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1" r:id="rId13"/>
    <p:sldId id="283" r:id="rId14"/>
    <p:sldId id="285" r:id="rId15"/>
    <p:sldId id="287" r:id="rId16"/>
    <p:sldId id="289" r:id="rId17"/>
    <p:sldId id="291" r:id="rId18"/>
    <p:sldId id="293" r:id="rId19"/>
    <p:sldId id="295" r:id="rId20"/>
    <p:sldId id="258" r:id="rId21"/>
    <p:sldId id="259" r:id="rId22"/>
    <p:sldId id="260" r:id="rId23"/>
    <p:sldId id="26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6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871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809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57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901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262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60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731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86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151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462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48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47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E16D6F02-9E52-AF4A-4E1F-D27A6BDB4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39" y="90844"/>
            <a:ext cx="11831523" cy="118155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="" xmlns:a16="http://schemas.microsoft.com/office/drawing/2014/main" id="{5D0A3A73-F964-F731-2D46-7CA45D4030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511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Chemistry </a:t>
            </a:r>
            <a:r>
              <a:rPr lang="en-US" b="1" dirty="0"/>
              <a:t>(</a:t>
            </a:r>
            <a:r>
              <a:rPr lang="en-US" b="1" dirty="0" smtClean="0"/>
              <a:t>0620</a:t>
            </a:r>
            <a:r>
              <a:rPr lang="en-US" b="1" dirty="0"/>
              <a:t>)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000" dirty="0" smtClean="0"/>
              <a:t> </a:t>
            </a:r>
            <a:r>
              <a:rPr lang="en-US" sz="4000" dirty="0"/>
              <a:t>Grade </a:t>
            </a:r>
            <a:r>
              <a:rPr lang="en-US" sz="4000" dirty="0" smtClean="0"/>
              <a:t>10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>Stoichiometry part one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Moles in gases in solutions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054378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(4)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Calculate the molar mass of AlCl</a:t>
            </a:r>
            <a:r>
              <a:rPr lang="en-US" sz="2000" dirty="0" smtClean="0"/>
              <a:t>3 </a:t>
            </a:r>
          </a:p>
          <a:p>
            <a:pPr marL="0" indent="0">
              <a:buNone/>
            </a:pPr>
            <a:r>
              <a:rPr lang="en-US" sz="2000" dirty="0" smtClean="0"/>
              <a:t>(Moles = 4 and mass =534 g).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246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(5)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Calculate the number of carbon dioxide molecules in 1.5 moles of CO2 using Avogadro constant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925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404" y="274320"/>
            <a:ext cx="10175655" cy="6197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249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817" y="480060"/>
            <a:ext cx="11184117" cy="569214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8991600" y="2844800"/>
            <a:ext cx="2311400" cy="1625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 dm3 = 1000 cm3</a:t>
            </a:r>
          </a:p>
        </p:txBody>
      </p:sp>
    </p:spTree>
    <p:extLst>
      <p:ext uri="{BB962C8B-B14F-4D97-AF65-F5344CB8AC3E}">
        <p14:creationId xmlns:p14="http://schemas.microsoft.com/office/powerpoint/2010/main" val="21798797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1" y="203405"/>
            <a:ext cx="7833902" cy="912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910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847" y="359037"/>
            <a:ext cx="8345065" cy="790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056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633" y="225636"/>
            <a:ext cx="9204039" cy="1763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934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270" y="569300"/>
            <a:ext cx="10794850" cy="5243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583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18" y="0"/>
            <a:ext cx="9493117" cy="653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6260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319"/>
            <a:ext cx="8755380" cy="5928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316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the Avogadro constant?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* The number of particles in one mole of a substance. </a:t>
            </a:r>
          </a:p>
          <a:p>
            <a:pPr marL="0" indent="0">
              <a:buNone/>
            </a:pPr>
            <a:r>
              <a:rPr lang="en-US" dirty="0" smtClean="0"/>
              <a:t>This is 6.02 </a:t>
            </a:r>
            <a:r>
              <a:rPr lang="en-US" dirty="0"/>
              <a:t>× </a:t>
            </a:r>
            <a:r>
              <a:rPr lang="en-US" dirty="0" smtClean="0"/>
              <a:t>10</a:t>
            </a:r>
            <a:r>
              <a:rPr lang="en-US" baseline="30000" dirty="0" smtClean="0"/>
              <a:t>23 </a:t>
            </a:r>
            <a:r>
              <a:rPr lang="en-US" dirty="0" smtClean="0"/>
              <a:t>particles (counting atoms, molecules, ions).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*Unit = Mol.</a:t>
            </a:r>
          </a:p>
          <a:p>
            <a:r>
              <a:rPr lang="en-US" dirty="0" smtClean="0"/>
              <a:t>1 mol of any sample = Avogadro’s number.</a:t>
            </a:r>
          </a:p>
          <a:p>
            <a:r>
              <a:rPr lang="en-US" dirty="0" smtClean="0"/>
              <a:t>1 mol of atom/ion/molecule = </a:t>
            </a:r>
            <a:r>
              <a:rPr lang="en-US" dirty="0"/>
              <a:t>6.02 × </a:t>
            </a:r>
            <a:r>
              <a:rPr lang="en-US" dirty="0" smtClean="0"/>
              <a:t>10</a:t>
            </a:r>
            <a:r>
              <a:rPr lang="en-US" baseline="30000" dirty="0" smtClean="0"/>
              <a:t>23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588537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Moles of gases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11049575" cy="461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1027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294564"/>
            <a:ext cx="10629899" cy="6199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5996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" y="528710"/>
            <a:ext cx="9192057" cy="65051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" y="3225139"/>
            <a:ext cx="8244570" cy="546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3302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537" y="459079"/>
            <a:ext cx="5762904" cy="52390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466" y="1143001"/>
            <a:ext cx="3690177" cy="40864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3466" y="2676499"/>
            <a:ext cx="6197078" cy="50104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9434" y="4871058"/>
            <a:ext cx="7066449" cy="478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517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equation that relates moles with the Avogadro constant?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3329188" y="2362982"/>
            <a:ext cx="4829577" cy="2991454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868212" y="1758156"/>
            <a:ext cx="1751527" cy="5373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 Mol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804598" y="5421905"/>
            <a:ext cx="1403798" cy="4965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/>
              <a:t>6.02 × 10</a:t>
            </a:r>
            <a:r>
              <a:rPr lang="en-US" baseline="30000"/>
              <a:t>23</a:t>
            </a:r>
            <a:endParaRPr lang="en-US" baseline="30000" dirty="0"/>
          </a:p>
        </p:txBody>
      </p:sp>
      <p:sp>
        <p:nvSpPr>
          <p:cNvPr id="9" name="Rectangle 8"/>
          <p:cNvSpPr/>
          <p:nvPr/>
        </p:nvSpPr>
        <p:spPr>
          <a:xfrm>
            <a:off x="1680693" y="5415654"/>
            <a:ext cx="1403798" cy="4965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Molar mass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2991867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molar mass?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11927"/>
            <a:ext cx="10515600" cy="4265036"/>
          </a:xfrm>
        </p:spPr>
        <p:txBody>
          <a:bodyPr/>
          <a:lstStyle/>
          <a:p>
            <a:r>
              <a:rPr lang="en-US" dirty="0" smtClean="0"/>
              <a:t>The molar mass is the mass of 1 mole of the substance. It is the same as the </a:t>
            </a:r>
            <a:r>
              <a:rPr lang="en-US" dirty="0" err="1" smtClean="0"/>
              <a:t>Ar</a:t>
            </a:r>
            <a:r>
              <a:rPr lang="en-US" dirty="0" smtClean="0"/>
              <a:t> / </a:t>
            </a:r>
            <a:r>
              <a:rPr lang="en-US" dirty="0" err="1" smtClean="0"/>
              <a:t>Mr</a:t>
            </a:r>
            <a:r>
              <a:rPr lang="en-US" dirty="0" smtClean="0"/>
              <a:t> of the substance but the molar mass has  a unit g/mol.</a:t>
            </a:r>
          </a:p>
          <a:p>
            <a:r>
              <a:rPr lang="en-US" dirty="0" smtClean="0"/>
              <a:t>From the periodic table.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384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1727" y="0"/>
            <a:ext cx="3484418" cy="942543"/>
          </a:xfrm>
        </p:spPr>
        <p:txBody>
          <a:bodyPr/>
          <a:lstStyle/>
          <a:p>
            <a:r>
              <a:rPr lang="en-US" dirty="0" smtClean="0"/>
              <a:t>Questions: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855" y="1080656"/>
            <a:ext cx="11409217" cy="5590308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Question (1): </a:t>
            </a:r>
          </a:p>
          <a:p>
            <a:pPr marL="0" indent="0">
              <a:buNone/>
            </a:pPr>
            <a:r>
              <a:rPr lang="en-US" dirty="0" smtClean="0"/>
              <a:t>How many atoms of Na are in 2 g Na?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 smtClean="0"/>
              <a:t>Question (2):</a:t>
            </a:r>
          </a:p>
          <a:p>
            <a:pPr marL="0" indent="0">
              <a:buNone/>
            </a:pPr>
            <a:r>
              <a:rPr lang="en-US" dirty="0" smtClean="0"/>
              <a:t>What is the mass of 10</a:t>
            </a:r>
            <a:r>
              <a:rPr lang="en-US" baseline="30000" dirty="0" smtClean="0"/>
              <a:t>6</a:t>
            </a:r>
            <a:r>
              <a:rPr lang="en-US" dirty="0" smtClean="0"/>
              <a:t> atoms of Na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12874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equation that relates amount of substance, mass and molar mass?</a:t>
            </a:r>
            <a:endParaRPr lang="en-US" dirty="0"/>
          </a:p>
        </p:txBody>
      </p:sp>
      <p:pic>
        <p:nvPicPr>
          <p:cNvPr id="1026" name="Picture 2" descr="Amount of Substance* — the science sauc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5570" y="2012662"/>
            <a:ext cx="6283332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637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Question(1):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Calculate the amount of substance (no. of mol) in 300 g of calcium carbonate (CaCO</a:t>
            </a:r>
            <a:r>
              <a:rPr lang="en-US" sz="2000" dirty="0" smtClean="0"/>
              <a:t>3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385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Calculate the mass of 0.75 mol of calcium (Ca).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132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en-US" dirty="0" smtClean="0"/>
              <a:t>How many moles are in 5.44 g of sodium chloride?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174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266</Words>
  <Application>Microsoft Office PowerPoint</Application>
  <PresentationFormat>Widescreen</PresentationFormat>
  <Paragraphs>37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Chemistry (0620)   Grade 10 Stoichiometry part one  Moles in gases in solutions</vt:lpstr>
      <vt:lpstr>Define the Avogadro constant?</vt:lpstr>
      <vt:lpstr>What is the equation that relates moles with the Avogadro constant?</vt:lpstr>
      <vt:lpstr>What is the molar mass?</vt:lpstr>
      <vt:lpstr>Questions:</vt:lpstr>
      <vt:lpstr>What is the equation that relates amount of substance, mass and molar mass?</vt:lpstr>
      <vt:lpstr>Question(1):</vt:lpstr>
      <vt:lpstr>Question (2)</vt:lpstr>
      <vt:lpstr>Question (3)</vt:lpstr>
      <vt:lpstr>Question (4) </vt:lpstr>
      <vt:lpstr>Question (5)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Moles of gases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Chemistry (0620)   Grade 10 Stoichiometry part two Empirical and molecular formula  Moles in gases in solutions</dc:title>
  <dc:creator>Teacher</dc:creator>
  <cp:lastModifiedBy>Magic Systems</cp:lastModifiedBy>
  <cp:revision>9</cp:revision>
  <dcterms:created xsi:type="dcterms:W3CDTF">2024-10-09T06:20:59Z</dcterms:created>
  <dcterms:modified xsi:type="dcterms:W3CDTF">2025-10-21T14:13:19Z</dcterms:modified>
</cp:coreProperties>
</file>