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78967-460F-3580-3C82-BE4086885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72FCEC-187E-6616-EC14-F136B5560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1B7D35-B1DF-5398-427F-BEB5F8F6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D28752-0BE5-0E9F-576D-CB16421E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B4AAE-43A1-A995-F2D1-AB7B5CB1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4F53C-FE60-DEE8-931B-F349600D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92109A-2D73-1C6A-251D-458C68F9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5092C1-084F-3EED-E8B5-AF0A4F29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6C193-F85A-0B76-24CA-B8FDE25D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D3A7BC-2202-BF3F-5DB6-C9BE0945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91F990-875C-861E-DADA-319B7F02F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7B9BCC-52AD-875E-7983-D99183C0F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9FD2F2-F202-32E2-3463-C7792D85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A98CC6-93D0-CE6D-2F2D-73CF305D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554B34-6C2A-D7B1-F794-EF88DC37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63259-63DA-05BE-C110-E1763FCF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2C9E3F-CF5F-1022-14A7-8D37E7BB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B1C7C5-F371-37F7-7553-C443AA58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BBA33-5018-3048-C6F2-3CAF3786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3F4D2-1A34-A5F0-58BB-40C34579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0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928C1-E02E-B1AE-0DED-D955BCDB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215C6B-6402-F51D-0975-BA425F1B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3A56B-ADAD-03ED-D6E4-3B655980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EBC483-3F97-26EE-4347-DE20B02A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C3534A-AC64-E060-06ED-D158623B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3C895-3846-28F8-242A-BCE51709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4A00FA-E1D4-6FC6-05F8-4DF0B9BDC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C1AEC3-44FF-14FF-D970-C2B622007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D71773-420A-32D8-91DC-DAEB7A34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F52629-BC96-2751-6C94-808260EC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F9161-39D6-E37F-25B3-235A7B69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FA76E-7526-D94C-D710-3C456ED6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888FB6-194B-8562-19C7-56854C5F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868109-D412-6C5D-A249-13FCEE1DA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51BB57-B48E-B2E7-1F71-B5412C7A7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74AB55-EC75-765E-B3EB-90014C5FB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A92AF4-34C3-8569-52DE-6D14748F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339246-C4A0-819A-9104-46D655A0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049E34-9EB2-B281-0650-77757BCE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8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020C9-99FF-7171-D941-1AE48194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ED2655-0180-3643-AED3-C156B6C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EB8A9E-B6FD-096D-D46D-3992F8E9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E9A292-12B5-B767-88CF-C0CDD433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3951BE-7215-4526-9EC3-6E77CF82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EC61F2-64E9-AA64-CFBD-53542BB5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C4906E-AC5C-4F59-7566-383BBEC3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4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418D9C-A0ED-63F0-7FD4-7DF722AD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AB563B-174B-40FC-E353-DF847349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4319E4-D543-C178-5E42-E6E7373AF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FF71C9-155D-6252-216C-6C25289C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466C26-B10B-C6F6-6672-8756AAD8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2B5061-C93D-88DE-3471-DCE9813C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3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5C15D-BDD8-03D8-B732-F222E826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C3BAFE-B2F8-BD01-E1DA-E3E193EF0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C5BC6D-5A53-E62A-714F-314766622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442358-AEBF-598D-AB98-40A412B4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B2C9B1-6E0A-63D8-BC61-606C943B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A75350-17FD-7438-6212-597606C3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6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21F4B8-F820-A776-E87C-1D56A822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C9093B-F948-6B95-991A-E61F0C607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BBCCE9-E533-1EEF-6BF3-321EB154A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316F6-97B3-41B0-AA9B-0DF568386E4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6D7244-BB2B-D660-F628-18DF49866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368B2-EC29-3C65-B3C8-A63E88106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EF41C-5BEE-4E75-BD8A-9DF24CA28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7D3C9-81B8-735C-1962-7CDA447C1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49" y="2004236"/>
            <a:ext cx="9144000" cy="2702235"/>
          </a:xfrm>
        </p:spPr>
        <p:txBody>
          <a:bodyPr/>
          <a:lstStyle/>
          <a:p>
            <a:r>
              <a:rPr lang="en-US" sz="4800" dirty="0"/>
              <a:t>Unit three / Grade 10</a:t>
            </a:r>
            <a:br>
              <a:rPr lang="en-US" sz="4800" dirty="0"/>
            </a:br>
            <a:r>
              <a:rPr lang="en-US" sz="4800" b="1" dirty="0"/>
              <a:t>Rate of reaction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C176BC-D279-A5B8-F4C6-FC3F3A16F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349" y="2004237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/>
              <a:t>Chemistry 0620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5D88DE-096B-4396-3BF2-2BBCCA6BB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8" y="90844"/>
            <a:ext cx="11831523" cy="11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BBA1FB-7A51-DBBE-C57E-1BBC60C4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5" y="549051"/>
            <a:ext cx="11026589" cy="57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E30D-E1D8-6917-E502-616E9FF8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8388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Collision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6EA1C-380A-768F-C910-07496E508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960120"/>
            <a:ext cx="10805160" cy="521684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Collision theory is based on the idea that in order for a chemical reaction</a:t>
            </a:r>
          </a:p>
          <a:p>
            <a:pPr marL="0" indent="0">
              <a:buNone/>
            </a:pPr>
            <a:r>
              <a:rPr lang="en-US" dirty="0"/>
              <a:t>to occur between two or more reactant particles, they must collide.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Not every single collision between reactant particles results in a chemical</a:t>
            </a:r>
          </a:p>
          <a:p>
            <a:pPr marL="0" indent="0">
              <a:buNone/>
            </a:pPr>
            <a:r>
              <a:rPr lang="en-US" dirty="0"/>
              <a:t>reaction; this only happens when the following requirements are</a:t>
            </a:r>
          </a:p>
          <a:p>
            <a:pPr marL="0" indent="0">
              <a:buNone/>
            </a:pPr>
            <a:r>
              <a:rPr lang="en-US" dirty="0"/>
              <a:t>satisfied: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Reactants must be suitable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Reactant particles must collide.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Particles must have minimum amount of energy to start the reaction</a:t>
            </a:r>
          </a:p>
          <a:p>
            <a:pPr marL="0" indent="0">
              <a:buNone/>
            </a:pPr>
            <a:r>
              <a:rPr lang="en-US" dirty="0"/>
              <a:t>(activation energy)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collision that results in a reaction is called an effective collision.</a:t>
            </a:r>
          </a:p>
        </p:txBody>
      </p:sp>
    </p:spTree>
    <p:extLst>
      <p:ext uri="{BB962C8B-B14F-4D97-AF65-F5344CB8AC3E}">
        <p14:creationId xmlns:p14="http://schemas.microsoft.com/office/powerpoint/2010/main" val="293847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32432-6A7D-21F3-C767-F4130905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Activation energy (</a:t>
            </a:r>
            <a:r>
              <a:rPr lang="en-US" b="1" i="1" u="sng" dirty="0" err="1">
                <a:solidFill>
                  <a:schemeClr val="accent1"/>
                </a:solidFill>
              </a:rPr>
              <a:t>E</a:t>
            </a:r>
            <a:r>
              <a:rPr lang="en-US" sz="3200" b="1" i="1" u="sng" dirty="0" err="1">
                <a:solidFill>
                  <a:schemeClr val="accent1"/>
                </a:solidFill>
              </a:rPr>
              <a:t>a</a:t>
            </a:r>
            <a:r>
              <a:rPr lang="en-US" b="1" u="sng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378FC7-3B90-E5CB-B4D8-73AC7B124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The activation energy (</a:t>
            </a:r>
            <a:r>
              <a:rPr lang="en-US" i="1" dirty="0" err="1">
                <a:solidFill>
                  <a:schemeClr val="accent1"/>
                </a:solidFill>
              </a:rPr>
              <a:t>E</a:t>
            </a:r>
            <a:r>
              <a:rPr lang="en-US" sz="1800" i="1" dirty="0" err="1">
                <a:solidFill>
                  <a:schemeClr val="accent1"/>
                </a:solidFill>
              </a:rPr>
              <a:t>a</a:t>
            </a:r>
            <a:r>
              <a:rPr lang="en-US" dirty="0">
                <a:solidFill>
                  <a:schemeClr val="accent1"/>
                </a:solidFill>
              </a:rPr>
              <a:t>) of a reaction is the minimum amount of kinetic energy that colliding particles must have for a chemical reaction to occur.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0B1371-C4E2-1543-C92B-C80362D7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600" y="2740495"/>
            <a:ext cx="5682881" cy="4117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55319C-1EC9-0AE8-23FC-4BB7BA27AD3B}"/>
              </a:ext>
            </a:extLst>
          </p:cNvPr>
          <p:cNvSpPr txBox="1"/>
          <p:nvPr/>
        </p:nvSpPr>
        <p:spPr>
          <a:xfrm>
            <a:off x="838200" y="3139440"/>
            <a:ext cx="38368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</a:rPr>
              <a:t> If the reactant particles do not have sufficient kinetic energy, the collision will not be successful and a chemical reaction will not take place.</a:t>
            </a:r>
          </a:p>
        </p:txBody>
      </p:sp>
    </p:spTree>
    <p:extLst>
      <p:ext uri="{BB962C8B-B14F-4D97-AF65-F5344CB8AC3E}">
        <p14:creationId xmlns:p14="http://schemas.microsoft.com/office/powerpoint/2010/main" val="327135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09BF6C-FBF8-ECAC-D9F4-C55C648F344A}"/>
              </a:ext>
            </a:extLst>
          </p:cNvPr>
          <p:cNvSpPr/>
          <p:nvPr/>
        </p:nvSpPr>
        <p:spPr>
          <a:xfrm>
            <a:off x="2048435" y="322730"/>
            <a:ext cx="8095130" cy="672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Experimental measurements of reaction rates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0A78493-0832-3794-4187-A79574049DBB}"/>
              </a:ext>
            </a:extLst>
          </p:cNvPr>
          <p:cNvCxnSpPr>
            <a:stCxn id="2" idx="2"/>
          </p:cNvCxnSpPr>
          <p:nvPr/>
        </p:nvCxnSpPr>
        <p:spPr>
          <a:xfrm>
            <a:off x="6096000" y="995082"/>
            <a:ext cx="0" cy="484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965B8B9-002C-240B-C921-BD843E82AB35}"/>
              </a:ext>
            </a:extLst>
          </p:cNvPr>
          <p:cNvCxnSpPr/>
          <p:nvPr/>
        </p:nvCxnSpPr>
        <p:spPr>
          <a:xfrm>
            <a:off x="1021976" y="1479176"/>
            <a:ext cx="1054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9CA466D-107C-AB27-55BA-46A54BE95CF5}"/>
              </a:ext>
            </a:extLst>
          </p:cNvPr>
          <p:cNvCxnSpPr/>
          <p:nvPr/>
        </p:nvCxnSpPr>
        <p:spPr>
          <a:xfrm>
            <a:off x="1021976" y="1479176"/>
            <a:ext cx="0" cy="64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0F01A72-D81B-7275-3F04-F04E74F67F5C}"/>
              </a:ext>
            </a:extLst>
          </p:cNvPr>
          <p:cNvCxnSpPr/>
          <p:nvPr/>
        </p:nvCxnSpPr>
        <p:spPr>
          <a:xfrm>
            <a:off x="3299011" y="1461245"/>
            <a:ext cx="0" cy="64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75F4FD8-E67E-3F1C-07F9-16AAC286EB67}"/>
              </a:ext>
            </a:extLst>
          </p:cNvPr>
          <p:cNvCxnSpPr/>
          <p:nvPr/>
        </p:nvCxnSpPr>
        <p:spPr>
          <a:xfrm>
            <a:off x="6104964" y="1461246"/>
            <a:ext cx="0" cy="64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8938BB5-BC26-536B-992C-A8BF2BB28D00}"/>
              </a:ext>
            </a:extLst>
          </p:cNvPr>
          <p:cNvCxnSpPr/>
          <p:nvPr/>
        </p:nvCxnSpPr>
        <p:spPr>
          <a:xfrm>
            <a:off x="11564470" y="1523999"/>
            <a:ext cx="0" cy="64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6FB332D8-8FC0-DAEE-A349-579770FD4F63}"/>
              </a:ext>
            </a:extLst>
          </p:cNvPr>
          <p:cNvCxnSpPr/>
          <p:nvPr/>
        </p:nvCxnSpPr>
        <p:spPr>
          <a:xfrm>
            <a:off x="8812305" y="1479175"/>
            <a:ext cx="0" cy="64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66907E-B38F-033B-FEF1-D7A2F793405C}"/>
              </a:ext>
            </a:extLst>
          </p:cNvPr>
          <p:cNvSpPr/>
          <p:nvPr/>
        </p:nvSpPr>
        <p:spPr>
          <a:xfrm>
            <a:off x="146799" y="2393575"/>
            <a:ext cx="1750354" cy="1694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change in concentration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B251E28-FE1E-8C6C-30F7-B7D969FD2553}"/>
              </a:ext>
            </a:extLst>
          </p:cNvPr>
          <p:cNvSpPr/>
          <p:nvPr/>
        </p:nvSpPr>
        <p:spPr>
          <a:xfrm>
            <a:off x="2423834" y="2393575"/>
            <a:ext cx="1750354" cy="1694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change in mass or volume (for reactions involving solids or gases)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950C6C-49C1-6562-3A21-10BA3BAD1A6C}"/>
              </a:ext>
            </a:extLst>
          </p:cNvPr>
          <p:cNvSpPr/>
          <p:nvPr/>
        </p:nvSpPr>
        <p:spPr>
          <a:xfrm>
            <a:off x="5220823" y="2393575"/>
            <a:ext cx="1750354" cy="1694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in pH (for acid base reactions)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7EC4B28-E2B3-420B-73CD-31442F83C21C}"/>
              </a:ext>
            </a:extLst>
          </p:cNvPr>
          <p:cNvSpPr/>
          <p:nvPr/>
        </p:nvSpPr>
        <p:spPr>
          <a:xfrm>
            <a:off x="7937128" y="2411503"/>
            <a:ext cx="1750354" cy="1694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in conductivity (for reactions involving electrolytes)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409D669-0E15-8FF0-5E63-83A0BC895780}"/>
              </a:ext>
            </a:extLst>
          </p:cNvPr>
          <p:cNvSpPr/>
          <p:nvPr/>
        </p:nvSpPr>
        <p:spPr>
          <a:xfrm>
            <a:off x="10294846" y="2393573"/>
            <a:ext cx="1897143" cy="3738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in colour (for reactions involving colored compounds). Difference in light absorbed by an aqueous solution if the reactants and</a:t>
            </a:r>
          </a:p>
          <a:p>
            <a:pPr algn="ctr"/>
            <a:r>
              <a:rPr lang="en-US" dirty="0"/>
              <a:t>products are of different colors</a:t>
            </a:r>
          </a:p>
        </p:txBody>
      </p:sp>
    </p:spTree>
    <p:extLst>
      <p:ext uri="{BB962C8B-B14F-4D97-AF65-F5344CB8AC3E}">
        <p14:creationId xmlns:p14="http://schemas.microsoft.com/office/powerpoint/2010/main" val="366378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BF1E2-965C-60E4-FDB5-5241DC0D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405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Experiments to measure the rate of reaction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AE3884-9633-B597-0227-43F4EC3D1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21" y="1479176"/>
            <a:ext cx="11025557" cy="4598895"/>
          </a:xfrm>
        </p:spPr>
      </p:pic>
    </p:spTree>
    <p:extLst>
      <p:ext uri="{BB962C8B-B14F-4D97-AF65-F5344CB8AC3E}">
        <p14:creationId xmlns:p14="http://schemas.microsoft.com/office/powerpoint/2010/main" val="405222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BF6F2-0D92-0A9C-8139-EECBC19C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80"/>
            <a:ext cx="10515600" cy="97958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Change in gas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0EB921-942B-8D7C-CA7A-739EE61E8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518" y="1344706"/>
            <a:ext cx="6051176" cy="551329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volume of gas produced in this reaction can be measured using the apparatus .</a:t>
            </a:r>
          </a:p>
          <a:p>
            <a:pPr marL="0" indent="0">
              <a:buNone/>
            </a:pPr>
            <a:r>
              <a:rPr lang="en-US" dirty="0"/>
              <a:t>• The hydrochloric acid is put into conical flask , the marble chips are added , the plug is quickly</a:t>
            </a:r>
          </a:p>
          <a:p>
            <a:pPr marL="0" indent="0">
              <a:buNone/>
            </a:pPr>
            <a:r>
              <a:rPr lang="en-US" dirty="0"/>
              <a:t>fixed into the neck of the flask and the stopcock is started .</a:t>
            </a:r>
          </a:p>
          <a:p>
            <a:pPr marL="0" indent="0">
              <a:buNone/>
            </a:pPr>
            <a:r>
              <a:rPr lang="en-US" dirty="0"/>
              <a:t>• The reaction will start immediately , bubbling (effervescence ) will occur in the flask as the carbon</a:t>
            </a:r>
          </a:p>
          <a:p>
            <a:pPr marL="0" indent="0">
              <a:buNone/>
            </a:pPr>
            <a:r>
              <a:rPr lang="en-US" dirty="0"/>
              <a:t>dioxide gas is produced and the plunge on the syringe will start to move .</a:t>
            </a:r>
          </a:p>
          <a:p>
            <a:pPr marL="0" indent="0">
              <a:buNone/>
            </a:pPr>
            <a:r>
              <a:rPr lang="en-US" dirty="0"/>
              <a:t>• Measuring the volume of gas in the syringe every 10 seconds will indicate how the total amount of</a:t>
            </a:r>
          </a:p>
          <a:p>
            <a:pPr marL="0" indent="0">
              <a:buNone/>
            </a:pPr>
            <a:r>
              <a:rPr lang="en-US" dirty="0"/>
              <a:t>gas produced changes as the reaction proceeds.</a:t>
            </a:r>
          </a:p>
          <a:p>
            <a:pPr marL="0" indent="0">
              <a:buNone/>
            </a:pPr>
            <a:r>
              <a:rPr lang="en-US" dirty="0"/>
              <a:t>• The change in the rate of the reaction with time can be shown on a graph of the results.</a:t>
            </a:r>
          </a:p>
          <a:p>
            <a:pPr marL="0" indent="0">
              <a:buNone/>
            </a:pPr>
            <a:r>
              <a:rPr lang="en-US" dirty="0"/>
              <a:t>Change in gas volume.</a:t>
            </a:r>
          </a:p>
        </p:txBody>
      </p:sp>
      <p:pic>
        <p:nvPicPr>
          <p:cNvPr id="6146" name="Picture 2" descr="C7 B) Rate of Reaction – Edexcel Chemistry - Elevise">
            <a:extLst>
              <a:ext uri="{FF2B5EF4-FFF2-40B4-BE49-F238E27FC236}">
                <a16:creationId xmlns:a16="http://schemas.microsoft.com/office/drawing/2014/main" xmlns="" id="{BD7DAF63-7520-9501-FB6B-C52AC4C374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18" y="1396814"/>
            <a:ext cx="3509682" cy="20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406E542D-BE7A-83C0-5194-715D2B87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77" y="3720353"/>
            <a:ext cx="5181600" cy="31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6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F8B7F-ED56-B324-B615-7F78110D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/>
                </a:solidFill>
              </a:rPr>
              <a:t>Inverted measuring cylinder method cannot e used for gases that are soluble in water because they will dissolve in the water.</a:t>
            </a:r>
          </a:p>
        </p:txBody>
      </p:sp>
      <p:pic>
        <p:nvPicPr>
          <p:cNvPr id="7170" name="Picture 2" descr="What is a gas that cannot be collected over water? - Quora">
            <a:extLst>
              <a:ext uri="{FF2B5EF4-FFF2-40B4-BE49-F238E27FC236}">
                <a16:creationId xmlns:a16="http://schemas.microsoft.com/office/drawing/2014/main" xmlns="" id="{DA1F6B17-D1AF-6551-9E2D-D4E4EF0F6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58" y="2208072"/>
            <a:ext cx="8390556" cy="33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9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D47C7F-9DE3-27D7-C4A8-B927D366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3" y="298022"/>
            <a:ext cx="10811435" cy="58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3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A4DF5F-4DB9-4508-0CCA-99B67FC6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Measurement of the rate at which the mass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decreases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B771D9-34BB-7A0D-76E2-C137D5258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rate of this reaction can also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be determined by measuring the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speed at which the mass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decreases.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The mass decreases as carbon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dioxide is given off.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This method is not suitable for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investigating reaction where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hydrogen gas is released, because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of its low density, so the change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in mass is too small.</a:t>
            </a:r>
          </a:p>
        </p:txBody>
      </p:sp>
      <p:pic>
        <p:nvPicPr>
          <p:cNvPr id="8194" name="Picture 2" descr="Investigating The Rate of a Reaction | CIE IGCSE Chemistry Revision Notes  2023 | Save My Exams">
            <a:extLst>
              <a:ext uri="{FF2B5EF4-FFF2-40B4-BE49-F238E27FC236}">
                <a16:creationId xmlns:a16="http://schemas.microsoft.com/office/drawing/2014/main" xmlns="" id="{B6F3FFD1-C48A-120D-E635-4262875501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4" y="1378270"/>
            <a:ext cx="4505325" cy="45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8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3ED452-81E4-8366-57BF-C3341C7C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427525"/>
            <a:ext cx="11727569" cy="53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7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D86BA-35E2-EB62-79BB-82412D6A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Rate of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92F94-9491-1BFB-94BF-F40AA71D2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861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The rate of a chemical reaction is a measure of the ‘speed’ of the</a:t>
            </a:r>
          </a:p>
          <a:p>
            <a:pPr marL="0" indent="0">
              <a:buNone/>
            </a:pPr>
            <a:r>
              <a:rPr lang="en-US" dirty="0"/>
              <a:t>reaction.</a:t>
            </a:r>
          </a:p>
          <a:p>
            <a:pPr marL="0" indent="0">
              <a:buNone/>
            </a:pPr>
            <a:r>
              <a:rPr lang="en-US" dirty="0"/>
              <a:t>• Different reactions take place at different speeds or rates.</a:t>
            </a:r>
          </a:p>
          <a:p>
            <a:pPr marL="0" indent="0">
              <a:buNone/>
            </a:pPr>
            <a:r>
              <a:rPr lang="en-US" dirty="0"/>
              <a:t>• The rate of reaction can be defined as the change in amount of one</a:t>
            </a:r>
          </a:p>
          <a:p>
            <a:r>
              <a:rPr lang="en-US" dirty="0"/>
              <a:t>of the reactant or one of the product per unit of time.</a:t>
            </a:r>
          </a:p>
          <a:p>
            <a:pPr marL="0" indent="0">
              <a:buNone/>
            </a:pPr>
            <a:r>
              <a:rPr lang="en-US" dirty="0"/>
              <a:t>• Rate of reaction is the speed at which reactants are used up or</a:t>
            </a:r>
          </a:p>
          <a:p>
            <a:pPr marL="0" indent="0">
              <a:buNone/>
            </a:pPr>
            <a:r>
              <a:rPr lang="en-US" dirty="0"/>
              <a:t>products are formed.</a:t>
            </a:r>
          </a:p>
          <a:p>
            <a:pPr marL="0" indent="0">
              <a:buNone/>
            </a:pPr>
            <a:r>
              <a:rPr lang="en-US" dirty="0"/>
              <a:t>• Rate= change in quantity / change in time</a:t>
            </a:r>
          </a:p>
        </p:txBody>
      </p:sp>
    </p:spTree>
    <p:extLst>
      <p:ext uri="{BB962C8B-B14F-4D97-AF65-F5344CB8AC3E}">
        <p14:creationId xmlns:p14="http://schemas.microsoft.com/office/powerpoint/2010/main" val="243475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BF30F-5A00-7966-2335-A62566CA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Measuring the time taken for the formation of a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precipitate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41C8B-84CF-56EE-BAAB-F2B4D1E74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reaction between hydrochloric acid and sodium thiosulfate is an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example of a clock reaction in which the time taken for a reaction to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reach a certain point is measured.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In this reaction, it is the formation of a precipitate of yellow sulfur in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which a cross drawn under the reaction mixture will disappear.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By varying either the concentration or temperature of the acid or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sodium thiosulfate solution, the effect of the change can be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measured by recording the time taken for the cross to be obscured.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03E908F-CC3C-422B-3A13-8AF3CF26C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282" y="1825624"/>
            <a:ext cx="4770592" cy="43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0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1A6D2-A51A-9BBF-0C43-CE30CF4B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Factors affecting reaction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D4CD5-8D4C-E3C3-7F14-54BC3B3A6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1.Temperature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2. Concentration of reactants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3. Surface area of solid reactants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4. Pressure for (reactions involving gases)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5. Catalyst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6. Light intensity</a:t>
            </a:r>
          </a:p>
        </p:txBody>
      </p:sp>
    </p:spTree>
    <p:extLst>
      <p:ext uri="{BB962C8B-B14F-4D97-AF65-F5344CB8AC3E}">
        <p14:creationId xmlns:p14="http://schemas.microsoft.com/office/powerpoint/2010/main" val="771668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86853-1864-CE26-3B57-7A5BD532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1- </a:t>
            </a:r>
            <a:r>
              <a:rPr lang="en-US" b="1" u="sng" dirty="0">
                <a:solidFill>
                  <a:schemeClr val="accent1"/>
                </a:solidFill>
              </a:rPr>
              <a:t>Temperature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279FB8-4CC4-1CB2-70C8-FDFF9735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15" y="1690688"/>
            <a:ext cx="11407569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2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6DD280-4039-A38B-105D-41D789D30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6" y="465750"/>
            <a:ext cx="10953488" cy="5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78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68399E-CAD8-CB89-1F50-D8D86293F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56" y="537883"/>
            <a:ext cx="9350551" cy="40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4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1B665D-A916-22AB-0809-DB491C333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7" y="510987"/>
            <a:ext cx="11301260" cy="57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2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4A4ED-102B-A5DC-B9D3-3D387443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2- Surface area (particle size)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84801-602F-5768-15B2-88A097BA5F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Crushing a solid into smaller pieces using a mortar and pestle increases the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surface area per unit volume and causes an increase in the rate of reaction.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The rate of reaction would get faster as the surface area per unit volume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increases.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Reducing the particle size will increase the surface area</a:t>
            </a:r>
          </a:p>
        </p:txBody>
      </p:sp>
      <p:pic>
        <p:nvPicPr>
          <p:cNvPr id="9218" name="Picture 2" descr="Illustration of the relationship between particle size and surface area |  Download Scientific Diagram">
            <a:extLst>
              <a:ext uri="{FF2B5EF4-FFF2-40B4-BE49-F238E27FC236}">
                <a16:creationId xmlns:a16="http://schemas.microsoft.com/office/drawing/2014/main" xmlns="" id="{06E1B07B-D7DB-7C39-FE95-4619EA29BE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04142"/>
            <a:ext cx="5181600" cy="31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4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BF4D92-9DB1-C355-7239-6E60622A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68" y="699246"/>
            <a:ext cx="10459415" cy="39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2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4024D3-3BFC-951B-FA59-D328CF86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5" y="403412"/>
            <a:ext cx="10758380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9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3704FF-729E-C29A-7D74-ADEBED10E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498507"/>
            <a:ext cx="10327340" cy="58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5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42139-E30F-F69E-A884-67808C84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How can we measure the rate of chemical reaction?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F9CA2-1CD3-9EB8-A2E9-257250B40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Experimentally, we can follow the progress of a reaction by either</a:t>
            </a:r>
          </a:p>
          <a:p>
            <a:r>
              <a:rPr lang="en-US" dirty="0"/>
              <a:t>measuring the decrease in the amount of a reactant or the increase in</a:t>
            </a:r>
          </a:p>
          <a:p>
            <a:r>
              <a:rPr lang="en-US" dirty="0"/>
              <a:t>the amount of a product per unit of time.</a:t>
            </a:r>
          </a:p>
          <a:p>
            <a:r>
              <a:rPr lang="en-US" dirty="0"/>
              <a:t>• How fast the reactant is consumed per unit time.</a:t>
            </a:r>
          </a:p>
          <a:p>
            <a:r>
              <a:rPr lang="en-US" dirty="0"/>
              <a:t>• How fast the product is produced per unit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6AE43E8-AA01-113D-DCF4-484FE77A78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200407"/>
            <a:ext cx="5533191" cy="30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70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0045C-5CD6-1EC5-6D5E-88736745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3- 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81ADDA-97B3-F41E-D97B-2D9944361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1" y="1554480"/>
            <a:ext cx="5501640" cy="493839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Increasing the concentration of a solution increases the rate of reaction.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the reaction of zinc with both diluted and concentrated solutions of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hydrochloric acid.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The rate of reaction is greater in the concentrated solution because of the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increased frequency of collisions between the hydrogen ions and the zinc.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An increase of collisions results in a greater probability of successful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collisions between the reactant particles and consequently an increase in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rate of reaction</a:t>
            </a:r>
          </a:p>
        </p:txBody>
      </p:sp>
      <p:pic>
        <p:nvPicPr>
          <p:cNvPr id="10242" name="Picture 2" descr="Effect of Concentration on the Rate of Reaction | GCSE Chemistry Revision">
            <a:extLst>
              <a:ext uri="{FF2B5EF4-FFF2-40B4-BE49-F238E27FC236}">
                <a16:creationId xmlns:a16="http://schemas.microsoft.com/office/drawing/2014/main" xmlns="" id="{942D4689-FA4F-6B4F-C827-1030E6E12C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623732"/>
            <a:ext cx="5181600" cy="18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75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A6BCD60-6BFF-70D9-AC22-52F60B7C6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913049"/>
            <a:ext cx="9509760" cy="43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91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DF67F3-F111-773F-E6F4-8B93ADDC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0" y="617221"/>
            <a:ext cx="10502270" cy="47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5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17A90B-28E8-FB4F-682F-7DFD3CDD2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36" y="665098"/>
            <a:ext cx="10487328" cy="55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7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3EBE68-1192-E419-96DA-F314BA0A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17" y="416359"/>
            <a:ext cx="11158603" cy="6025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C07F8F-964E-2670-A7FA-A25E42524C3C}"/>
              </a:ext>
            </a:extLst>
          </p:cNvPr>
          <p:cNvSpPr txBox="1"/>
          <p:nvPr/>
        </p:nvSpPr>
        <p:spPr>
          <a:xfrm>
            <a:off x="708660" y="64578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Would increase</a:t>
            </a:r>
          </a:p>
        </p:txBody>
      </p:sp>
    </p:spTree>
    <p:extLst>
      <p:ext uri="{BB962C8B-B14F-4D97-AF65-F5344CB8AC3E}">
        <p14:creationId xmlns:p14="http://schemas.microsoft.com/office/powerpoint/2010/main" val="3886755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7AF0E-467D-4E8D-CC29-35512D46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4- Pressure: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*This factor only affect particles of gases.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47D80C-A06E-D533-26BB-039545183D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Increasing the pressure for a reaction that involves gases means that there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are more gas particles per unit volume.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This results in an increase in the frequency of effective collisions between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reactant particles per unit time therefore faster rate of reaction</a:t>
            </a:r>
            <a:r>
              <a:rPr lang="en-US" dirty="0"/>
              <a:t>.</a:t>
            </a:r>
          </a:p>
        </p:txBody>
      </p:sp>
      <p:pic>
        <p:nvPicPr>
          <p:cNvPr id="11266" name="Picture 2" descr="A sample of a gas has a volume of 2.0 liters at a pressure of 1.0  atmosphere. What will the pressure be when the volume increases to 4.0  liters at constant temperature? | Socratic">
            <a:extLst>
              <a:ext uri="{FF2B5EF4-FFF2-40B4-BE49-F238E27FC236}">
                <a16:creationId xmlns:a16="http://schemas.microsoft.com/office/drawing/2014/main" xmlns="" id="{5D4AED9F-0B86-F229-2BC9-52C27043C5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2" y="1690688"/>
            <a:ext cx="4892038" cy="49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35D32D-CD80-A2DF-EE24-4F53D5770D9A}"/>
              </a:ext>
            </a:extLst>
          </p:cNvPr>
          <p:cNvSpPr/>
          <p:nvPr/>
        </p:nvSpPr>
        <p:spPr>
          <a:xfrm>
            <a:off x="6652260" y="5773191"/>
            <a:ext cx="4892038" cy="807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Increasing the pressure by reducing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the volume at constant temperature</a:t>
            </a:r>
          </a:p>
        </p:txBody>
      </p:sp>
    </p:spTree>
    <p:extLst>
      <p:ext uri="{BB962C8B-B14F-4D97-AF65-F5344CB8AC3E}">
        <p14:creationId xmlns:p14="http://schemas.microsoft.com/office/powerpoint/2010/main" val="97336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FFD3B-D5BF-3BE9-D26F-DAE6FAFE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5- Catalyst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D2A965-97F4-736A-1570-F117E74BE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690688"/>
            <a:ext cx="5608320" cy="475964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catalyst is a substance that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increases the rate of a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chemical reaction without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being used up.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Activation energy (</a:t>
            </a:r>
            <a:r>
              <a:rPr lang="en-US" dirty="0" err="1">
                <a:solidFill>
                  <a:schemeClr val="accent1"/>
                </a:solidFill>
              </a:rPr>
              <a:t>Ea</a:t>
            </a:r>
            <a:r>
              <a:rPr lang="en-US" dirty="0">
                <a:solidFill>
                  <a:schemeClr val="accent1"/>
                </a:solidFill>
              </a:rPr>
              <a:t>): The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minimum amount of energy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required for a reaction to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occur.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• Catalysts provide an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alternative pathway that has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 lower activation energy so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more particles are involved 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3020D29-982B-05B1-11A2-32FB5B213F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5818" y="1440179"/>
            <a:ext cx="6671147" cy="4759643"/>
          </a:xfrm>
        </p:spPr>
      </p:pic>
    </p:spTree>
    <p:extLst>
      <p:ext uri="{BB962C8B-B14F-4D97-AF65-F5344CB8AC3E}">
        <p14:creationId xmlns:p14="http://schemas.microsoft.com/office/powerpoint/2010/main" val="203265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E3B23-422A-89B7-25E4-C8FB21E3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* Graphs are a way of visualising the changes in reactant or product concentration that take place during a reaction.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5A08F1-FA5E-1F15-82ED-11E097AA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9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7B7D4-0FF7-4D48-302D-4F5ECE50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1" y="227170"/>
            <a:ext cx="11978638" cy="12334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Experiments to measure the rate of reaction between calcium carbonate and hydrochloric acid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pt-BR" sz="3200" b="1" dirty="0">
                <a:solidFill>
                  <a:schemeClr val="accent1"/>
                </a:solidFill>
              </a:rPr>
              <a:t>CaCO3 (s) + 2HCl (aq) → CaCl2 (aq) + H2O (l) + CO2 (g)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94BA797-A1D8-CE48-32E5-2797ABEBEC9A}"/>
              </a:ext>
            </a:extLst>
          </p:cNvPr>
          <p:cNvCxnSpPr>
            <a:cxnSpLocks/>
          </p:cNvCxnSpPr>
          <p:nvPr/>
        </p:nvCxnSpPr>
        <p:spPr>
          <a:xfrm>
            <a:off x="1363980" y="1753784"/>
            <a:ext cx="9189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9B02F70-4ED1-E1FB-7B92-426024BD8485}"/>
              </a:ext>
            </a:extLst>
          </p:cNvPr>
          <p:cNvCxnSpPr>
            <a:cxnSpLocks/>
          </p:cNvCxnSpPr>
          <p:nvPr/>
        </p:nvCxnSpPr>
        <p:spPr>
          <a:xfrm>
            <a:off x="1363980" y="1753784"/>
            <a:ext cx="0" cy="549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BABB75E-ABB6-D283-E095-51614F863C4F}"/>
              </a:ext>
            </a:extLst>
          </p:cNvPr>
          <p:cNvSpPr/>
          <p:nvPr/>
        </p:nvSpPr>
        <p:spPr>
          <a:xfrm>
            <a:off x="106681" y="2337617"/>
            <a:ext cx="2865094" cy="14887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 Measuring the volume of CO2 produced per unit time 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EBD7C90-3D42-C1AC-22FC-EB5CDE1B2D0E}"/>
              </a:ext>
            </a:extLst>
          </p:cNvPr>
          <p:cNvCxnSpPr>
            <a:cxnSpLocks/>
          </p:cNvCxnSpPr>
          <p:nvPr/>
        </p:nvCxnSpPr>
        <p:spPr>
          <a:xfrm>
            <a:off x="10576558" y="1751626"/>
            <a:ext cx="0" cy="549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7CEA47A-262D-FFE5-CF1A-29877FB33167}"/>
              </a:ext>
            </a:extLst>
          </p:cNvPr>
          <p:cNvCxnSpPr>
            <a:cxnSpLocks/>
          </p:cNvCxnSpPr>
          <p:nvPr/>
        </p:nvCxnSpPr>
        <p:spPr>
          <a:xfrm>
            <a:off x="5764530" y="1751626"/>
            <a:ext cx="0" cy="549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DF78E9B-FC02-7BBC-9624-9743EAFB3E6B}"/>
              </a:ext>
            </a:extLst>
          </p:cNvPr>
          <p:cNvSpPr/>
          <p:nvPr/>
        </p:nvSpPr>
        <p:spPr>
          <a:xfrm>
            <a:off x="4440892" y="2301218"/>
            <a:ext cx="2834622" cy="14806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 Measuring the change in mass(mass loss) per unit time.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316BCA16-3009-9F08-D00C-32D5E6FE4970}"/>
              </a:ext>
            </a:extLst>
          </p:cNvPr>
          <p:cNvSpPr/>
          <p:nvPr/>
        </p:nvSpPr>
        <p:spPr>
          <a:xfrm>
            <a:off x="9220201" y="2345723"/>
            <a:ext cx="2865118" cy="14806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 Measuring the temperature per unit time.</a:t>
            </a:r>
          </a:p>
        </p:txBody>
      </p:sp>
      <p:pic>
        <p:nvPicPr>
          <p:cNvPr id="1026" name="Picture 2" descr="Topic 6: Chemical kinetics - Collision theory and rates of reaction ( Measuring rates of reaction experimentally) Flashcards | Quizlet">
            <a:extLst>
              <a:ext uri="{FF2B5EF4-FFF2-40B4-BE49-F238E27FC236}">
                <a16:creationId xmlns:a16="http://schemas.microsoft.com/office/drawing/2014/main" xmlns="" id="{CDB108C3-B566-DBC0-5544-454A21F3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727"/>
            <a:ext cx="3505199" cy="28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ervation of Mass - American Chemical Society">
            <a:extLst>
              <a:ext uri="{FF2B5EF4-FFF2-40B4-BE49-F238E27FC236}">
                <a16:creationId xmlns:a16="http://schemas.microsoft.com/office/drawing/2014/main" xmlns="" id="{29890811-E0AF-00D1-ADF3-BE8CF4F1E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92" y="4199389"/>
            <a:ext cx="2987028" cy="24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rumento para medir e indicar la: vector de stock (libre de regalías)  2252808829 | Shutterstock">
            <a:extLst>
              <a:ext uri="{FF2B5EF4-FFF2-40B4-BE49-F238E27FC236}">
                <a16:creationId xmlns:a16="http://schemas.microsoft.com/office/drawing/2014/main" xmlns="" id="{19F59DBB-E015-00C6-6D90-DC873F8D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08" y="3906401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2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AC028-2928-C793-38AB-3DDB134D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Measurement of the rate at which the mass decreases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5EEDD9-AC03-449F-EA58-26E490C23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3271"/>
            <a:ext cx="5181600" cy="4213691"/>
          </a:xfrm>
        </p:spPr>
        <p:txBody>
          <a:bodyPr>
            <a:normAutofit/>
          </a:bodyPr>
          <a:lstStyle/>
          <a:p>
            <a:r>
              <a:rPr lang="en-US" sz="3200" dirty="0"/>
              <a:t>Cotton wool allows the</a:t>
            </a:r>
          </a:p>
          <a:p>
            <a:pPr marL="0" indent="0">
              <a:buNone/>
            </a:pPr>
            <a:r>
              <a:rPr lang="en-US" sz="3200" dirty="0"/>
              <a:t>CO2 gas to escape and</a:t>
            </a:r>
          </a:p>
          <a:p>
            <a:pPr marL="0" indent="0">
              <a:buNone/>
            </a:pPr>
            <a:r>
              <a:rPr lang="en-US" sz="3200" dirty="0"/>
              <a:t>prevent splashing.</a:t>
            </a:r>
          </a:p>
          <a:p>
            <a:pPr marL="0" indent="0">
              <a:buNone/>
            </a:pPr>
            <a:r>
              <a:rPr lang="en-US" sz="3200" dirty="0"/>
              <a:t>• The mass will decrease</a:t>
            </a:r>
          </a:p>
          <a:p>
            <a:pPr marL="0" indent="0">
              <a:buNone/>
            </a:pPr>
            <a:r>
              <a:rPr lang="en-US" sz="3200" dirty="0"/>
              <a:t>since CO2 escapes</a:t>
            </a:r>
          </a:p>
        </p:txBody>
      </p:sp>
      <p:pic>
        <p:nvPicPr>
          <p:cNvPr id="2050" name="Picture 2" descr="Chem!stry">
            <a:extLst>
              <a:ext uri="{FF2B5EF4-FFF2-40B4-BE49-F238E27FC236}">
                <a16:creationId xmlns:a16="http://schemas.microsoft.com/office/drawing/2014/main" xmlns="" id="{5986DE9C-41C1-5224-0446-CC35FFE886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36656"/>
            <a:ext cx="5280385" cy="35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699DE-20F4-835E-BB3C-19DBCF13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Measuring the temperature per unit time.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61541D-A133-B122-5A26-C449DCA76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0763"/>
            <a:ext cx="5181600" cy="3886200"/>
          </a:xfrm>
        </p:spPr>
        <p:txBody>
          <a:bodyPr>
            <a:normAutofit/>
          </a:bodyPr>
          <a:lstStyle/>
          <a:p>
            <a:r>
              <a:rPr lang="en-US" sz="3200" dirty="0"/>
              <a:t>Polystyrene cup works</a:t>
            </a:r>
          </a:p>
          <a:p>
            <a:pPr marL="0" indent="0">
              <a:buNone/>
            </a:pPr>
            <a:r>
              <a:rPr lang="en-US" sz="3200" dirty="0"/>
              <a:t>as insulator .</a:t>
            </a:r>
          </a:p>
          <a:p>
            <a:pPr marL="0" indent="0">
              <a:buNone/>
            </a:pPr>
            <a:r>
              <a:rPr lang="en-US" sz="3200" dirty="0"/>
              <a:t>• Stirrer to insure equal</a:t>
            </a:r>
          </a:p>
          <a:p>
            <a:pPr marL="0" indent="0">
              <a:buNone/>
            </a:pPr>
            <a:r>
              <a:rPr lang="en-US" sz="3200" dirty="0"/>
              <a:t>distribution .</a:t>
            </a:r>
          </a:p>
        </p:txBody>
      </p:sp>
      <p:pic>
        <p:nvPicPr>
          <p:cNvPr id="3074" name="Picture 2" descr="Calorimetry Chemistry For Majors, 40% OFF">
            <a:extLst>
              <a:ext uri="{FF2B5EF4-FFF2-40B4-BE49-F238E27FC236}">
                <a16:creationId xmlns:a16="http://schemas.microsoft.com/office/drawing/2014/main" xmlns="" id="{8FF53DB0-B37B-ABD6-C1C6-696D935D54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4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E5737-3387-D817-2DC4-7DA1929E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Quantity of reactants decrease, and the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quantity of the products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63007C-7E63-F5E0-AC84-9B16B2CF8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35" y="1825624"/>
            <a:ext cx="6019800" cy="503237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4400" b="1" dirty="0"/>
              <a:t>At the beginning of the reaction , the</a:t>
            </a:r>
          </a:p>
          <a:p>
            <a:pPr marL="0" indent="0">
              <a:buNone/>
            </a:pPr>
            <a:r>
              <a:rPr lang="en-US" sz="4400" b="1" dirty="0"/>
              <a:t>rate is very high. Curve is steep because</a:t>
            </a:r>
          </a:p>
          <a:p>
            <a:pPr marL="0" indent="0">
              <a:buNone/>
            </a:pPr>
            <a:r>
              <a:rPr lang="en-US" sz="4400" b="1" dirty="0"/>
              <a:t>the concentration of the reactants is</a:t>
            </a:r>
          </a:p>
          <a:p>
            <a:pPr marL="0" indent="0">
              <a:buNone/>
            </a:pPr>
            <a:r>
              <a:rPr lang="en-US" sz="4400" b="1" dirty="0"/>
              <a:t>very high, so more particles and more</a:t>
            </a:r>
          </a:p>
          <a:p>
            <a:pPr marL="0" indent="0">
              <a:buNone/>
            </a:pPr>
            <a:r>
              <a:rPr lang="en-US" sz="4400" b="1" dirty="0"/>
              <a:t>effective collisions so faster rate of</a:t>
            </a:r>
          </a:p>
          <a:p>
            <a:pPr marL="0" indent="0">
              <a:buNone/>
            </a:pPr>
            <a:r>
              <a:rPr lang="en-US" sz="4400" b="1" dirty="0"/>
              <a:t>reaction.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After a while , the rate decreases, the</a:t>
            </a:r>
          </a:p>
          <a:p>
            <a:pPr marL="0" indent="0">
              <a:buNone/>
            </a:pPr>
            <a:r>
              <a:rPr lang="en-US" sz="4400" b="1" dirty="0"/>
              <a:t>curve is less steep because the</a:t>
            </a:r>
          </a:p>
          <a:p>
            <a:pPr marL="0" indent="0">
              <a:buNone/>
            </a:pPr>
            <a:r>
              <a:rPr lang="en-US" sz="4400" b="1" dirty="0"/>
              <a:t>concentration of the reactants decreases</a:t>
            </a:r>
          </a:p>
          <a:p>
            <a:pPr marL="0" indent="0">
              <a:buNone/>
            </a:pPr>
            <a:r>
              <a:rPr lang="en-US" sz="4400" b="1" dirty="0"/>
              <a:t>so less particles less effective collisions</a:t>
            </a:r>
          </a:p>
          <a:p>
            <a:pPr marL="0" indent="0">
              <a:buNone/>
            </a:pPr>
            <a:r>
              <a:rPr lang="en-US" sz="4400" b="1" dirty="0"/>
              <a:t>and slower rate.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When the reaction is over the curve</a:t>
            </a:r>
          </a:p>
          <a:p>
            <a:pPr marL="0" indent="0">
              <a:buNone/>
            </a:pPr>
            <a:r>
              <a:rPr lang="en-US" sz="4400" b="1" dirty="0"/>
              <a:t>becomes constant because no more</a:t>
            </a:r>
          </a:p>
          <a:p>
            <a:pPr marL="0" indent="0">
              <a:buNone/>
            </a:pPr>
            <a:r>
              <a:rPr lang="en-US" sz="4400" b="1" dirty="0"/>
              <a:t>particles. The reactants are finished.</a:t>
            </a:r>
          </a:p>
        </p:txBody>
      </p:sp>
      <p:pic>
        <p:nvPicPr>
          <p:cNvPr id="4098" name="Picture 2" descr="Introduction of rate of reaction">
            <a:extLst>
              <a:ext uri="{FF2B5EF4-FFF2-40B4-BE49-F238E27FC236}">
                <a16:creationId xmlns:a16="http://schemas.microsoft.com/office/drawing/2014/main" xmlns="" id="{2026488B-0577-1D4C-F7AB-757979FF35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68369"/>
            <a:ext cx="6400800" cy="26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CE7DB1-EFD8-B43E-796A-61F0A7A3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16" y="4220904"/>
            <a:ext cx="3531567" cy="26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7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7C7F4C-203F-198A-D79B-A6B41CD7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8" y="325063"/>
            <a:ext cx="11322423" cy="6207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2F8970-B2C7-E326-7AF6-68F242025F60}"/>
              </a:ext>
            </a:extLst>
          </p:cNvPr>
          <p:cNvSpPr txBox="1"/>
          <p:nvPr/>
        </p:nvSpPr>
        <p:spPr>
          <a:xfrm>
            <a:off x="10112188" y="6532937"/>
            <a:ext cx="164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68563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1224</Words>
  <Application>Microsoft Office PowerPoint</Application>
  <PresentationFormat>Widescreen</PresentationFormat>
  <Paragraphs>147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Unit three / Grade 10 Rate of reaction</vt:lpstr>
      <vt:lpstr>Rate of reaction</vt:lpstr>
      <vt:lpstr>How can we measure the rate of chemical reaction?</vt:lpstr>
      <vt:lpstr>* Graphs are a way of visualising the changes in reactant or product concentration that take place during a reaction.</vt:lpstr>
      <vt:lpstr>Experiments to measure the rate of reaction between calcium carbonate and hydrochloric acid  CaCO3 (s) + 2HCl (aq) → CaCl2 (aq) + H2O (l) + CO2 (g)</vt:lpstr>
      <vt:lpstr>Measurement of the rate at which the mass decreases</vt:lpstr>
      <vt:lpstr>Measuring the temperature per unit time.</vt:lpstr>
      <vt:lpstr>Quantity of reactants decrease, and the quantity of the products increase</vt:lpstr>
      <vt:lpstr>PowerPoint Presentation</vt:lpstr>
      <vt:lpstr>PowerPoint Presentation</vt:lpstr>
      <vt:lpstr>Collision theory</vt:lpstr>
      <vt:lpstr>Activation energy (Ea)</vt:lpstr>
      <vt:lpstr>PowerPoint Presentation</vt:lpstr>
      <vt:lpstr>Experiments to measure the rate of reaction</vt:lpstr>
      <vt:lpstr>Change in gas volume</vt:lpstr>
      <vt:lpstr>Inverted measuring cylinder method cannot e used for gases that are soluble in water because they will dissolve in the water.</vt:lpstr>
      <vt:lpstr>PowerPoint Presentation</vt:lpstr>
      <vt:lpstr>Measurement of the rate at which the mass decreases</vt:lpstr>
      <vt:lpstr>PowerPoint Presentation</vt:lpstr>
      <vt:lpstr>Measuring the time taken for the formation of a precipitate</vt:lpstr>
      <vt:lpstr>Factors affecting reaction rate</vt:lpstr>
      <vt:lpstr>1- Temperature</vt:lpstr>
      <vt:lpstr>PowerPoint Presentation</vt:lpstr>
      <vt:lpstr>PowerPoint Presentation</vt:lpstr>
      <vt:lpstr>PowerPoint Presentation</vt:lpstr>
      <vt:lpstr>2- Surface area (particle size)</vt:lpstr>
      <vt:lpstr>PowerPoint Presentation</vt:lpstr>
      <vt:lpstr>PowerPoint Presentation</vt:lpstr>
      <vt:lpstr>PowerPoint Presentation</vt:lpstr>
      <vt:lpstr>3- Concentration</vt:lpstr>
      <vt:lpstr>PowerPoint Presentation</vt:lpstr>
      <vt:lpstr>PowerPoint Presentation</vt:lpstr>
      <vt:lpstr>PowerPoint Presentation</vt:lpstr>
      <vt:lpstr>PowerPoint Presentation</vt:lpstr>
      <vt:lpstr>4- Pressure:  *This factor only affect particles of gases.</vt:lpstr>
      <vt:lpstr>5- Catalyst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three / Grade 10 Rate of reaction</dc:title>
  <dc:creator>haneen bajali</dc:creator>
  <cp:lastModifiedBy>Magic Systems</cp:lastModifiedBy>
  <cp:revision>83</cp:revision>
  <dcterms:created xsi:type="dcterms:W3CDTF">2024-07-24T22:37:46Z</dcterms:created>
  <dcterms:modified xsi:type="dcterms:W3CDTF">2025-02-22T09:47:11Z</dcterms:modified>
</cp:coreProperties>
</file>