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94660"/>
  </p:normalViewPr>
  <p:slideViewPr>
    <p:cSldViewPr snapToGrid="0">
      <p:cViewPr varScale="1">
        <p:scale>
          <a:sx n="70" d="100"/>
          <a:sy n="70"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678967-460F-3580-3C82-BE40868853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72FCEC-187E-6616-EC14-F136B5560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91B7D35-B1DF-5398-427F-BEB5F8F6347D}"/>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CBD28752-0BE5-0E9F-576D-CB16421E4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55B4AAE-43A1-A995-F2D1-AB7B5CB18A81}"/>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37014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74F53C-FE60-DEE8-931B-F349600D98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492109A-2D73-1C6A-251D-458C68F9FE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5092C1-084F-3EED-E8B5-AF0A4F295F0A}"/>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C596C193-F85A-0B76-24CA-B8FDE25DAF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D3A7BC-2202-BF3F-5DB6-C9BE09459C31}"/>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120924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991F990-875C-861E-DADA-319B7F02F7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87B9BCC-52AD-875E-7983-D99183C0F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9FD2F2-F202-32E2-3463-C7792D854E35}"/>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A1A98CC6-93D0-CE6D-2F2D-73CF305D5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554B34-6C2A-D7B1-F794-EF88DC37A275}"/>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198459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063259-63DA-05BE-C110-E1763FCF2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52C9E3F-CF5F-1022-14A7-8D37E7BBB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B1C7C5-F371-37F7-7553-C443AA5803E0}"/>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07EBBA33-5018-3048-C6F2-3CAF378647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8F3F4D2-1A34-A5F0-58BB-40C3457956C5}"/>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366570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928C1-E02E-B1AE-0DED-D955BCDBF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6215C6B-6402-F51D-0975-BA425F1BAC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B63A56B-ADAD-03ED-D6E4-3B65598095E9}"/>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BBEBC483-3F97-26EE-4347-DE20B02AA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C3534A-AC64-E060-06ED-D158623B53C0}"/>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2747192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3C895-3846-28F8-242A-BCE51709E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94A00FA-E1D4-6FC6-05F8-4DF0B9BDCF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6C1AEC3-44FF-14FF-D970-C2B622007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7D71773-420A-32D8-91DC-DAEB7A34DDDC}"/>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6" name="Footer Placeholder 5">
            <a:extLst>
              <a:ext uri="{FF2B5EF4-FFF2-40B4-BE49-F238E27FC236}">
                <a16:creationId xmlns:a16="http://schemas.microsoft.com/office/drawing/2014/main" xmlns="" id="{88F52629-BC96-2751-6C94-808260EC8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56F9161-39D6-E37F-25B3-235A7B69ABAD}"/>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3043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FA76E-7526-D94C-D710-3C456ED6AF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2888FB6-194B-8562-19C7-56854C5F5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E868109-D412-6C5D-A249-13FCEE1DA7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E51BB57-B48E-B2E7-1F71-B5412C7A73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74AB55-EC75-765E-B3EB-90014C5FBC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EA92AF4-34C3-8569-52DE-6D14748F4AB3}"/>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8" name="Footer Placeholder 7">
            <a:extLst>
              <a:ext uri="{FF2B5EF4-FFF2-40B4-BE49-F238E27FC236}">
                <a16:creationId xmlns:a16="http://schemas.microsoft.com/office/drawing/2014/main" xmlns="" id="{29339246-C4A0-819A-9104-46D655A025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A049E34-9EB2-B281-0650-77757BCE9DE4}"/>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2227789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020C9-99FF-7171-D941-1AE48194A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CED2655-0180-3643-AED3-C156B6C73D5B}"/>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4" name="Footer Placeholder 3">
            <a:extLst>
              <a:ext uri="{FF2B5EF4-FFF2-40B4-BE49-F238E27FC236}">
                <a16:creationId xmlns:a16="http://schemas.microsoft.com/office/drawing/2014/main" xmlns="" id="{1AEB8A9E-B6FD-096D-D46D-3992F8E949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3E9A292-12B5-B767-88CF-C0CDD4338DDF}"/>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190721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F3951BE-7215-4526-9EC3-6E77CF82E618}"/>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3" name="Footer Placeholder 2">
            <a:extLst>
              <a:ext uri="{FF2B5EF4-FFF2-40B4-BE49-F238E27FC236}">
                <a16:creationId xmlns:a16="http://schemas.microsoft.com/office/drawing/2014/main" xmlns="" id="{8CEC61F2-64E9-AA64-CFBD-53542BB589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C4906E-AC5C-4F59-7566-383BBEC3F504}"/>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391594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418D9C-A0ED-63F0-7FD4-7DF722AD3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DAB563B-174B-40FC-E353-DF8473497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34319E4-D543-C178-5E42-E6E7373AF8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FF71C9-155D-6252-216C-6C25289C7502}"/>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6" name="Footer Placeholder 5">
            <a:extLst>
              <a:ext uri="{FF2B5EF4-FFF2-40B4-BE49-F238E27FC236}">
                <a16:creationId xmlns:a16="http://schemas.microsoft.com/office/drawing/2014/main" xmlns="" id="{74466C26-B10B-C6F6-6672-8756AAD8A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E2B5061-C93D-88DE-3471-DCE9813CFB0E}"/>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2267335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5C15D-BDD8-03D8-B732-F222E826D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2C3BAFE-B2F8-BD01-E1DA-E3E193EF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7C5BC6D-5A53-E62A-714F-3147666225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442358-AEBF-598D-AB98-40A412B41D43}"/>
              </a:ext>
            </a:extLst>
          </p:cNvPr>
          <p:cNvSpPr>
            <a:spLocks noGrp="1"/>
          </p:cNvSpPr>
          <p:nvPr>
            <p:ph type="dt" sz="half" idx="10"/>
          </p:nvPr>
        </p:nvSpPr>
        <p:spPr/>
        <p:txBody>
          <a:bodyPr/>
          <a:lstStyle/>
          <a:p>
            <a:fld id="{762316F6-97B3-41B0-AA9B-0DF568386E42}" type="datetimeFigureOut">
              <a:rPr lang="en-US" smtClean="0"/>
              <a:t>2/22/2025</a:t>
            </a:fld>
            <a:endParaRPr lang="en-US"/>
          </a:p>
        </p:txBody>
      </p:sp>
      <p:sp>
        <p:nvSpPr>
          <p:cNvPr id="6" name="Footer Placeholder 5">
            <a:extLst>
              <a:ext uri="{FF2B5EF4-FFF2-40B4-BE49-F238E27FC236}">
                <a16:creationId xmlns:a16="http://schemas.microsoft.com/office/drawing/2014/main" xmlns="" id="{84B2C9B1-6E0A-63D8-BC61-606C943BE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A75350-17FD-7438-6212-597606C3E879}"/>
              </a:ext>
            </a:extLst>
          </p:cNvPr>
          <p:cNvSpPr>
            <a:spLocks noGrp="1"/>
          </p:cNvSpPr>
          <p:nvPr>
            <p:ph type="sldNum" sz="quarter" idx="12"/>
          </p:nvPr>
        </p:nvSpPr>
        <p:spPr/>
        <p:txBody>
          <a:bodyPr/>
          <a:lstStyle/>
          <a:p>
            <a:fld id="{9C7EF41C-5BEE-4E75-BD8A-9DF24CA28B9C}" type="slidenum">
              <a:rPr lang="en-US" smtClean="0"/>
              <a:t>‹#›</a:t>
            </a:fld>
            <a:endParaRPr lang="en-US"/>
          </a:p>
        </p:txBody>
      </p:sp>
    </p:spTree>
    <p:extLst>
      <p:ext uri="{BB962C8B-B14F-4D97-AF65-F5344CB8AC3E}">
        <p14:creationId xmlns:p14="http://schemas.microsoft.com/office/powerpoint/2010/main" val="21671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421F4B8-F820-A776-E87C-1D56A8223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DC9093B-F948-6B95-991A-E61F0C607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BBCCE9-E533-1EEF-6BF3-321EB154A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316F6-97B3-41B0-AA9B-0DF568386E42}" type="datetimeFigureOut">
              <a:rPr lang="en-US" smtClean="0"/>
              <a:t>2/22/2025</a:t>
            </a:fld>
            <a:endParaRPr lang="en-US"/>
          </a:p>
        </p:txBody>
      </p:sp>
      <p:sp>
        <p:nvSpPr>
          <p:cNvPr id="5" name="Footer Placeholder 4">
            <a:extLst>
              <a:ext uri="{FF2B5EF4-FFF2-40B4-BE49-F238E27FC236}">
                <a16:creationId xmlns:a16="http://schemas.microsoft.com/office/drawing/2014/main" xmlns="" id="{B26D7244-BB2B-D660-F628-18DF49866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08368B2-EC29-3C65-B3C8-A63E88106E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EF41C-5BEE-4E75-BD8A-9DF24CA28B9C}" type="slidenum">
              <a:rPr lang="en-US" smtClean="0"/>
              <a:t>‹#›</a:t>
            </a:fld>
            <a:endParaRPr lang="en-US"/>
          </a:p>
        </p:txBody>
      </p:sp>
    </p:spTree>
    <p:extLst>
      <p:ext uri="{BB962C8B-B14F-4D97-AF65-F5344CB8AC3E}">
        <p14:creationId xmlns:p14="http://schemas.microsoft.com/office/powerpoint/2010/main" val="3217584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hem.libretexts.org/Bookshelves/Analytical_Chemistry/Supplemental_Modules_(Analytical_Chemistry)/Qualitative_Analysis/Properties_of_Select_Nonmetal_Ions/Sulfate_Ion_(S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s://chem.libretexts.org/Bookshelves/Analytical_Chemistry/Supplemental_Modules_(Analytical_Chemistry)/Qualitative_Analysis/Properties_of_Select_Nonmetal_Ions/Sulfate_Ion_(S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hem.libretexts.org/Bookshelves/Analytical_Chemistry/Supplemental_Modules_(Analytical_Chemistry)/Qualitative_Analysis/Properties_of_Select_Nonmetal_Ions/Sulfate_Ion_(SO)"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chem.libretexts.org/Bookshelves/Analytical_Chemistry/Supplemental_Modules_(Analytical_Chemistry)/Qualitative_Analysis/Properties_of_Select_Nonmetal_Ions/Sulfate_Ion_(S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7D3C9-81B8-735C-1962-7CDA447C1FC9}"/>
              </a:ext>
            </a:extLst>
          </p:cNvPr>
          <p:cNvSpPr>
            <a:spLocks noGrp="1"/>
          </p:cNvSpPr>
          <p:nvPr>
            <p:ph type="ctrTitle"/>
          </p:nvPr>
        </p:nvSpPr>
        <p:spPr>
          <a:xfrm>
            <a:off x="1311349" y="2004236"/>
            <a:ext cx="9144000" cy="2702235"/>
          </a:xfrm>
        </p:spPr>
        <p:txBody>
          <a:bodyPr/>
          <a:lstStyle/>
          <a:p>
            <a:r>
              <a:rPr lang="en-US" sz="4800"/>
              <a:t>Unit two </a:t>
            </a:r>
            <a:r>
              <a:rPr lang="en-US" sz="4800" dirty="0"/>
              <a:t>/ Grade 10</a:t>
            </a:r>
            <a:br>
              <a:rPr lang="en-US" sz="4800" dirty="0"/>
            </a:br>
            <a:r>
              <a:rPr lang="en-US" sz="4800" b="1" dirty="0"/>
              <a:t>Electrolysis</a:t>
            </a:r>
            <a:endParaRPr lang="en-US" b="1" dirty="0"/>
          </a:p>
        </p:txBody>
      </p:sp>
      <p:sp>
        <p:nvSpPr>
          <p:cNvPr id="3" name="Subtitle 2">
            <a:extLst>
              <a:ext uri="{FF2B5EF4-FFF2-40B4-BE49-F238E27FC236}">
                <a16:creationId xmlns:a16="http://schemas.microsoft.com/office/drawing/2014/main" xmlns="" id="{0FC176BC-D279-A5B8-F4C6-FC3F3A16F8B4}"/>
              </a:ext>
            </a:extLst>
          </p:cNvPr>
          <p:cNvSpPr>
            <a:spLocks noGrp="1"/>
          </p:cNvSpPr>
          <p:nvPr>
            <p:ph type="subTitle" idx="1"/>
          </p:nvPr>
        </p:nvSpPr>
        <p:spPr>
          <a:xfrm>
            <a:off x="1311349" y="2004237"/>
            <a:ext cx="9144000" cy="1655762"/>
          </a:xfrm>
        </p:spPr>
        <p:txBody>
          <a:bodyPr>
            <a:normAutofit/>
          </a:bodyPr>
          <a:lstStyle/>
          <a:p>
            <a:r>
              <a:rPr lang="en-US" sz="5400" dirty="0"/>
              <a:t>Chemistry 0620</a:t>
            </a:r>
          </a:p>
        </p:txBody>
      </p:sp>
      <p:pic>
        <p:nvPicPr>
          <p:cNvPr id="4" name="Picture 3">
            <a:extLst>
              <a:ext uri="{FF2B5EF4-FFF2-40B4-BE49-F238E27FC236}">
                <a16:creationId xmlns:a16="http://schemas.microsoft.com/office/drawing/2014/main" xmlns="" id="{855D88DE-096B-4396-3BF2-2BBCCA6BB70A}"/>
              </a:ext>
            </a:extLst>
          </p:cNvPr>
          <p:cNvPicPr>
            <a:picLocks noChangeAspect="1"/>
          </p:cNvPicPr>
          <p:nvPr/>
        </p:nvPicPr>
        <p:blipFill>
          <a:blip r:embed="rId2"/>
          <a:stretch>
            <a:fillRect/>
          </a:stretch>
        </p:blipFill>
        <p:spPr>
          <a:xfrm>
            <a:off x="180238" y="90844"/>
            <a:ext cx="11831523" cy="1181555"/>
          </a:xfrm>
          <a:prstGeom prst="rect">
            <a:avLst/>
          </a:prstGeom>
        </p:spPr>
      </p:pic>
    </p:spTree>
    <p:extLst>
      <p:ext uri="{BB962C8B-B14F-4D97-AF65-F5344CB8AC3E}">
        <p14:creationId xmlns:p14="http://schemas.microsoft.com/office/powerpoint/2010/main" val="674573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F658D69-DDFB-FE4C-9866-F5641163C18A}"/>
              </a:ext>
            </a:extLst>
          </p:cNvPr>
          <p:cNvSpPr>
            <a:spLocks noGrp="1"/>
          </p:cNvSpPr>
          <p:nvPr>
            <p:ph sz="half" idx="1"/>
          </p:nvPr>
        </p:nvSpPr>
        <p:spPr>
          <a:xfrm>
            <a:off x="381000" y="499745"/>
            <a:ext cx="5181600" cy="4351338"/>
          </a:xfrm>
        </p:spPr>
        <p:txBody>
          <a:bodyPr/>
          <a:lstStyle/>
          <a:p>
            <a:pPr marL="0" indent="0">
              <a:buNone/>
            </a:pPr>
            <a:r>
              <a:rPr lang="en-US" dirty="0"/>
              <a:t>(E) Sodium chloride </a:t>
            </a:r>
          </a:p>
        </p:txBody>
      </p:sp>
      <p:sp>
        <p:nvSpPr>
          <p:cNvPr id="4" name="Content Placeholder 3">
            <a:extLst>
              <a:ext uri="{FF2B5EF4-FFF2-40B4-BE49-F238E27FC236}">
                <a16:creationId xmlns:a16="http://schemas.microsoft.com/office/drawing/2014/main" xmlns="" id="{6C7F956D-6CCC-1A11-FDD9-B4FCEE94B71B}"/>
              </a:ext>
            </a:extLst>
          </p:cNvPr>
          <p:cNvSpPr>
            <a:spLocks noGrp="1"/>
          </p:cNvSpPr>
          <p:nvPr>
            <p:ph sz="half" idx="2"/>
          </p:nvPr>
        </p:nvSpPr>
        <p:spPr>
          <a:xfrm>
            <a:off x="6096000" y="420370"/>
            <a:ext cx="5181600" cy="4351338"/>
          </a:xfrm>
        </p:spPr>
        <p:txBody>
          <a:bodyPr/>
          <a:lstStyle/>
          <a:p>
            <a:pPr marL="0" indent="0">
              <a:buNone/>
            </a:pPr>
            <a:r>
              <a:rPr lang="en-US" dirty="0"/>
              <a:t>(f) Zinc || chloride</a:t>
            </a:r>
          </a:p>
        </p:txBody>
      </p:sp>
    </p:spTree>
    <p:extLst>
      <p:ext uri="{BB962C8B-B14F-4D97-AF65-F5344CB8AC3E}">
        <p14:creationId xmlns:p14="http://schemas.microsoft.com/office/powerpoint/2010/main" val="360993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E5F7E-491F-8656-EDE0-566145C1F5ED}"/>
              </a:ext>
            </a:extLst>
          </p:cNvPr>
          <p:cNvSpPr>
            <a:spLocks noGrp="1"/>
          </p:cNvSpPr>
          <p:nvPr>
            <p:ph type="title"/>
          </p:nvPr>
        </p:nvSpPr>
        <p:spPr>
          <a:xfrm>
            <a:off x="838200" y="365126"/>
            <a:ext cx="10515600" cy="315912"/>
          </a:xfrm>
        </p:spPr>
        <p:txBody>
          <a:bodyPr>
            <a:noAutofit/>
          </a:bodyPr>
          <a:lstStyle/>
          <a:p>
            <a:r>
              <a:rPr lang="en-US" sz="2800" b="1" u="sng" dirty="0"/>
              <a:t>(2) Extracting aluminum </a:t>
            </a:r>
          </a:p>
        </p:txBody>
      </p:sp>
      <p:sp>
        <p:nvSpPr>
          <p:cNvPr id="3" name="Content Placeholder 2">
            <a:extLst>
              <a:ext uri="{FF2B5EF4-FFF2-40B4-BE49-F238E27FC236}">
                <a16:creationId xmlns:a16="http://schemas.microsoft.com/office/drawing/2014/main" xmlns="" id="{64388233-18D7-DD13-6C0C-0851BD8FF5CC}"/>
              </a:ext>
            </a:extLst>
          </p:cNvPr>
          <p:cNvSpPr>
            <a:spLocks noGrp="1"/>
          </p:cNvSpPr>
          <p:nvPr>
            <p:ph idx="1"/>
          </p:nvPr>
        </p:nvSpPr>
        <p:spPr>
          <a:xfrm>
            <a:off x="259080" y="838200"/>
            <a:ext cx="11094720" cy="5338763"/>
          </a:xfrm>
        </p:spPr>
        <p:txBody>
          <a:bodyPr/>
          <a:lstStyle/>
          <a:p>
            <a:r>
              <a:rPr lang="en-US" dirty="0"/>
              <a:t>Aluminum is the most abundant metal in the earth’s crust. Its is found in the mineral ore “Bauxite” which contains 50-65 </a:t>
            </a:r>
            <a:r>
              <a:rPr lang="en-US" b="0" i="0" dirty="0">
                <a:solidFill>
                  <a:srgbClr val="4D5156"/>
                </a:solidFill>
                <a:effectLst/>
                <a:highlight>
                  <a:srgbClr val="FFFFFF"/>
                </a:highlight>
                <a:latin typeface="Arial" panose="020B0604020202020204" pitchFamily="34" charset="0"/>
              </a:rPr>
              <a:t>% of aluminum oxide Al</a:t>
            </a:r>
            <a:r>
              <a:rPr lang="en-US" sz="1400" b="0" i="0" dirty="0">
                <a:solidFill>
                  <a:srgbClr val="4D5156"/>
                </a:solidFill>
                <a:effectLst/>
                <a:highlight>
                  <a:srgbClr val="FFFFFF"/>
                </a:highlight>
                <a:latin typeface="Arial" panose="020B0604020202020204" pitchFamily="34" charset="0"/>
              </a:rPr>
              <a:t>2</a:t>
            </a:r>
            <a:r>
              <a:rPr lang="en-US" b="0" i="0" dirty="0">
                <a:solidFill>
                  <a:srgbClr val="4D5156"/>
                </a:solidFill>
                <a:effectLst/>
                <a:highlight>
                  <a:srgbClr val="FFFFFF"/>
                </a:highlight>
                <a:latin typeface="Arial" panose="020B0604020202020204" pitchFamily="34" charset="0"/>
              </a:rPr>
              <a:t>O</a:t>
            </a:r>
            <a:r>
              <a:rPr lang="en-US" sz="1600" b="0" i="0" dirty="0">
                <a:solidFill>
                  <a:srgbClr val="4D5156"/>
                </a:solidFill>
                <a:effectLst/>
                <a:highlight>
                  <a:srgbClr val="FFFFFF"/>
                </a:highlight>
                <a:latin typeface="Arial" panose="020B0604020202020204" pitchFamily="34" charset="0"/>
              </a:rPr>
              <a:t>3. </a:t>
            </a:r>
            <a:r>
              <a:rPr lang="en-US" b="0" i="0" dirty="0">
                <a:effectLst/>
                <a:highlight>
                  <a:srgbClr val="FFFFFF"/>
                </a:highlight>
              </a:rPr>
              <a:t>“Alumina” the main impurities in bauxite are oxides of iron, silicon and titanium. </a:t>
            </a:r>
          </a:p>
          <a:p>
            <a:endParaRPr lang="en-US" dirty="0">
              <a:highlight>
                <a:srgbClr val="FFFFFF"/>
              </a:highlight>
            </a:endParaRPr>
          </a:p>
          <a:p>
            <a:r>
              <a:rPr lang="en-US" b="0" i="0" dirty="0">
                <a:effectLst/>
                <a:highlight>
                  <a:srgbClr val="FFFFFF"/>
                </a:highlight>
              </a:rPr>
              <a:t>The first step in aluminum extraction is to purify the ore. The ore is first crushed and mixed with sodium hydroxide, the aluminum oxide reacts with sodium hydroxide + dissolves.</a:t>
            </a:r>
          </a:p>
        </p:txBody>
      </p:sp>
      <p:pic>
        <p:nvPicPr>
          <p:cNvPr id="4" name="Picture 3">
            <a:extLst>
              <a:ext uri="{FF2B5EF4-FFF2-40B4-BE49-F238E27FC236}">
                <a16:creationId xmlns:a16="http://schemas.microsoft.com/office/drawing/2014/main" xmlns="" id="{3B401592-D544-D535-88C0-78256B40A83F}"/>
              </a:ext>
            </a:extLst>
          </p:cNvPr>
          <p:cNvPicPr>
            <a:picLocks noChangeAspect="1"/>
          </p:cNvPicPr>
          <p:nvPr/>
        </p:nvPicPr>
        <p:blipFill>
          <a:blip r:embed="rId2"/>
          <a:stretch>
            <a:fillRect/>
          </a:stretch>
        </p:blipFill>
        <p:spPr>
          <a:xfrm>
            <a:off x="4130040" y="4281169"/>
            <a:ext cx="3931920" cy="2211705"/>
          </a:xfrm>
          <a:prstGeom prst="rect">
            <a:avLst/>
          </a:prstGeom>
        </p:spPr>
      </p:pic>
    </p:spTree>
    <p:extLst>
      <p:ext uri="{BB962C8B-B14F-4D97-AF65-F5344CB8AC3E}">
        <p14:creationId xmlns:p14="http://schemas.microsoft.com/office/powerpoint/2010/main" val="29580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2DAE477-A77C-1C37-7CDD-5D9FCABD9978}"/>
              </a:ext>
            </a:extLst>
          </p:cNvPr>
          <p:cNvSpPr>
            <a:spLocks noGrp="1"/>
          </p:cNvSpPr>
          <p:nvPr>
            <p:ph type="subTitle" idx="1"/>
          </p:nvPr>
        </p:nvSpPr>
        <p:spPr>
          <a:xfrm>
            <a:off x="228600" y="386398"/>
            <a:ext cx="9144000" cy="1655762"/>
          </a:xfrm>
        </p:spPr>
        <p:txBody>
          <a:bodyPr/>
          <a:lstStyle/>
          <a:p>
            <a:pPr algn="l"/>
            <a:r>
              <a:rPr lang="en-US" dirty="0"/>
              <a:t>*The impurities are insoluble in sodium hydroxide. These are filled off.</a:t>
            </a:r>
          </a:p>
          <a:p>
            <a:pPr algn="l"/>
            <a:r>
              <a:rPr lang="en-US" dirty="0"/>
              <a:t>The sodium aluminate undergoes further treatment and is finally heated to make pure aluminum oxide Al</a:t>
            </a:r>
            <a:r>
              <a:rPr lang="en-US" sz="1600" dirty="0"/>
              <a:t>2</a:t>
            </a:r>
            <a:r>
              <a:rPr lang="en-US" dirty="0"/>
              <a:t>O</a:t>
            </a:r>
            <a:r>
              <a:rPr lang="en-US" sz="1600" dirty="0"/>
              <a:t>3.</a:t>
            </a:r>
            <a:endParaRPr lang="en-US" dirty="0"/>
          </a:p>
        </p:txBody>
      </p:sp>
    </p:spTree>
    <p:extLst>
      <p:ext uri="{BB962C8B-B14F-4D97-AF65-F5344CB8AC3E}">
        <p14:creationId xmlns:p14="http://schemas.microsoft.com/office/powerpoint/2010/main" val="4189010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09FE3-8E9C-7CAD-E279-ECBD6D818A2F}"/>
              </a:ext>
            </a:extLst>
          </p:cNvPr>
          <p:cNvSpPr>
            <a:spLocks noGrp="1"/>
          </p:cNvSpPr>
          <p:nvPr>
            <p:ph type="title"/>
          </p:nvPr>
        </p:nvSpPr>
        <p:spPr>
          <a:xfrm>
            <a:off x="2712720" y="365125"/>
            <a:ext cx="6766560" cy="488315"/>
          </a:xfrm>
        </p:spPr>
        <p:txBody>
          <a:bodyPr>
            <a:normAutofit/>
          </a:bodyPr>
          <a:lstStyle/>
          <a:p>
            <a:r>
              <a:rPr lang="en-US" sz="2800" b="1" u="sng" dirty="0"/>
              <a:t>Extracting aluminum from aluminum oxide.</a:t>
            </a:r>
          </a:p>
        </p:txBody>
      </p:sp>
      <p:sp>
        <p:nvSpPr>
          <p:cNvPr id="3" name="Content Placeholder 2">
            <a:extLst>
              <a:ext uri="{FF2B5EF4-FFF2-40B4-BE49-F238E27FC236}">
                <a16:creationId xmlns:a16="http://schemas.microsoft.com/office/drawing/2014/main" xmlns="" id="{424ECA0C-4B81-10E2-902C-8A5D194DDBE4}"/>
              </a:ext>
            </a:extLst>
          </p:cNvPr>
          <p:cNvSpPr>
            <a:spLocks noGrp="1"/>
          </p:cNvSpPr>
          <p:nvPr>
            <p:ph idx="1"/>
          </p:nvPr>
        </p:nvSpPr>
        <p:spPr>
          <a:xfrm>
            <a:off x="502920" y="1203960"/>
            <a:ext cx="10591800" cy="5288915"/>
          </a:xfrm>
        </p:spPr>
        <p:txBody>
          <a:bodyPr>
            <a:normAutofit/>
          </a:bodyPr>
          <a:lstStyle/>
          <a:p>
            <a:r>
              <a:rPr lang="en-US" sz="2400" dirty="0"/>
              <a:t>Al</a:t>
            </a:r>
            <a:r>
              <a:rPr lang="en-US" sz="1800" dirty="0"/>
              <a:t>2</a:t>
            </a:r>
            <a:r>
              <a:rPr lang="en-US" sz="2400" dirty="0"/>
              <a:t>O</a:t>
            </a:r>
            <a:r>
              <a:rPr lang="en-US" sz="1800" dirty="0"/>
              <a:t>3</a:t>
            </a:r>
            <a:r>
              <a:rPr lang="en-US" sz="2400" dirty="0"/>
              <a:t> melts at 2040</a:t>
            </a:r>
            <a:r>
              <a:rPr lang="en-US" sz="2400" b="0" i="0" dirty="0">
                <a:effectLst/>
                <a:highlight>
                  <a:srgbClr val="FFFFFF"/>
                </a:highlight>
                <a:latin typeface="Arial" panose="020B0604020202020204" pitchFamily="34" charset="0"/>
              </a:rPr>
              <a:t>°C</a:t>
            </a:r>
            <a:r>
              <a:rPr lang="en-US" sz="2400" dirty="0"/>
              <a:t>, it is very difficult to keep the electrolyte at this very high temperature for any period of time. It is too costly because it needs so much energy. Energy is expensive also, aluminum oxide on its own is a poor conductor of electricity.</a:t>
            </a:r>
          </a:p>
          <a:p>
            <a:r>
              <a:rPr lang="en-US" sz="2400" dirty="0"/>
              <a:t>Dissolving aluminum oxide is large amount of molten cryolite .</a:t>
            </a:r>
          </a:p>
          <a:p>
            <a:r>
              <a:rPr lang="en-US" sz="2400" dirty="0"/>
              <a:t>Cryolite, which is sodium aluminum </a:t>
            </a:r>
            <a:r>
              <a:rPr lang="en-US" sz="2400" dirty="0" err="1"/>
              <a:t>flouride</a:t>
            </a:r>
            <a:r>
              <a:rPr lang="en-US" sz="2400" dirty="0"/>
              <a:t> Na</a:t>
            </a:r>
            <a:r>
              <a:rPr lang="en-US" sz="1800" dirty="0"/>
              <a:t>3</a:t>
            </a:r>
            <a:r>
              <a:rPr lang="en-US" sz="2400" dirty="0"/>
              <a:t>AlF</a:t>
            </a:r>
            <a:r>
              <a:rPr lang="en-US" sz="1800" dirty="0"/>
              <a:t>6</a:t>
            </a:r>
            <a:r>
              <a:rPr lang="en-US" sz="2400" dirty="0"/>
              <a:t> melts about 1000</a:t>
            </a:r>
            <a:r>
              <a:rPr lang="en-US" sz="2400" b="0" i="0" dirty="0">
                <a:effectLst/>
                <a:highlight>
                  <a:srgbClr val="FFFFFF"/>
                </a:highlight>
                <a:latin typeface="Arial" panose="020B0604020202020204" pitchFamily="34" charset="0"/>
              </a:rPr>
              <a:t>°C</a:t>
            </a:r>
            <a:r>
              <a:rPr lang="en-US" sz="2400" dirty="0"/>
              <a:t>. since the aluminum oxide is dissolved in cryolite , the melting point of the electrolyte is much lower compared with Al</a:t>
            </a:r>
            <a:r>
              <a:rPr lang="en-US" sz="1800" dirty="0"/>
              <a:t>2</a:t>
            </a:r>
            <a:r>
              <a:rPr lang="en-US" sz="2400" dirty="0"/>
              <a:t>O</a:t>
            </a:r>
            <a:r>
              <a:rPr lang="en-US" sz="1800" dirty="0"/>
              <a:t>3</a:t>
            </a:r>
            <a:r>
              <a:rPr lang="en-US" sz="2400" dirty="0"/>
              <a:t> “saves a lot  of energy”.</a:t>
            </a:r>
          </a:p>
          <a:p>
            <a:r>
              <a:rPr lang="en-US" sz="2400" dirty="0"/>
              <a:t>Improves the electrical conductivity of the electrolyte.</a:t>
            </a:r>
          </a:p>
          <a:p>
            <a:r>
              <a:rPr lang="en-US" sz="2400" dirty="0"/>
              <a:t>CaF</a:t>
            </a:r>
            <a:r>
              <a:rPr lang="en-US" sz="1800" dirty="0"/>
              <a:t>2</a:t>
            </a:r>
            <a:r>
              <a:rPr lang="en-US" sz="2400" dirty="0"/>
              <a:t> is often added to lower the melting point further. In most cases the melting point of electrolyte is about 900</a:t>
            </a:r>
            <a:r>
              <a:rPr lang="en-US" sz="2400" b="0" i="0" dirty="0">
                <a:effectLst/>
                <a:highlight>
                  <a:srgbClr val="FFFFFF"/>
                </a:highlight>
                <a:latin typeface="Arial" panose="020B0604020202020204" pitchFamily="34" charset="0"/>
              </a:rPr>
              <a:t>°C</a:t>
            </a:r>
            <a:r>
              <a:rPr lang="en-US" sz="2400" dirty="0"/>
              <a:t>.</a:t>
            </a:r>
          </a:p>
        </p:txBody>
      </p:sp>
    </p:spTree>
    <p:extLst>
      <p:ext uri="{BB962C8B-B14F-4D97-AF65-F5344CB8AC3E}">
        <p14:creationId xmlns:p14="http://schemas.microsoft.com/office/powerpoint/2010/main" val="59363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3DCC5-0B5E-50A1-DC39-BB238A47AE03}"/>
              </a:ext>
            </a:extLst>
          </p:cNvPr>
          <p:cNvSpPr>
            <a:spLocks noGrp="1"/>
          </p:cNvSpPr>
          <p:nvPr>
            <p:ph type="title"/>
          </p:nvPr>
        </p:nvSpPr>
        <p:spPr>
          <a:xfrm>
            <a:off x="2689860" y="444499"/>
            <a:ext cx="6812280" cy="655955"/>
          </a:xfrm>
        </p:spPr>
        <p:txBody>
          <a:bodyPr>
            <a:normAutofit fontScale="90000"/>
          </a:bodyPr>
          <a:lstStyle/>
          <a:p>
            <a:r>
              <a:rPr lang="en-US" dirty="0"/>
              <a:t>The advantages of cryolite:</a:t>
            </a:r>
          </a:p>
        </p:txBody>
      </p:sp>
      <p:sp>
        <p:nvSpPr>
          <p:cNvPr id="3" name="Content Placeholder 2">
            <a:extLst>
              <a:ext uri="{FF2B5EF4-FFF2-40B4-BE49-F238E27FC236}">
                <a16:creationId xmlns:a16="http://schemas.microsoft.com/office/drawing/2014/main" xmlns="" id="{740D54F3-EA21-101A-8348-8338CB694F75}"/>
              </a:ext>
            </a:extLst>
          </p:cNvPr>
          <p:cNvSpPr>
            <a:spLocks noGrp="1"/>
          </p:cNvSpPr>
          <p:nvPr>
            <p:ph sz="half" idx="1"/>
          </p:nvPr>
        </p:nvSpPr>
        <p:spPr>
          <a:xfrm>
            <a:off x="1005840" y="1718945"/>
            <a:ext cx="8663940" cy="2121535"/>
          </a:xfrm>
        </p:spPr>
        <p:txBody>
          <a:bodyPr/>
          <a:lstStyle/>
          <a:p>
            <a:pPr marL="0" indent="0">
              <a:buNone/>
            </a:pPr>
            <a:r>
              <a:rPr lang="en-US" dirty="0"/>
              <a:t>1- improves the conductivity.</a:t>
            </a:r>
          </a:p>
          <a:p>
            <a:pPr marL="0" indent="0">
              <a:buNone/>
            </a:pPr>
            <a:r>
              <a:rPr lang="en-US" dirty="0"/>
              <a:t>2- Lowers the melting point of the electrolyte.</a:t>
            </a:r>
          </a:p>
          <a:p>
            <a:pPr marL="0" indent="0">
              <a:buNone/>
            </a:pPr>
            <a:r>
              <a:rPr lang="en-US" dirty="0"/>
              <a:t>3- Reduces energy costs.</a:t>
            </a:r>
          </a:p>
        </p:txBody>
      </p:sp>
    </p:spTree>
    <p:extLst>
      <p:ext uri="{BB962C8B-B14F-4D97-AF65-F5344CB8AC3E}">
        <p14:creationId xmlns:p14="http://schemas.microsoft.com/office/powerpoint/2010/main" val="345806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3CB6F0B-280A-8119-2D7B-CD3DA6F8E19A}"/>
              </a:ext>
            </a:extLst>
          </p:cNvPr>
          <p:cNvPicPr>
            <a:picLocks noChangeAspect="1"/>
          </p:cNvPicPr>
          <p:nvPr/>
        </p:nvPicPr>
        <p:blipFill>
          <a:blip r:embed="rId2"/>
          <a:stretch>
            <a:fillRect/>
          </a:stretch>
        </p:blipFill>
        <p:spPr>
          <a:xfrm>
            <a:off x="3444716" y="0"/>
            <a:ext cx="5302568" cy="4256163"/>
          </a:xfrm>
          <a:prstGeom prst="rect">
            <a:avLst/>
          </a:prstGeom>
        </p:spPr>
      </p:pic>
      <p:sp>
        <p:nvSpPr>
          <p:cNvPr id="3" name="TextBox 2">
            <a:extLst>
              <a:ext uri="{FF2B5EF4-FFF2-40B4-BE49-F238E27FC236}">
                <a16:creationId xmlns:a16="http://schemas.microsoft.com/office/drawing/2014/main" xmlns="" id="{4DBB7695-8404-52CD-5A92-5F08F17EA63B}"/>
              </a:ext>
            </a:extLst>
          </p:cNvPr>
          <p:cNvSpPr txBox="1"/>
          <p:nvPr/>
        </p:nvSpPr>
        <p:spPr>
          <a:xfrm>
            <a:off x="320040" y="4256164"/>
            <a:ext cx="12024360" cy="3139321"/>
          </a:xfrm>
          <a:prstGeom prst="rect">
            <a:avLst/>
          </a:prstGeom>
          <a:noFill/>
        </p:spPr>
        <p:txBody>
          <a:bodyPr wrap="square" rtlCol="0">
            <a:spAutoFit/>
          </a:bodyPr>
          <a:lstStyle/>
          <a:p>
            <a:r>
              <a:rPr lang="en-US" b="1" dirty="0"/>
              <a:t>1- The electrolytic cell for the extraction of aluminum has carbon anodes and carbon cathodes.</a:t>
            </a:r>
          </a:p>
          <a:p>
            <a:r>
              <a:rPr lang="en-US" b="1" dirty="0"/>
              <a:t>2- During electrolysis of molten aluminum oxide, aluminum forms at the cathode and oxygen is released at the anode.</a:t>
            </a:r>
          </a:p>
          <a:p>
            <a:r>
              <a:rPr lang="en-US" b="1" dirty="0"/>
              <a:t>3- The anodes have to be replaced regularly because they react with the oxygen formed during electrolysis releasing carbon dioxide gas.</a:t>
            </a:r>
          </a:p>
          <a:p>
            <a:endParaRPr lang="en-US" b="1" dirty="0"/>
          </a:p>
          <a:p>
            <a:pPr algn="l" fontAlgn="base"/>
            <a:r>
              <a:rPr lang="en-US" b="1" i="0" dirty="0">
                <a:solidFill>
                  <a:srgbClr val="141414"/>
                </a:solidFill>
                <a:effectLst/>
                <a:highlight>
                  <a:srgbClr val="FFFFFF"/>
                </a:highlight>
                <a:latin typeface="inherit"/>
              </a:rPr>
              <a:t>Half equations:</a:t>
            </a:r>
          </a:p>
          <a:p>
            <a:pPr algn="l" fontAlgn="base"/>
            <a:r>
              <a:rPr lang="en-US" b="1" i="0" dirty="0">
                <a:solidFill>
                  <a:srgbClr val="141414"/>
                </a:solidFill>
                <a:effectLst/>
                <a:highlight>
                  <a:srgbClr val="FFFFFF"/>
                </a:highlight>
                <a:latin typeface="ReithSans"/>
              </a:rPr>
              <a:t>At the cathode: Al</a:t>
            </a:r>
            <a:r>
              <a:rPr lang="en-US" b="1" i="0" baseline="30000" dirty="0">
                <a:solidFill>
                  <a:srgbClr val="141414"/>
                </a:solidFill>
                <a:effectLst/>
                <a:highlight>
                  <a:srgbClr val="FFFFFF"/>
                </a:highlight>
                <a:latin typeface="inherit"/>
              </a:rPr>
              <a:t>3+</a:t>
            </a:r>
            <a:r>
              <a:rPr lang="en-US" b="1" i="0" dirty="0">
                <a:solidFill>
                  <a:srgbClr val="141414"/>
                </a:solidFill>
                <a:effectLst/>
                <a:highlight>
                  <a:srgbClr val="FFFFFF"/>
                </a:highlight>
                <a:latin typeface="ReithSans"/>
              </a:rPr>
              <a:t> + 3e</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 Al</a:t>
            </a:r>
          </a:p>
          <a:p>
            <a:pPr algn="l" fontAlgn="base"/>
            <a:r>
              <a:rPr lang="en-US" b="1" i="0" dirty="0">
                <a:solidFill>
                  <a:srgbClr val="141414"/>
                </a:solidFill>
                <a:effectLst/>
                <a:highlight>
                  <a:srgbClr val="FFFFFF"/>
                </a:highlight>
                <a:latin typeface="ReithSans"/>
              </a:rPr>
              <a:t>At the anode: 2O</a:t>
            </a:r>
            <a:r>
              <a:rPr lang="en-US" b="1" i="0" baseline="30000" dirty="0">
                <a:solidFill>
                  <a:srgbClr val="141414"/>
                </a:solidFill>
                <a:effectLst/>
                <a:highlight>
                  <a:srgbClr val="FFFFFF"/>
                </a:highlight>
                <a:latin typeface="inherit"/>
              </a:rPr>
              <a:t>2-</a:t>
            </a:r>
            <a:r>
              <a:rPr lang="en-US" b="1" i="0" dirty="0">
                <a:solidFill>
                  <a:srgbClr val="141414"/>
                </a:solidFill>
                <a:effectLst/>
                <a:highlight>
                  <a:srgbClr val="FFFFFF"/>
                </a:highlight>
                <a:latin typeface="ReithSans"/>
              </a:rPr>
              <a:t> → O</a:t>
            </a:r>
            <a:r>
              <a:rPr lang="en-US" b="1" i="0" baseline="-25000" dirty="0">
                <a:solidFill>
                  <a:srgbClr val="141414"/>
                </a:solidFill>
                <a:effectLst/>
                <a:highlight>
                  <a:srgbClr val="FFFFFF"/>
                </a:highlight>
                <a:latin typeface="inherit"/>
              </a:rPr>
              <a:t>2</a:t>
            </a:r>
            <a:r>
              <a:rPr lang="en-US" b="1" i="0" dirty="0">
                <a:solidFill>
                  <a:srgbClr val="141414"/>
                </a:solidFill>
                <a:effectLst/>
                <a:highlight>
                  <a:srgbClr val="FFFFFF"/>
                </a:highlight>
                <a:latin typeface="ReithSans"/>
              </a:rPr>
              <a:t> + 4e</a:t>
            </a:r>
            <a:r>
              <a:rPr lang="en-US" b="1" i="0" baseline="30000" dirty="0">
                <a:solidFill>
                  <a:srgbClr val="141414"/>
                </a:solidFill>
                <a:effectLst/>
                <a:highlight>
                  <a:srgbClr val="FFFFFF"/>
                </a:highlight>
                <a:latin typeface="inherit"/>
              </a:rPr>
              <a:t>-</a:t>
            </a:r>
            <a:endParaRPr lang="en-US" b="1" i="0" dirty="0">
              <a:solidFill>
                <a:srgbClr val="141414"/>
              </a:solidFill>
              <a:effectLst/>
              <a:highlight>
                <a:srgbClr val="FFFFFF"/>
              </a:highlight>
              <a:latin typeface="ReithSans"/>
            </a:endParaRPr>
          </a:p>
          <a:p>
            <a:endParaRPr lang="en-US" b="1" dirty="0"/>
          </a:p>
          <a:p>
            <a:endParaRPr lang="en-US" b="1" dirty="0"/>
          </a:p>
          <a:p>
            <a:endParaRPr lang="en-US" b="1" dirty="0"/>
          </a:p>
        </p:txBody>
      </p:sp>
    </p:spTree>
    <p:extLst>
      <p:ext uri="{BB962C8B-B14F-4D97-AF65-F5344CB8AC3E}">
        <p14:creationId xmlns:p14="http://schemas.microsoft.com/office/powerpoint/2010/main" val="382859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27953-4145-D0CA-B67C-F2EB5B366CA9}"/>
              </a:ext>
            </a:extLst>
          </p:cNvPr>
          <p:cNvSpPr>
            <a:spLocks noGrp="1"/>
          </p:cNvSpPr>
          <p:nvPr>
            <p:ph type="title"/>
          </p:nvPr>
        </p:nvSpPr>
        <p:spPr>
          <a:xfrm>
            <a:off x="419100" y="1"/>
            <a:ext cx="11353800" cy="883920"/>
          </a:xfrm>
        </p:spPr>
        <p:txBody>
          <a:bodyPr>
            <a:normAutofit/>
          </a:bodyPr>
          <a:lstStyle/>
          <a:p>
            <a:r>
              <a:rPr lang="en-US" sz="3600" dirty="0"/>
              <a:t>(3) Extraction of aqueous solution using graphite.</a:t>
            </a:r>
          </a:p>
        </p:txBody>
      </p:sp>
      <p:sp>
        <p:nvSpPr>
          <p:cNvPr id="3" name="Content Placeholder 2">
            <a:extLst>
              <a:ext uri="{FF2B5EF4-FFF2-40B4-BE49-F238E27FC236}">
                <a16:creationId xmlns:a16="http://schemas.microsoft.com/office/drawing/2014/main" xmlns="" id="{771F55FE-BBEA-27E0-D436-BF895CA2D8A4}"/>
              </a:ext>
            </a:extLst>
          </p:cNvPr>
          <p:cNvSpPr>
            <a:spLocks noGrp="1"/>
          </p:cNvSpPr>
          <p:nvPr>
            <p:ph idx="1"/>
          </p:nvPr>
        </p:nvSpPr>
        <p:spPr>
          <a:xfrm>
            <a:off x="548640" y="762000"/>
            <a:ext cx="10515600" cy="5791199"/>
          </a:xfrm>
        </p:spPr>
        <p:txBody>
          <a:bodyPr/>
          <a:lstStyle/>
          <a:p>
            <a:pPr marL="514350" indent="-514350">
              <a:buAutoNum type="alphaLcParenBoth"/>
            </a:pPr>
            <a:r>
              <a:rPr lang="en-US" dirty="0"/>
              <a:t>Concentrated NaCl (</a:t>
            </a:r>
            <a:r>
              <a:rPr lang="en-US" dirty="0" err="1"/>
              <a:t>aq</a:t>
            </a:r>
            <a:r>
              <a:rPr lang="en-US" dirty="0"/>
              <a:t>)dissolved in water.</a:t>
            </a:r>
          </a:p>
          <a:p>
            <a:pPr marL="0" indent="0">
              <a:lnSpc>
                <a:spcPct val="100000"/>
              </a:lnSpc>
              <a:buNone/>
            </a:pPr>
            <a:r>
              <a:rPr lang="en-US" b="0" i="0" dirty="0">
                <a:solidFill>
                  <a:srgbClr val="040C28"/>
                </a:solidFill>
                <a:effectLst/>
                <a:latin typeface="Arial" panose="020B0604020202020204" pitchFamily="34" charset="0"/>
              </a:rPr>
              <a:t>O H −, H+, Na+, Cl -</a:t>
            </a:r>
            <a:endParaRPr lang="en-US" dirty="0"/>
          </a:p>
          <a:p>
            <a:pPr marL="0" indent="0">
              <a:lnSpc>
                <a:spcPct val="100000"/>
              </a:lnSpc>
              <a:buNone/>
            </a:pPr>
            <a:r>
              <a:rPr lang="en-US" dirty="0"/>
              <a:t>Cathode Na+, H+</a:t>
            </a:r>
          </a:p>
          <a:p>
            <a:pPr marL="0" indent="0">
              <a:lnSpc>
                <a:spcPct val="100000"/>
              </a:lnSpc>
              <a:buNone/>
            </a:pPr>
            <a:r>
              <a:rPr lang="en-US" dirty="0"/>
              <a:t>If the metal ion is above (H) in the reactivity series the H+ will be reduced white the metal ions remains.</a:t>
            </a:r>
          </a:p>
          <a:p>
            <a:pPr marL="0" indent="0">
              <a:lnSpc>
                <a:spcPct val="100000"/>
              </a:lnSpc>
              <a:buNone/>
            </a:pPr>
            <a:endParaRPr lang="en-US" dirty="0"/>
          </a:p>
        </p:txBody>
      </p:sp>
      <p:pic>
        <p:nvPicPr>
          <p:cNvPr id="4" name="Picture 3">
            <a:extLst>
              <a:ext uri="{FF2B5EF4-FFF2-40B4-BE49-F238E27FC236}">
                <a16:creationId xmlns:a16="http://schemas.microsoft.com/office/drawing/2014/main" xmlns="" id="{CEF662E5-8246-1947-9789-2E52EB67CCF5}"/>
              </a:ext>
            </a:extLst>
          </p:cNvPr>
          <p:cNvPicPr>
            <a:picLocks noChangeAspect="1"/>
          </p:cNvPicPr>
          <p:nvPr/>
        </p:nvPicPr>
        <p:blipFill>
          <a:blip r:embed="rId2"/>
          <a:stretch>
            <a:fillRect/>
          </a:stretch>
        </p:blipFill>
        <p:spPr>
          <a:xfrm>
            <a:off x="3300412" y="3461810"/>
            <a:ext cx="4212908" cy="3231674"/>
          </a:xfrm>
          <a:prstGeom prst="rect">
            <a:avLst/>
          </a:prstGeom>
        </p:spPr>
      </p:pic>
      <p:sp>
        <p:nvSpPr>
          <p:cNvPr id="5" name="Arrow: Down 4">
            <a:extLst>
              <a:ext uri="{FF2B5EF4-FFF2-40B4-BE49-F238E27FC236}">
                <a16:creationId xmlns:a16="http://schemas.microsoft.com/office/drawing/2014/main" xmlns="" id="{0D477C05-AB02-0186-EC25-A32BFE7317D5}"/>
              </a:ext>
            </a:extLst>
          </p:cNvPr>
          <p:cNvSpPr/>
          <p:nvPr/>
        </p:nvSpPr>
        <p:spPr>
          <a:xfrm>
            <a:off x="7863840" y="3429000"/>
            <a:ext cx="472440" cy="324612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E5E9A54F-77F5-F74F-D530-EA581D67A697}"/>
              </a:ext>
            </a:extLst>
          </p:cNvPr>
          <p:cNvSpPr/>
          <p:nvPr/>
        </p:nvSpPr>
        <p:spPr>
          <a:xfrm>
            <a:off x="8336280" y="3962400"/>
            <a:ext cx="3078480" cy="4267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Most likely to be discharged</a:t>
            </a:r>
          </a:p>
        </p:txBody>
      </p:sp>
    </p:spTree>
    <p:extLst>
      <p:ext uri="{BB962C8B-B14F-4D97-AF65-F5344CB8AC3E}">
        <p14:creationId xmlns:p14="http://schemas.microsoft.com/office/powerpoint/2010/main" val="307810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0246CF-3C02-3098-A60D-FECCE1CA49F1}"/>
              </a:ext>
            </a:extLst>
          </p:cNvPr>
          <p:cNvSpPr>
            <a:spLocks noGrp="1"/>
          </p:cNvSpPr>
          <p:nvPr>
            <p:ph idx="1"/>
          </p:nvPr>
        </p:nvSpPr>
        <p:spPr>
          <a:xfrm>
            <a:off x="396240" y="259080"/>
            <a:ext cx="10957560" cy="5917883"/>
          </a:xfrm>
        </p:spPr>
        <p:txBody>
          <a:bodyPr/>
          <a:lstStyle/>
          <a:p>
            <a:r>
              <a:rPr lang="en-US" dirty="0"/>
              <a:t>If the OH-, Cl-, B-, I- the halide ions are oxidized while the OH- remains in the solution.</a:t>
            </a:r>
          </a:p>
          <a:p>
            <a:pPr marL="0" indent="0">
              <a:buNone/>
            </a:pPr>
            <a:r>
              <a:rPr lang="en-US" dirty="0">
                <a:highlight>
                  <a:srgbClr val="FFFFFF"/>
                </a:highlight>
                <a:latin typeface="Arial" panose="020B0604020202020204" pitchFamily="34" charset="0"/>
              </a:rPr>
              <a:t>                         </a:t>
            </a:r>
            <a:r>
              <a:rPr lang="en-US" u="sng" dirty="0">
                <a:highlight>
                  <a:srgbClr val="FFFFFF"/>
                </a:highlight>
                <a:latin typeface="Arial" panose="020B0604020202020204" pitchFamily="34" charset="0"/>
              </a:rPr>
              <a:t>SO₄²⁻, </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NO</a:t>
            </a:r>
            <a:r>
              <a:rPr lang="en-US" sz="1800"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3</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a:t>
            </a:r>
            <a:r>
              <a:rPr lang="en-US" b="0" i="0" u="sng" dirty="0">
                <a:effectLst/>
                <a:highlight>
                  <a:srgbClr val="FFFFFF"/>
                </a:highlight>
                <a:latin typeface="Arial" panose="020B0604020202020204" pitchFamily="34" charset="0"/>
              </a:rPr>
              <a:t>, </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OH⁻, Cl⁻, Br⁻, I⁻</a:t>
            </a:r>
          </a:p>
          <a:p>
            <a:pPr marL="0" indent="0">
              <a:buNone/>
            </a:pPr>
            <a:endParaRPr lang="en-US" dirty="0">
              <a:highlight>
                <a:srgbClr val="FFFFFF"/>
              </a:highlight>
              <a:latin typeface="Arial" panose="020B0604020202020204" pitchFamily="34" charset="0"/>
            </a:endParaRPr>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p:txBody>
      </p:sp>
      <p:sp>
        <p:nvSpPr>
          <p:cNvPr id="4" name="Arrow: Right 3">
            <a:extLst>
              <a:ext uri="{FF2B5EF4-FFF2-40B4-BE49-F238E27FC236}">
                <a16:creationId xmlns:a16="http://schemas.microsoft.com/office/drawing/2014/main" xmlns="" id="{B7AA7DCC-ABF5-74BA-C1A0-FFDC5DF517B6}"/>
              </a:ext>
            </a:extLst>
          </p:cNvPr>
          <p:cNvSpPr/>
          <p:nvPr/>
        </p:nvSpPr>
        <p:spPr>
          <a:xfrm>
            <a:off x="3200400" y="1793557"/>
            <a:ext cx="4358640" cy="39624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2236B2C0-5A1A-DB64-17BF-DF3C34658D82}"/>
              </a:ext>
            </a:extLst>
          </p:cNvPr>
          <p:cNvSpPr/>
          <p:nvPr/>
        </p:nvSpPr>
        <p:spPr>
          <a:xfrm>
            <a:off x="3848100" y="2331720"/>
            <a:ext cx="3063240" cy="518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Most likely to be </a:t>
            </a:r>
            <a:r>
              <a:rPr lang="en-US" dirty="0" err="1"/>
              <a:t>dicharged</a:t>
            </a:r>
            <a:endParaRPr lang="en-US" dirty="0"/>
          </a:p>
        </p:txBody>
      </p:sp>
    </p:spTree>
    <p:extLst>
      <p:ext uri="{BB962C8B-B14F-4D97-AF65-F5344CB8AC3E}">
        <p14:creationId xmlns:p14="http://schemas.microsoft.com/office/powerpoint/2010/main" val="143273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E1FDB34B-D711-10F6-6A58-949BB07E30B8}"/>
              </a:ext>
            </a:extLst>
          </p:cNvPr>
          <p:cNvSpPr>
            <a:spLocks noGrp="1"/>
          </p:cNvSpPr>
          <p:nvPr>
            <p:ph type="subTitle" idx="1"/>
          </p:nvPr>
        </p:nvSpPr>
        <p:spPr>
          <a:xfrm>
            <a:off x="396240" y="304800"/>
            <a:ext cx="10271760" cy="4953000"/>
          </a:xfrm>
        </p:spPr>
        <p:txBody>
          <a:bodyPr/>
          <a:lstStyle/>
          <a:p>
            <a:pPr algn="l" fontAlgn="base"/>
            <a:r>
              <a:rPr lang="en-US" b="1" i="0" dirty="0">
                <a:solidFill>
                  <a:srgbClr val="141414"/>
                </a:solidFill>
                <a:effectLst/>
                <a:highlight>
                  <a:srgbClr val="FFFFFF"/>
                </a:highlight>
                <a:latin typeface="ReithSans"/>
              </a:rPr>
              <a:t>Example (1):</a:t>
            </a:r>
          </a:p>
          <a:p>
            <a:pPr algn="l" fontAlgn="base"/>
            <a:r>
              <a:rPr lang="en-US" b="1" i="0" dirty="0">
                <a:solidFill>
                  <a:srgbClr val="141414"/>
                </a:solidFill>
                <a:effectLst/>
                <a:highlight>
                  <a:srgbClr val="FFFFFF"/>
                </a:highlight>
                <a:latin typeface="ReithSans"/>
              </a:rPr>
              <a:t>At the cathode: 2H</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sz="1800" b="1" i="0" dirty="0">
                <a:solidFill>
                  <a:srgbClr val="141414"/>
                </a:solidFill>
                <a:effectLst/>
                <a:highlight>
                  <a:srgbClr val="FFFFFF"/>
                </a:highlight>
                <a:latin typeface="ReithSans"/>
              </a:rPr>
              <a:t>(</a:t>
            </a:r>
            <a:r>
              <a:rPr lang="en-US" sz="1800" b="1" i="0" dirty="0" err="1">
                <a:solidFill>
                  <a:srgbClr val="141414"/>
                </a:solidFill>
                <a:effectLst/>
                <a:highlight>
                  <a:srgbClr val="FFFFFF"/>
                </a:highlight>
                <a:latin typeface="ReithSans"/>
              </a:rPr>
              <a:t>aq</a:t>
            </a:r>
            <a:r>
              <a:rPr lang="en-US" sz="1800" b="1" i="0" dirty="0">
                <a:solidFill>
                  <a:srgbClr val="141414"/>
                </a:solidFill>
                <a:effectLst/>
                <a:highlight>
                  <a:srgbClr val="FFFFFF"/>
                </a:highlight>
                <a:latin typeface="ReithSans"/>
              </a:rPr>
              <a:t>)</a:t>
            </a:r>
            <a:r>
              <a:rPr lang="en-US" b="1" i="0" dirty="0">
                <a:solidFill>
                  <a:srgbClr val="141414"/>
                </a:solidFill>
                <a:effectLst/>
                <a:highlight>
                  <a:srgbClr val="FFFFFF"/>
                </a:highlight>
                <a:latin typeface="ReithSans"/>
              </a:rPr>
              <a:t>+ 2e</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 H</a:t>
            </a:r>
            <a:r>
              <a:rPr lang="en-US" sz="1800" b="1" i="0" dirty="0">
                <a:solidFill>
                  <a:srgbClr val="141414"/>
                </a:solidFill>
                <a:effectLst/>
                <a:highlight>
                  <a:srgbClr val="FFFFFF"/>
                </a:highlight>
                <a:latin typeface="ReithSans"/>
              </a:rPr>
              <a:t>2 (g)</a:t>
            </a:r>
            <a:r>
              <a:rPr lang="en-US" b="1" i="0" dirty="0">
                <a:solidFill>
                  <a:srgbClr val="141414"/>
                </a:solidFill>
                <a:effectLst/>
                <a:highlight>
                  <a:srgbClr val="FFFFFF"/>
                </a:highlight>
                <a:latin typeface="ReithSans"/>
              </a:rPr>
              <a:t> (Colorless gas)</a:t>
            </a:r>
          </a:p>
          <a:p>
            <a:pPr algn="l" fontAlgn="base"/>
            <a:r>
              <a:rPr lang="en-US" b="1" i="0" dirty="0">
                <a:solidFill>
                  <a:srgbClr val="141414"/>
                </a:solidFill>
                <a:effectLst/>
                <a:highlight>
                  <a:srgbClr val="FFFFFF"/>
                </a:highlight>
                <a:latin typeface="ReithSans"/>
              </a:rPr>
              <a:t>At the anode: 2Cl</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sz="1800" b="1" i="0" dirty="0">
                <a:solidFill>
                  <a:srgbClr val="141414"/>
                </a:solidFill>
                <a:effectLst/>
                <a:highlight>
                  <a:srgbClr val="FFFFFF"/>
                </a:highlight>
                <a:latin typeface="ReithSans"/>
              </a:rPr>
              <a:t>(</a:t>
            </a:r>
            <a:r>
              <a:rPr lang="en-US" sz="1800" b="1" i="0" dirty="0" err="1">
                <a:solidFill>
                  <a:srgbClr val="141414"/>
                </a:solidFill>
                <a:effectLst/>
                <a:highlight>
                  <a:srgbClr val="FFFFFF"/>
                </a:highlight>
                <a:latin typeface="ReithSans"/>
              </a:rPr>
              <a:t>aq</a:t>
            </a:r>
            <a:r>
              <a:rPr lang="en-US" sz="1800" b="1" i="0" dirty="0">
                <a:solidFill>
                  <a:srgbClr val="141414"/>
                </a:solidFill>
                <a:effectLst/>
                <a:highlight>
                  <a:srgbClr val="FFFFFF"/>
                </a:highlight>
                <a:latin typeface="ReithSans"/>
              </a:rPr>
              <a:t>)</a:t>
            </a:r>
            <a:r>
              <a:rPr lang="en-US" b="1" i="0" dirty="0">
                <a:solidFill>
                  <a:srgbClr val="141414"/>
                </a:solidFill>
                <a:effectLst/>
                <a:highlight>
                  <a:srgbClr val="FFFFFF"/>
                </a:highlight>
                <a:latin typeface="ReithSans"/>
              </a:rPr>
              <a:t>→ Cl</a:t>
            </a:r>
            <a:r>
              <a:rPr lang="en-US" b="1" i="0" baseline="-25000" dirty="0">
                <a:solidFill>
                  <a:srgbClr val="141414"/>
                </a:solidFill>
                <a:effectLst/>
                <a:highlight>
                  <a:srgbClr val="FFFFFF"/>
                </a:highlight>
                <a:latin typeface="inherit"/>
              </a:rPr>
              <a:t>2</a:t>
            </a:r>
            <a:r>
              <a:rPr lang="en-US" b="1" i="0" dirty="0">
                <a:solidFill>
                  <a:srgbClr val="141414"/>
                </a:solidFill>
                <a:effectLst/>
                <a:highlight>
                  <a:srgbClr val="FFFFFF"/>
                </a:highlight>
                <a:latin typeface="ReithSans"/>
              </a:rPr>
              <a:t> </a:t>
            </a:r>
            <a:r>
              <a:rPr lang="en-US" sz="2400" b="1" i="0" dirty="0">
                <a:solidFill>
                  <a:srgbClr val="141414"/>
                </a:solidFill>
                <a:effectLst/>
                <a:highlight>
                  <a:srgbClr val="FFFFFF"/>
                </a:highlight>
                <a:latin typeface="ReithSans"/>
              </a:rPr>
              <a:t> </a:t>
            </a:r>
            <a:r>
              <a:rPr lang="en-US" sz="1800" b="1" i="0" dirty="0">
                <a:solidFill>
                  <a:srgbClr val="141414"/>
                </a:solidFill>
                <a:effectLst/>
                <a:highlight>
                  <a:srgbClr val="FFFFFF"/>
                </a:highlight>
                <a:latin typeface="ReithSans"/>
              </a:rPr>
              <a:t>(g) </a:t>
            </a:r>
            <a:r>
              <a:rPr lang="en-US" b="1" i="0" dirty="0">
                <a:solidFill>
                  <a:srgbClr val="141414"/>
                </a:solidFill>
                <a:effectLst/>
                <a:highlight>
                  <a:srgbClr val="FFFFFF"/>
                </a:highlight>
                <a:latin typeface="ReithSans"/>
              </a:rPr>
              <a:t>+ 2e</a:t>
            </a:r>
            <a:r>
              <a:rPr lang="en-US" b="1" i="0" baseline="30000" dirty="0">
                <a:solidFill>
                  <a:srgbClr val="141414"/>
                </a:solidFill>
                <a:effectLst/>
                <a:highlight>
                  <a:srgbClr val="FFFFFF"/>
                </a:highlight>
                <a:latin typeface="inherit"/>
              </a:rPr>
              <a:t>-  </a:t>
            </a:r>
            <a:r>
              <a:rPr lang="en-US" b="1" i="0" baseline="30000" dirty="0">
                <a:solidFill>
                  <a:srgbClr val="141414"/>
                </a:solidFill>
                <a:effectLst/>
                <a:highlight>
                  <a:srgbClr val="FFFFFF"/>
                </a:highlight>
              </a:rPr>
              <a:t>(yellow green gas).</a:t>
            </a:r>
          </a:p>
          <a:p>
            <a:pPr algn="l" fontAlgn="base"/>
            <a:endParaRPr lang="en-US" b="1" baseline="30000" dirty="0">
              <a:solidFill>
                <a:srgbClr val="141414"/>
              </a:solidFill>
              <a:highlight>
                <a:srgbClr val="FFFFFF"/>
              </a:highlight>
            </a:endParaRPr>
          </a:p>
          <a:p>
            <a:pPr algn="l" fontAlgn="base"/>
            <a:r>
              <a:rPr lang="en-US" sz="2800" b="1" i="0" baseline="30000" dirty="0">
                <a:solidFill>
                  <a:srgbClr val="141414"/>
                </a:solidFill>
                <a:effectLst/>
                <a:highlight>
                  <a:srgbClr val="FFFFFF"/>
                </a:highlight>
              </a:rPr>
              <a:t>Products   hydrogen      cathode</a:t>
            </a:r>
          </a:p>
          <a:p>
            <a:pPr algn="l" fontAlgn="base"/>
            <a:r>
              <a:rPr lang="en-US" sz="2800" b="1" baseline="30000" dirty="0">
                <a:solidFill>
                  <a:srgbClr val="141414"/>
                </a:solidFill>
                <a:highlight>
                  <a:srgbClr val="FFFFFF"/>
                </a:highlight>
              </a:rPr>
              <a:t>                   chloride         anode</a:t>
            </a:r>
          </a:p>
          <a:p>
            <a:pPr algn="l" fontAlgn="base"/>
            <a:r>
              <a:rPr lang="en-US" sz="2800" b="1" i="0" baseline="30000" dirty="0">
                <a:solidFill>
                  <a:srgbClr val="141414"/>
                </a:solidFill>
                <a:effectLst/>
                <a:highlight>
                  <a:srgbClr val="FFFFFF"/>
                </a:highlight>
              </a:rPr>
              <a:t>NaOH solution turns litmus paper blue.</a:t>
            </a:r>
          </a:p>
          <a:p>
            <a:pPr algn="l" fontAlgn="base"/>
            <a:r>
              <a:rPr lang="en-US" sz="2800" b="1" baseline="30000" dirty="0">
                <a:solidFill>
                  <a:srgbClr val="141414"/>
                </a:solidFill>
                <a:highlight>
                  <a:srgbClr val="FFFFFF"/>
                </a:highlight>
              </a:rPr>
              <a:t>Over all equation:</a:t>
            </a:r>
          </a:p>
          <a:p>
            <a:pPr algn="l" fontAlgn="base"/>
            <a:r>
              <a:rPr lang="en-US" b="1" i="0" dirty="0">
                <a:solidFill>
                  <a:srgbClr val="141414"/>
                </a:solidFill>
                <a:effectLst/>
                <a:highlight>
                  <a:srgbClr val="FFFFFF"/>
                </a:highlight>
                <a:latin typeface="ReithSans"/>
              </a:rPr>
              <a:t>2H</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sz="1800" b="1" i="0" dirty="0">
                <a:solidFill>
                  <a:srgbClr val="141414"/>
                </a:solidFill>
                <a:effectLst/>
                <a:highlight>
                  <a:srgbClr val="FFFFFF"/>
                </a:highlight>
                <a:latin typeface="ReithSans"/>
              </a:rPr>
              <a:t>(</a:t>
            </a:r>
            <a:r>
              <a:rPr lang="en-US" sz="1800" b="1" i="0" dirty="0" err="1">
                <a:solidFill>
                  <a:srgbClr val="141414"/>
                </a:solidFill>
                <a:effectLst/>
                <a:highlight>
                  <a:srgbClr val="FFFFFF"/>
                </a:highlight>
                <a:latin typeface="ReithSans"/>
              </a:rPr>
              <a:t>aq</a:t>
            </a:r>
            <a:r>
              <a:rPr lang="en-US" sz="1800" b="1" i="0" dirty="0">
                <a:solidFill>
                  <a:srgbClr val="141414"/>
                </a:solidFill>
                <a:effectLst/>
                <a:highlight>
                  <a:srgbClr val="FFFFFF"/>
                </a:highlight>
                <a:latin typeface="ReithSans"/>
              </a:rPr>
              <a:t>)</a:t>
            </a:r>
            <a:r>
              <a:rPr lang="en-US" b="1" i="0" dirty="0">
                <a:solidFill>
                  <a:srgbClr val="141414"/>
                </a:solidFill>
                <a:effectLst/>
                <a:highlight>
                  <a:srgbClr val="FFFFFF"/>
                </a:highlight>
                <a:latin typeface="ReithSans"/>
              </a:rPr>
              <a:t>+ 2CL</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 Cl</a:t>
            </a:r>
            <a:r>
              <a:rPr lang="en-US" sz="1800" b="1" i="0" dirty="0">
                <a:solidFill>
                  <a:srgbClr val="141414"/>
                </a:solidFill>
                <a:effectLst/>
                <a:highlight>
                  <a:srgbClr val="FFFFFF"/>
                </a:highlight>
                <a:latin typeface="ReithSans"/>
              </a:rPr>
              <a:t>2</a:t>
            </a:r>
            <a:r>
              <a:rPr lang="en-US" b="1" i="0" dirty="0">
                <a:solidFill>
                  <a:srgbClr val="141414"/>
                </a:solidFill>
                <a:effectLst/>
                <a:highlight>
                  <a:srgbClr val="FFFFFF"/>
                </a:highlight>
                <a:latin typeface="ReithSans"/>
              </a:rPr>
              <a:t> + H</a:t>
            </a:r>
            <a:r>
              <a:rPr lang="en-US" sz="1800" b="1" i="0" dirty="0">
                <a:solidFill>
                  <a:srgbClr val="141414"/>
                </a:solidFill>
                <a:effectLst/>
                <a:highlight>
                  <a:srgbClr val="FFFFFF"/>
                </a:highlight>
                <a:latin typeface="ReithSans"/>
              </a:rPr>
              <a:t>2 (g)</a:t>
            </a:r>
            <a:endParaRPr lang="en-US" b="1" i="0" dirty="0">
              <a:solidFill>
                <a:srgbClr val="141414"/>
              </a:solidFill>
              <a:effectLst/>
              <a:highlight>
                <a:srgbClr val="FFFFFF"/>
              </a:highlight>
            </a:endParaRPr>
          </a:p>
        </p:txBody>
      </p:sp>
      <p:cxnSp>
        <p:nvCxnSpPr>
          <p:cNvPr id="5" name="Straight Arrow Connector 4">
            <a:extLst>
              <a:ext uri="{FF2B5EF4-FFF2-40B4-BE49-F238E27FC236}">
                <a16:creationId xmlns:a16="http://schemas.microsoft.com/office/drawing/2014/main" xmlns="" id="{B973B790-B5BA-7184-5073-CE0E9980BA89}"/>
              </a:ext>
            </a:extLst>
          </p:cNvPr>
          <p:cNvCxnSpPr/>
          <p:nvPr/>
        </p:nvCxnSpPr>
        <p:spPr>
          <a:xfrm>
            <a:off x="2438400" y="1584960"/>
            <a:ext cx="32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D16AF343-ACDB-D1A9-8CE4-D34FB1B7D1D7}"/>
              </a:ext>
            </a:extLst>
          </p:cNvPr>
          <p:cNvCxnSpPr/>
          <p:nvPr/>
        </p:nvCxnSpPr>
        <p:spPr>
          <a:xfrm>
            <a:off x="2438400" y="1996440"/>
            <a:ext cx="3200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18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7182C0-BA8C-6C0E-5CF5-9DA370F2A576}"/>
              </a:ext>
            </a:extLst>
          </p:cNvPr>
          <p:cNvSpPr>
            <a:spLocks noGrp="1"/>
          </p:cNvSpPr>
          <p:nvPr>
            <p:ph idx="1"/>
          </p:nvPr>
        </p:nvSpPr>
        <p:spPr>
          <a:xfrm>
            <a:off x="457200" y="426720"/>
            <a:ext cx="10896600" cy="5750243"/>
          </a:xfrm>
        </p:spPr>
        <p:txBody>
          <a:bodyPr/>
          <a:lstStyle/>
          <a:p>
            <a:pPr marL="0" indent="0">
              <a:buNone/>
            </a:pPr>
            <a:r>
              <a:rPr lang="en-US" dirty="0"/>
              <a:t>Example (2):      KBr</a:t>
            </a:r>
          </a:p>
          <a:p>
            <a:pPr marL="0" indent="0">
              <a:buNone/>
            </a:pPr>
            <a:r>
              <a:rPr lang="en-US" dirty="0"/>
              <a:t>      </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K⁻</a:t>
            </a:r>
            <a:r>
              <a:rPr lang="en-US" b="0" i="0" u="sng" dirty="0">
                <a:effectLst/>
                <a:highlight>
                  <a:srgbClr val="FFFFFF"/>
                </a:highlight>
                <a:latin typeface="Arial" panose="020B0604020202020204" pitchFamily="34" charset="0"/>
              </a:rPr>
              <a:t>, </a:t>
            </a:r>
            <a:r>
              <a:rPr lang="en-US" u="sng" dirty="0">
                <a:highlight>
                  <a:srgbClr val="FFFFFF"/>
                </a:highlight>
                <a:latin typeface="Arial" panose="020B0604020202020204" pitchFamily="34" charset="0"/>
              </a:rPr>
              <a:t>H+</a:t>
            </a:r>
            <a:r>
              <a:rPr lang="en-US" dirty="0"/>
              <a:t>                      </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OH⁻</a:t>
            </a:r>
            <a:r>
              <a:rPr lang="en-US" b="0" i="0" u="sng" dirty="0">
                <a:effectLst/>
                <a:highlight>
                  <a:srgbClr val="FFFFFF"/>
                </a:highlight>
                <a:latin typeface="Arial" panose="020B0604020202020204" pitchFamily="34" charset="0"/>
              </a:rPr>
              <a:t>,</a:t>
            </a:r>
            <a:r>
              <a:rPr lang="en-US"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 Br⁻</a:t>
            </a:r>
            <a:endParaRPr lang="en-US" b="0" i="0" u="sng" dirty="0">
              <a:effectLst/>
              <a:highlight>
                <a:srgbClr val="FFFFFF"/>
              </a:highlight>
              <a:latin typeface="Arial" panose="020B0604020202020204" pitchFamily="34" charset="0"/>
            </a:endParaRPr>
          </a:p>
          <a:p>
            <a:pPr marL="0" indent="0">
              <a:buNone/>
            </a:pPr>
            <a:endParaRPr lang="en-US" u="sng" dirty="0">
              <a:highlight>
                <a:srgbClr val="FFFFFF"/>
              </a:highlight>
              <a:latin typeface="Arial" panose="020B0604020202020204" pitchFamily="34" charset="0"/>
            </a:endParaRPr>
          </a:p>
          <a:p>
            <a:pPr algn="l" fontAlgn="base"/>
            <a:r>
              <a:rPr lang="en-US" b="1" i="0" dirty="0">
                <a:solidFill>
                  <a:srgbClr val="141414"/>
                </a:solidFill>
                <a:effectLst/>
                <a:highlight>
                  <a:srgbClr val="FFFFFF"/>
                </a:highlight>
                <a:latin typeface="ReithSans"/>
              </a:rPr>
              <a:t>At the cathode: 2H</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sz="2000" b="1" i="0" dirty="0">
                <a:solidFill>
                  <a:srgbClr val="141414"/>
                </a:solidFill>
                <a:effectLst/>
                <a:highlight>
                  <a:srgbClr val="FFFFFF"/>
                </a:highlight>
                <a:latin typeface="ReithSans"/>
              </a:rPr>
              <a:t>(</a:t>
            </a:r>
            <a:r>
              <a:rPr lang="en-US" sz="2000" b="1" i="0" dirty="0" err="1">
                <a:solidFill>
                  <a:srgbClr val="141414"/>
                </a:solidFill>
                <a:effectLst/>
                <a:highlight>
                  <a:srgbClr val="FFFFFF"/>
                </a:highlight>
                <a:latin typeface="ReithSans"/>
              </a:rPr>
              <a:t>aq</a:t>
            </a:r>
            <a:r>
              <a:rPr lang="en-US" sz="2000" b="1" i="0" dirty="0">
                <a:solidFill>
                  <a:srgbClr val="141414"/>
                </a:solidFill>
                <a:effectLst/>
                <a:highlight>
                  <a:srgbClr val="FFFFFF"/>
                </a:highlight>
                <a:latin typeface="ReithSans"/>
              </a:rPr>
              <a:t>)</a:t>
            </a:r>
            <a:r>
              <a:rPr lang="en-US" b="1" i="0" dirty="0">
                <a:solidFill>
                  <a:srgbClr val="141414"/>
                </a:solidFill>
                <a:effectLst/>
                <a:highlight>
                  <a:srgbClr val="FFFFFF"/>
                </a:highlight>
                <a:latin typeface="ReithSans"/>
              </a:rPr>
              <a:t>+ 2e</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 H</a:t>
            </a:r>
            <a:r>
              <a:rPr lang="en-US" sz="2000" b="1" i="0" dirty="0">
                <a:solidFill>
                  <a:srgbClr val="141414"/>
                </a:solidFill>
                <a:effectLst/>
                <a:highlight>
                  <a:srgbClr val="FFFFFF"/>
                </a:highlight>
                <a:latin typeface="ReithSans"/>
              </a:rPr>
              <a:t>2 (g)</a:t>
            </a:r>
            <a:r>
              <a:rPr lang="en-US" b="1" i="0" dirty="0">
                <a:solidFill>
                  <a:srgbClr val="141414"/>
                </a:solidFill>
                <a:effectLst/>
                <a:highlight>
                  <a:srgbClr val="FFFFFF"/>
                </a:highlight>
                <a:latin typeface="ReithSans"/>
              </a:rPr>
              <a:t> (Colorless gas)</a:t>
            </a:r>
          </a:p>
          <a:p>
            <a:pPr algn="l" fontAlgn="base"/>
            <a:r>
              <a:rPr lang="en-US" b="1" i="0" dirty="0">
                <a:solidFill>
                  <a:srgbClr val="141414"/>
                </a:solidFill>
                <a:effectLst/>
                <a:highlight>
                  <a:srgbClr val="FFFFFF"/>
                </a:highlight>
                <a:latin typeface="ReithSans"/>
              </a:rPr>
              <a:t>At the anode: 2Br</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 Br</a:t>
            </a:r>
            <a:r>
              <a:rPr lang="en-US" b="1" i="0" baseline="-25000" dirty="0">
                <a:solidFill>
                  <a:srgbClr val="141414"/>
                </a:solidFill>
                <a:effectLst/>
                <a:highlight>
                  <a:srgbClr val="FFFFFF"/>
                </a:highlight>
                <a:latin typeface="inherit"/>
              </a:rPr>
              <a:t>2</a:t>
            </a:r>
            <a:r>
              <a:rPr lang="en-US" b="1" i="0" dirty="0">
                <a:solidFill>
                  <a:srgbClr val="141414"/>
                </a:solidFill>
                <a:effectLst/>
                <a:highlight>
                  <a:srgbClr val="FFFFFF"/>
                </a:highlight>
                <a:latin typeface="ReithSans"/>
              </a:rPr>
              <a:t> </a:t>
            </a:r>
            <a:r>
              <a:rPr lang="en-US" sz="2800" b="1" i="0" dirty="0">
                <a:solidFill>
                  <a:srgbClr val="141414"/>
                </a:solidFill>
                <a:effectLst/>
                <a:highlight>
                  <a:srgbClr val="FFFFFF"/>
                </a:highlight>
                <a:latin typeface="ReithSans"/>
              </a:rPr>
              <a:t> </a:t>
            </a:r>
            <a:r>
              <a:rPr lang="en-US" sz="2000" b="1" i="0" dirty="0">
                <a:solidFill>
                  <a:srgbClr val="141414"/>
                </a:solidFill>
                <a:effectLst/>
                <a:highlight>
                  <a:srgbClr val="FFFFFF"/>
                </a:highlight>
                <a:latin typeface="ReithSans"/>
              </a:rPr>
              <a:t>(g) </a:t>
            </a:r>
            <a:r>
              <a:rPr lang="en-US" b="1" i="0" dirty="0">
                <a:solidFill>
                  <a:srgbClr val="141414"/>
                </a:solidFill>
                <a:effectLst/>
                <a:highlight>
                  <a:srgbClr val="FFFFFF"/>
                </a:highlight>
                <a:latin typeface="ReithSans"/>
              </a:rPr>
              <a:t>+ 2e</a:t>
            </a:r>
            <a:r>
              <a:rPr lang="en-US" b="1" i="0" baseline="30000" dirty="0">
                <a:solidFill>
                  <a:srgbClr val="141414"/>
                </a:solidFill>
                <a:effectLst/>
                <a:highlight>
                  <a:srgbClr val="FFFFFF"/>
                </a:highlight>
                <a:latin typeface="inherit"/>
              </a:rPr>
              <a:t>-  </a:t>
            </a:r>
            <a:r>
              <a:rPr lang="en-US" b="1" i="0" baseline="30000" dirty="0">
                <a:solidFill>
                  <a:srgbClr val="141414"/>
                </a:solidFill>
                <a:effectLst/>
                <a:highlight>
                  <a:srgbClr val="FFFFFF"/>
                </a:highlight>
              </a:rPr>
              <a:t>(</a:t>
            </a:r>
            <a:r>
              <a:rPr lang="en-US" b="1" i="0" baseline="30000" dirty="0" err="1">
                <a:solidFill>
                  <a:srgbClr val="141414"/>
                </a:solidFill>
                <a:effectLst/>
                <a:highlight>
                  <a:srgbClr val="FFFFFF"/>
                </a:highlight>
              </a:rPr>
              <a:t>Redish</a:t>
            </a:r>
            <a:r>
              <a:rPr lang="en-US" b="1" i="0" baseline="30000" dirty="0">
                <a:solidFill>
                  <a:srgbClr val="141414"/>
                </a:solidFill>
                <a:effectLst/>
                <a:highlight>
                  <a:srgbClr val="FFFFFF"/>
                </a:highlight>
              </a:rPr>
              <a:t> brown gas).</a:t>
            </a:r>
          </a:p>
          <a:p>
            <a:pPr algn="l" fontAlgn="base"/>
            <a:r>
              <a:rPr lang="en-US" b="1" baseline="30000" dirty="0">
                <a:solidFill>
                  <a:srgbClr val="141414"/>
                </a:solidFill>
                <a:highlight>
                  <a:srgbClr val="FFFFFF"/>
                </a:highlight>
              </a:rPr>
              <a:t>KOH (turns litmus paper blue).</a:t>
            </a:r>
          </a:p>
          <a:p>
            <a:pPr algn="l" fontAlgn="base"/>
            <a:r>
              <a:rPr lang="en-US" b="1" i="0" baseline="30000" dirty="0">
                <a:solidFill>
                  <a:srgbClr val="141414"/>
                </a:solidFill>
                <a:effectLst/>
                <a:highlight>
                  <a:srgbClr val="FFFFFF"/>
                </a:highlight>
              </a:rPr>
              <a:t>Ov</a:t>
            </a:r>
            <a:r>
              <a:rPr lang="en-US" b="1" baseline="30000" dirty="0">
                <a:solidFill>
                  <a:srgbClr val="141414"/>
                </a:solidFill>
                <a:highlight>
                  <a:srgbClr val="FFFFFF"/>
                </a:highlight>
              </a:rPr>
              <a:t>er all equation:</a:t>
            </a:r>
          </a:p>
          <a:p>
            <a:pPr marL="0" indent="0" algn="l" fontAlgn="base">
              <a:buNone/>
            </a:pPr>
            <a:r>
              <a:rPr lang="en-US" b="1" i="0" dirty="0">
                <a:solidFill>
                  <a:srgbClr val="141414"/>
                </a:solidFill>
                <a:effectLst/>
                <a:highlight>
                  <a:srgbClr val="FFFFFF"/>
                </a:highlight>
                <a:latin typeface="ReithSans"/>
              </a:rPr>
              <a:t>2H</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b="1" i="0" dirty="0" err="1">
                <a:solidFill>
                  <a:srgbClr val="141414"/>
                </a:solidFill>
                <a:effectLst/>
                <a:highlight>
                  <a:srgbClr val="FFFFFF"/>
                </a:highlight>
                <a:latin typeface="ReithSans"/>
              </a:rPr>
              <a:t>aq</a:t>
            </a:r>
            <a:r>
              <a:rPr lang="en-US" b="1" i="0" dirty="0">
                <a:solidFill>
                  <a:srgbClr val="141414"/>
                </a:solidFill>
                <a:effectLst/>
                <a:highlight>
                  <a:srgbClr val="FFFFFF"/>
                </a:highlight>
                <a:latin typeface="ReithSans"/>
              </a:rPr>
              <a:t>)+ 2Br</a:t>
            </a:r>
            <a:r>
              <a:rPr lang="en-US" b="1" i="0" baseline="30000" dirty="0">
                <a:solidFill>
                  <a:srgbClr val="141414"/>
                </a:solidFill>
                <a:effectLst/>
                <a:highlight>
                  <a:srgbClr val="FFFFFF"/>
                </a:highlight>
                <a:latin typeface="inherit"/>
              </a:rPr>
              <a:t>-</a:t>
            </a:r>
            <a:r>
              <a:rPr lang="en-US" b="1" i="0" dirty="0">
                <a:solidFill>
                  <a:srgbClr val="141414"/>
                </a:solidFill>
                <a:effectLst/>
                <a:highlight>
                  <a:srgbClr val="FFFFFF"/>
                </a:highlight>
                <a:latin typeface="ReithSans"/>
              </a:rPr>
              <a:t> (</a:t>
            </a:r>
            <a:r>
              <a:rPr lang="en-US" b="1" i="0" dirty="0" err="1">
                <a:solidFill>
                  <a:srgbClr val="141414"/>
                </a:solidFill>
                <a:effectLst/>
                <a:highlight>
                  <a:srgbClr val="FFFFFF"/>
                </a:highlight>
                <a:latin typeface="ReithSans"/>
              </a:rPr>
              <a:t>aq</a:t>
            </a:r>
            <a:r>
              <a:rPr lang="en-US" b="1" i="0" dirty="0">
                <a:solidFill>
                  <a:srgbClr val="141414"/>
                </a:solidFill>
                <a:effectLst/>
                <a:highlight>
                  <a:srgbClr val="FFFFFF"/>
                </a:highlight>
                <a:latin typeface="ReithSans"/>
              </a:rPr>
              <a:t>)→ H2 (g)+ Br</a:t>
            </a:r>
            <a:r>
              <a:rPr lang="en-US" sz="1800" b="1" i="0" dirty="0">
                <a:solidFill>
                  <a:srgbClr val="141414"/>
                </a:solidFill>
                <a:effectLst/>
                <a:highlight>
                  <a:srgbClr val="FFFFFF"/>
                </a:highlight>
                <a:latin typeface="ReithSans"/>
              </a:rPr>
              <a:t>2</a:t>
            </a:r>
            <a:r>
              <a:rPr lang="en-US" b="1" i="0" dirty="0">
                <a:solidFill>
                  <a:srgbClr val="141414"/>
                </a:solidFill>
                <a:effectLst/>
                <a:highlight>
                  <a:srgbClr val="FFFFFF"/>
                </a:highlight>
                <a:latin typeface="ReithSans"/>
              </a:rPr>
              <a:t> (g) </a:t>
            </a:r>
            <a:endParaRPr lang="en-US" b="1" i="0" baseline="30000" dirty="0">
              <a:solidFill>
                <a:srgbClr val="141414"/>
              </a:solidFill>
              <a:effectLst/>
              <a:highlight>
                <a:srgbClr val="FFFFFF"/>
              </a:highlight>
            </a:endParaRPr>
          </a:p>
        </p:txBody>
      </p:sp>
      <p:cxnSp>
        <p:nvCxnSpPr>
          <p:cNvPr id="5" name="Straight Arrow Connector 4">
            <a:extLst>
              <a:ext uri="{FF2B5EF4-FFF2-40B4-BE49-F238E27FC236}">
                <a16:creationId xmlns:a16="http://schemas.microsoft.com/office/drawing/2014/main" xmlns="" id="{BF4793B4-0FDE-84E0-DCDD-73864ABC0BA0}"/>
              </a:ext>
            </a:extLst>
          </p:cNvPr>
          <p:cNvCxnSpPr/>
          <p:nvPr/>
        </p:nvCxnSpPr>
        <p:spPr>
          <a:xfrm flipH="1">
            <a:off x="2598420" y="822960"/>
            <a:ext cx="533400" cy="21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DD794E2E-056A-7083-3B95-90ECE7B24BD6}"/>
              </a:ext>
            </a:extLst>
          </p:cNvPr>
          <p:cNvCxnSpPr>
            <a:cxnSpLocks/>
          </p:cNvCxnSpPr>
          <p:nvPr/>
        </p:nvCxnSpPr>
        <p:spPr>
          <a:xfrm>
            <a:off x="3230880" y="822960"/>
            <a:ext cx="411480" cy="213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182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29F97E-C156-9174-4B6F-5A86A771C84B}"/>
              </a:ext>
            </a:extLst>
          </p:cNvPr>
          <p:cNvSpPr>
            <a:spLocks noGrp="1"/>
          </p:cNvSpPr>
          <p:nvPr>
            <p:ph type="title"/>
          </p:nvPr>
        </p:nvSpPr>
        <p:spPr/>
        <p:txBody>
          <a:bodyPr/>
          <a:lstStyle/>
          <a:p>
            <a:r>
              <a:rPr lang="en-US" dirty="0"/>
              <a:t>What is electrolysis?</a:t>
            </a:r>
          </a:p>
        </p:txBody>
      </p:sp>
      <p:sp>
        <p:nvSpPr>
          <p:cNvPr id="3" name="Content Placeholder 2">
            <a:extLst>
              <a:ext uri="{FF2B5EF4-FFF2-40B4-BE49-F238E27FC236}">
                <a16:creationId xmlns:a16="http://schemas.microsoft.com/office/drawing/2014/main" xmlns="" id="{CDCCEC36-6FBE-25A1-7620-82D191D99270}"/>
              </a:ext>
            </a:extLst>
          </p:cNvPr>
          <p:cNvSpPr>
            <a:spLocks noGrp="1"/>
          </p:cNvSpPr>
          <p:nvPr>
            <p:ph idx="1"/>
          </p:nvPr>
        </p:nvSpPr>
        <p:spPr/>
        <p:txBody>
          <a:bodyPr/>
          <a:lstStyle/>
          <a:p>
            <a:r>
              <a:rPr lang="en-US" b="1" u="sng" dirty="0"/>
              <a:t>Electrolysis</a:t>
            </a:r>
            <a:r>
              <a:rPr lang="en-US" b="1" dirty="0"/>
              <a:t>: </a:t>
            </a:r>
            <a:r>
              <a:rPr lang="en-US" dirty="0"/>
              <a:t>Is the decomposition (breaking) down of an ionic compound. When molten or in an aqueous Solution by passage an electrical current by electricity</a:t>
            </a:r>
          </a:p>
          <a:p>
            <a:pPr marL="0" indent="0">
              <a:buNone/>
            </a:pPr>
            <a:endParaRPr lang="en-US" dirty="0"/>
          </a:p>
          <a:p>
            <a:r>
              <a:rPr lang="en-US" b="1" u="sng" dirty="0"/>
              <a:t>Uses of electrolysis:</a:t>
            </a:r>
          </a:p>
          <a:p>
            <a:pPr marL="514350" indent="-514350">
              <a:buAutoNum type="arabicPeriod"/>
            </a:pPr>
            <a:r>
              <a:rPr lang="en-US" dirty="0"/>
              <a:t>purifying copper.</a:t>
            </a:r>
          </a:p>
          <a:p>
            <a:pPr marL="514350" indent="-514350">
              <a:buAutoNum type="arabicPeriod" startAt="2"/>
            </a:pPr>
            <a:r>
              <a:rPr lang="en-US" dirty="0"/>
              <a:t>Electroplating (plating) metals with silver or gold.</a:t>
            </a:r>
          </a:p>
          <a:p>
            <a:pPr marL="514350" indent="-514350">
              <a:buAutoNum type="arabicPeriod" startAt="3"/>
            </a:pPr>
            <a:r>
              <a:rPr lang="en-US" dirty="0"/>
              <a:t>Extracting reactive metals, such</a:t>
            </a:r>
          </a:p>
          <a:p>
            <a:pPr marL="514350" indent="-514350">
              <a:buAutoNum type="arabicPeriod" startAt="3"/>
            </a:pPr>
            <a:r>
              <a:rPr lang="en-US" dirty="0"/>
              <a:t>as Aluminum Making chlorine, Hydrogen or Sodium hydroxide-</a:t>
            </a:r>
          </a:p>
        </p:txBody>
      </p:sp>
    </p:spTree>
    <p:extLst>
      <p:ext uri="{BB962C8B-B14F-4D97-AF65-F5344CB8AC3E}">
        <p14:creationId xmlns:p14="http://schemas.microsoft.com/office/powerpoint/2010/main" val="31708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B25156-9C31-3361-0C7E-E8CD5EEB9B57}"/>
              </a:ext>
            </a:extLst>
          </p:cNvPr>
          <p:cNvSpPr>
            <a:spLocks noGrp="1"/>
          </p:cNvSpPr>
          <p:nvPr>
            <p:ph idx="1"/>
          </p:nvPr>
        </p:nvSpPr>
        <p:spPr>
          <a:xfrm>
            <a:off x="381000" y="243840"/>
            <a:ext cx="10972800" cy="5933123"/>
          </a:xfrm>
        </p:spPr>
        <p:txBody>
          <a:bodyPr/>
          <a:lstStyle/>
          <a:p>
            <a:r>
              <a:rPr lang="en-US" dirty="0"/>
              <a:t>Example (3):    CuSO4</a:t>
            </a:r>
          </a:p>
          <a:p>
            <a:pPr marL="0" indent="0">
              <a:buNone/>
            </a:pPr>
            <a:r>
              <a:rPr lang="en-US" dirty="0"/>
              <a:t> </a:t>
            </a:r>
            <a:r>
              <a:rPr lang="en-US" b="1" dirty="0">
                <a:solidFill>
                  <a:srgbClr val="141414"/>
                </a:solidFill>
                <a:highlight>
                  <a:srgbClr val="FFFFFF"/>
                </a:highlight>
              </a:rPr>
              <a:t>             </a:t>
            </a:r>
            <a:r>
              <a:rPr lang="en-US" b="1" i="0" dirty="0">
                <a:solidFill>
                  <a:srgbClr val="141414"/>
                </a:solidFill>
                <a:effectLst/>
                <a:highlight>
                  <a:srgbClr val="FFFFFF"/>
                </a:highlight>
              </a:rPr>
              <a:t>H</a:t>
            </a:r>
            <a:r>
              <a:rPr lang="en-US" b="1" i="0" baseline="30000" dirty="0">
                <a:solidFill>
                  <a:srgbClr val="141414"/>
                </a:solidFill>
                <a:effectLst/>
                <a:highlight>
                  <a:srgbClr val="FFFFFF"/>
                </a:highlight>
              </a:rPr>
              <a:t>+</a:t>
            </a:r>
            <a:r>
              <a:rPr lang="en-US" dirty="0"/>
              <a:t>,</a:t>
            </a:r>
            <a:r>
              <a:rPr lang="en-US" b="1" i="0" dirty="0">
                <a:solidFill>
                  <a:srgbClr val="141414"/>
                </a:solidFill>
                <a:effectLst/>
                <a:highlight>
                  <a:srgbClr val="FFFFFF"/>
                </a:highlight>
              </a:rPr>
              <a:t>Cu</a:t>
            </a:r>
            <a:r>
              <a:rPr lang="en-US" b="1" i="0" baseline="30000" dirty="0">
                <a:solidFill>
                  <a:srgbClr val="141414"/>
                </a:solidFill>
                <a:effectLst/>
                <a:highlight>
                  <a:srgbClr val="FFFFFF"/>
                </a:highlight>
              </a:rPr>
              <a:t>+2                             </a:t>
            </a:r>
            <a:r>
              <a:rPr lang="en-US" dirty="0">
                <a:highlight>
                  <a:srgbClr val="FFFFFF"/>
                </a:highlight>
              </a:rPr>
              <a:t>SO₄²⁻</a:t>
            </a:r>
            <a:r>
              <a:rPr lang="en-US" b="0" i="0" dirty="0">
                <a:effectLst/>
                <a:highlight>
                  <a:srgbClr val="FFFFFF"/>
                </a:highlight>
              </a:rPr>
              <a:t>,</a:t>
            </a:r>
            <a:r>
              <a:rPr lang="en-US" b="0" i="0" dirty="0">
                <a:effectLst/>
                <a:highlight>
                  <a:srgbClr val="FFFFFF"/>
                </a:highlight>
                <a:hlinkClick r:id="rId2">
                  <a:extLst>
                    <a:ext uri="{A12FA001-AC4F-418D-AE19-62706E023703}">
                      <ahyp:hlinkClr xmlns:ahyp="http://schemas.microsoft.com/office/drawing/2018/hyperlinkcolor" xmlns="" val="tx"/>
                    </a:ext>
                  </a:extLst>
                </a:hlinkClick>
              </a:rPr>
              <a:t>OH⁻</a:t>
            </a:r>
            <a:endParaRPr lang="en-US" b="0" i="0" dirty="0">
              <a:effectLst/>
              <a:highlight>
                <a:srgbClr val="FFFFFF"/>
              </a:highlight>
            </a:endParaRPr>
          </a:p>
          <a:p>
            <a:pPr marL="0" indent="0">
              <a:buNone/>
            </a:pPr>
            <a:endParaRPr lang="en-US" dirty="0">
              <a:highlight>
                <a:srgbClr val="FFFFFF"/>
              </a:highlight>
            </a:endParaRPr>
          </a:p>
          <a:p>
            <a:pPr algn="l" fontAlgn="base"/>
            <a:r>
              <a:rPr lang="en-US" b="1" i="0" dirty="0">
                <a:solidFill>
                  <a:srgbClr val="141414"/>
                </a:solidFill>
                <a:effectLst/>
                <a:highlight>
                  <a:srgbClr val="FFFFFF"/>
                </a:highlight>
              </a:rPr>
              <a:t>At the cathode: 2(Cu</a:t>
            </a:r>
            <a:r>
              <a:rPr lang="en-US" b="1" i="0" baseline="30000" dirty="0">
                <a:solidFill>
                  <a:srgbClr val="141414"/>
                </a:solidFill>
                <a:effectLst/>
                <a:highlight>
                  <a:srgbClr val="FFFFFF"/>
                </a:highlight>
              </a:rPr>
              <a:t>+2</a:t>
            </a:r>
            <a:r>
              <a:rPr lang="en-US" b="1" i="0" dirty="0">
                <a:solidFill>
                  <a:srgbClr val="141414"/>
                </a:solidFill>
                <a:effectLst/>
                <a:highlight>
                  <a:srgbClr val="FFFFFF"/>
                </a:highlight>
              </a:rPr>
              <a:t>+ 2e</a:t>
            </a:r>
            <a:r>
              <a:rPr lang="en-US" b="1" i="0" baseline="30000" dirty="0">
                <a:solidFill>
                  <a:srgbClr val="141414"/>
                </a:solidFill>
                <a:effectLst/>
                <a:highlight>
                  <a:srgbClr val="FFFFFF"/>
                </a:highlight>
              </a:rPr>
              <a:t>-</a:t>
            </a:r>
            <a:r>
              <a:rPr lang="en-US" b="1" i="0" dirty="0">
                <a:solidFill>
                  <a:srgbClr val="141414"/>
                </a:solidFill>
                <a:effectLst/>
                <a:highlight>
                  <a:srgbClr val="FFFFFF"/>
                </a:highlight>
              </a:rPr>
              <a:t> → Cu</a:t>
            </a:r>
            <a:r>
              <a:rPr lang="en-US" sz="2000" b="1" i="0" dirty="0">
                <a:solidFill>
                  <a:srgbClr val="141414"/>
                </a:solidFill>
                <a:effectLst/>
                <a:highlight>
                  <a:srgbClr val="FFFFFF"/>
                </a:highlight>
              </a:rPr>
              <a:t> (s))</a:t>
            </a:r>
            <a:r>
              <a:rPr lang="en-US" b="1" i="0" dirty="0">
                <a:solidFill>
                  <a:srgbClr val="141414"/>
                </a:solidFill>
                <a:effectLst/>
                <a:highlight>
                  <a:srgbClr val="FFFFFF"/>
                </a:highlight>
              </a:rPr>
              <a:t> (Red brown solid)</a:t>
            </a:r>
          </a:p>
          <a:p>
            <a:pPr algn="l" fontAlgn="base"/>
            <a:r>
              <a:rPr lang="en-US" b="1" i="0" dirty="0">
                <a:solidFill>
                  <a:srgbClr val="141414"/>
                </a:solidFill>
                <a:effectLst/>
                <a:highlight>
                  <a:srgbClr val="FFFFFF"/>
                </a:highlight>
              </a:rPr>
              <a:t>At the anode: 4OH</a:t>
            </a:r>
            <a:r>
              <a:rPr lang="en-US" b="1" i="0" baseline="30000" dirty="0">
                <a:solidFill>
                  <a:srgbClr val="141414"/>
                </a:solidFill>
                <a:effectLst/>
                <a:highlight>
                  <a:srgbClr val="FFFFFF"/>
                </a:highlight>
              </a:rPr>
              <a:t>-</a:t>
            </a:r>
            <a:r>
              <a:rPr lang="en-US" b="1" i="0" dirty="0">
                <a:solidFill>
                  <a:srgbClr val="141414"/>
                </a:solidFill>
                <a:effectLst/>
                <a:highlight>
                  <a:srgbClr val="FFFFFF"/>
                </a:highlight>
              </a:rPr>
              <a:t> →2H</a:t>
            </a:r>
            <a:r>
              <a:rPr lang="en-US" sz="2000" b="1" i="0" dirty="0">
                <a:solidFill>
                  <a:srgbClr val="141414"/>
                </a:solidFill>
                <a:effectLst/>
                <a:highlight>
                  <a:srgbClr val="FFFFFF"/>
                </a:highlight>
              </a:rPr>
              <a:t>2</a:t>
            </a:r>
            <a:r>
              <a:rPr lang="en-US" b="1" i="0" dirty="0">
                <a:solidFill>
                  <a:srgbClr val="141414"/>
                </a:solidFill>
                <a:effectLst/>
                <a:highlight>
                  <a:srgbClr val="FFFFFF"/>
                </a:highlight>
              </a:rPr>
              <a:t>O +O</a:t>
            </a:r>
            <a:r>
              <a:rPr lang="en-US" sz="1800" b="1" i="0" dirty="0">
                <a:solidFill>
                  <a:srgbClr val="141414"/>
                </a:solidFill>
                <a:effectLst/>
                <a:highlight>
                  <a:srgbClr val="FFFFFF"/>
                </a:highlight>
              </a:rPr>
              <a:t>2</a:t>
            </a:r>
            <a:r>
              <a:rPr lang="en-US" b="1" i="0" dirty="0">
                <a:solidFill>
                  <a:srgbClr val="141414"/>
                </a:solidFill>
                <a:effectLst/>
                <a:highlight>
                  <a:srgbClr val="FFFFFF"/>
                </a:highlight>
              </a:rPr>
              <a:t>+ </a:t>
            </a:r>
            <a:r>
              <a:rPr lang="en-US" b="1" dirty="0">
                <a:solidFill>
                  <a:srgbClr val="141414"/>
                </a:solidFill>
                <a:highlight>
                  <a:srgbClr val="FFFFFF"/>
                </a:highlight>
              </a:rPr>
              <a:t>4</a:t>
            </a:r>
            <a:r>
              <a:rPr lang="en-US" b="1" i="0" dirty="0">
                <a:solidFill>
                  <a:srgbClr val="141414"/>
                </a:solidFill>
                <a:effectLst/>
                <a:highlight>
                  <a:srgbClr val="FFFFFF"/>
                </a:highlight>
              </a:rPr>
              <a:t>e</a:t>
            </a:r>
            <a:r>
              <a:rPr lang="en-US" b="1" i="0" baseline="30000" dirty="0">
                <a:solidFill>
                  <a:srgbClr val="141414"/>
                </a:solidFill>
                <a:effectLst/>
                <a:highlight>
                  <a:srgbClr val="FFFFFF"/>
                </a:highlight>
              </a:rPr>
              <a:t>-</a:t>
            </a:r>
            <a:r>
              <a:rPr lang="en-US" b="1" baseline="30000" dirty="0">
                <a:solidFill>
                  <a:srgbClr val="141414"/>
                </a:solidFill>
                <a:highlight>
                  <a:srgbClr val="FFFFFF"/>
                </a:highlight>
              </a:rPr>
              <a:t> </a:t>
            </a:r>
            <a:r>
              <a:rPr lang="en-US" b="1" i="0" baseline="30000" dirty="0">
                <a:solidFill>
                  <a:srgbClr val="141414"/>
                </a:solidFill>
                <a:effectLst/>
                <a:highlight>
                  <a:srgbClr val="FFFFFF"/>
                </a:highlight>
              </a:rPr>
              <a:t>  </a:t>
            </a:r>
            <a:endParaRPr lang="en-US" dirty="0"/>
          </a:p>
        </p:txBody>
      </p:sp>
      <p:cxnSp>
        <p:nvCxnSpPr>
          <p:cNvPr id="5" name="Straight Arrow Connector 4">
            <a:extLst>
              <a:ext uri="{FF2B5EF4-FFF2-40B4-BE49-F238E27FC236}">
                <a16:creationId xmlns:a16="http://schemas.microsoft.com/office/drawing/2014/main" xmlns="" id="{4B07E19F-3F98-4566-EC80-625399E97AA0}"/>
              </a:ext>
            </a:extLst>
          </p:cNvPr>
          <p:cNvCxnSpPr/>
          <p:nvPr/>
        </p:nvCxnSpPr>
        <p:spPr>
          <a:xfrm flipH="1">
            <a:off x="2682240" y="670560"/>
            <a:ext cx="701040"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131C513B-5E94-8290-B7A0-4C6C56C38EF8}"/>
              </a:ext>
            </a:extLst>
          </p:cNvPr>
          <p:cNvCxnSpPr/>
          <p:nvPr/>
        </p:nvCxnSpPr>
        <p:spPr>
          <a:xfrm>
            <a:off x="3383280" y="681037"/>
            <a:ext cx="670560" cy="1724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Rounded Corners 7">
            <a:extLst>
              <a:ext uri="{FF2B5EF4-FFF2-40B4-BE49-F238E27FC236}">
                <a16:creationId xmlns:a16="http://schemas.microsoft.com/office/drawing/2014/main" xmlns="" id="{6EFDE51D-9297-FF32-301C-CFCE010DBBF2}"/>
              </a:ext>
            </a:extLst>
          </p:cNvPr>
          <p:cNvSpPr/>
          <p:nvPr/>
        </p:nvSpPr>
        <p:spPr>
          <a:xfrm>
            <a:off x="6964680" y="411480"/>
            <a:ext cx="3398520" cy="716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*Electrolyte uses its blue colour</a:t>
            </a:r>
          </a:p>
        </p:txBody>
      </p:sp>
      <p:sp>
        <p:nvSpPr>
          <p:cNvPr id="9" name="Rectangle: Rounded Corners 8">
            <a:extLst>
              <a:ext uri="{FF2B5EF4-FFF2-40B4-BE49-F238E27FC236}">
                <a16:creationId xmlns:a16="http://schemas.microsoft.com/office/drawing/2014/main" xmlns="" id="{14266ED2-B01E-040B-5412-7D4A76FC4713}"/>
              </a:ext>
            </a:extLst>
          </p:cNvPr>
          <p:cNvSpPr/>
          <p:nvPr/>
        </p:nvSpPr>
        <p:spPr>
          <a:xfrm>
            <a:off x="975360" y="2910840"/>
            <a:ext cx="5989320" cy="9448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Overall :</a:t>
            </a:r>
            <a:r>
              <a:rPr lang="en-US" sz="2000" b="1" i="0" dirty="0">
                <a:solidFill>
                  <a:srgbClr val="141414"/>
                </a:solidFill>
                <a:effectLst/>
                <a:highlight>
                  <a:srgbClr val="FFFFFF"/>
                </a:highlight>
              </a:rPr>
              <a:t> 2Cu</a:t>
            </a:r>
            <a:r>
              <a:rPr lang="en-US" sz="2000" b="1" i="0" baseline="30000" dirty="0">
                <a:solidFill>
                  <a:srgbClr val="141414"/>
                </a:solidFill>
                <a:effectLst/>
                <a:highlight>
                  <a:srgbClr val="FFFFFF"/>
                </a:highlight>
              </a:rPr>
              <a:t>+2</a:t>
            </a:r>
            <a:r>
              <a:rPr lang="en-US" sz="2000" b="1" i="0" dirty="0">
                <a:solidFill>
                  <a:srgbClr val="141414"/>
                </a:solidFill>
                <a:effectLst/>
                <a:highlight>
                  <a:srgbClr val="FFFFFF"/>
                </a:highlight>
              </a:rPr>
              <a:t>+ 4OH</a:t>
            </a:r>
            <a:r>
              <a:rPr lang="en-US" sz="2000" b="1" i="0" baseline="30000" dirty="0">
                <a:solidFill>
                  <a:srgbClr val="141414"/>
                </a:solidFill>
                <a:effectLst/>
                <a:highlight>
                  <a:srgbClr val="FFFFFF"/>
                </a:highlight>
              </a:rPr>
              <a:t>- </a:t>
            </a:r>
            <a:r>
              <a:rPr lang="en-US" sz="2000" b="1" i="0" dirty="0">
                <a:solidFill>
                  <a:srgbClr val="141414"/>
                </a:solidFill>
                <a:effectLst/>
                <a:highlight>
                  <a:srgbClr val="FFFFFF"/>
                </a:highlight>
              </a:rPr>
              <a:t> → 2Cu (s) + 2H</a:t>
            </a:r>
            <a:r>
              <a:rPr lang="en-US" sz="1600" b="1" i="0" dirty="0">
                <a:solidFill>
                  <a:srgbClr val="141414"/>
                </a:solidFill>
                <a:effectLst/>
                <a:highlight>
                  <a:srgbClr val="FFFFFF"/>
                </a:highlight>
              </a:rPr>
              <a:t>2</a:t>
            </a:r>
            <a:r>
              <a:rPr lang="en-US" sz="2000" b="1" i="0" dirty="0">
                <a:solidFill>
                  <a:srgbClr val="141414"/>
                </a:solidFill>
                <a:effectLst/>
                <a:highlight>
                  <a:srgbClr val="FFFFFF"/>
                </a:highlight>
              </a:rPr>
              <a:t>O (l) + 0</a:t>
            </a:r>
            <a:r>
              <a:rPr lang="en-US" sz="1600" b="1" i="0" dirty="0">
                <a:solidFill>
                  <a:srgbClr val="141414"/>
                </a:solidFill>
                <a:effectLst/>
                <a:highlight>
                  <a:srgbClr val="FFFFFF"/>
                </a:highlight>
              </a:rPr>
              <a:t>2</a:t>
            </a:r>
            <a:r>
              <a:rPr lang="en-US" sz="2000" b="1" i="0" dirty="0">
                <a:solidFill>
                  <a:srgbClr val="141414"/>
                </a:solidFill>
                <a:effectLst/>
                <a:highlight>
                  <a:srgbClr val="FFFFFF"/>
                </a:highlight>
              </a:rPr>
              <a:t> (g)</a:t>
            </a:r>
          </a:p>
          <a:p>
            <a:pPr algn="ctr"/>
            <a:r>
              <a:rPr lang="en-US" sz="2000" b="1" dirty="0">
                <a:solidFill>
                  <a:srgbClr val="141414"/>
                </a:solidFill>
                <a:highlight>
                  <a:srgbClr val="FFFFFF"/>
                </a:highlight>
              </a:rPr>
              <a:t>Ions left H</a:t>
            </a:r>
            <a:r>
              <a:rPr lang="en-US" sz="1600" b="1" dirty="0">
                <a:solidFill>
                  <a:srgbClr val="141414"/>
                </a:solidFill>
                <a:highlight>
                  <a:srgbClr val="FFFFFF"/>
                </a:highlight>
              </a:rPr>
              <a:t>2</a:t>
            </a:r>
            <a:r>
              <a:rPr lang="en-US" sz="2000" b="1" dirty="0">
                <a:solidFill>
                  <a:srgbClr val="141414"/>
                </a:solidFill>
                <a:highlight>
                  <a:srgbClr val="FFFFFF"/>
                </a:highlight>
              </a:rPr>
              <a:t>SO</a:t>
            </a:r>
            <a:r>
              <a:rPr lang="en-US" sz="1600" b="1" dirty="0">
                <a:solidFill>
                  <a:srgbClr val="141414"/>
                </a:solidFill>
                <a:highlight>
                  <a:srgbClr val="FFFFFF"/>
                </a:highlight>
              </a:rPr>
              <a:t>4</a:t>
            </a:r>
            <a:r>
              <a:rPr lang="en-US" sz="2000" b="1" dirty="0">
                <a:solidFill>
                  <a:srgbClr val="141414"/>
                </a:solidFill>
                <a:highlight>
                  <a:srgbClr val="FFFFFF"/>
                </a:highlight>
              </a:rPr>
              <a:t> turns litmus paper red.</a:t>
            </a:r>
            <a:r>
              <a:rPr lang="en-US" sz="2000" dirty="0"/>
              <a:t> </a:t>
            </a:r>
          </a:p>
        </p:txBody>
      </p:sp>
    </p:spTree>
    <p:extLst>
      <p:ext uri="{BB962C8B-B14F-4D97-AF65-F5344CB8AC3E}">
        <p14:creationId xmlns:p14="http://schemas.microsoft.com/office/powerpoint/2010/main" val="190012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D620A0B-E636-4DC6-2DD5-BA52FF28ADE2}"/>
              </a:ext>
            </a:extLst>
          </p:cNvPr>
          <p:cNvSpPr>
            <a:spLocks noGrp="1"/>
          </p:cNvSpPr>
          <p:nvPr>
            <p:ph idx="1"/>
          </p:nvPr>
        </p:nvSpPr>
        <p:spPr>
          <a:xfrm>
            <a:off x="259080" y="259080"/>
            <a:ext cx="11094720" cy="5917883"/>
          </a:xfrm>
        </p:spPr>
        <p:txBody>
          <a:bodyPr/>
          <a:lstStyle/>
          <a:p>
            <a:r>
              <a:rPr lang="en-US" dirty="0"/>
              <a:t>Example (4) AgNO</a:t>
            </a:r>
            <a:r>
              <a:rPr lang="en-US" sz="2000" dirty="0"/>
              <a:t>3 (</a:t>
            </a:r>
            <a:r>
              <a:rPr lang="en-US" sz="2000" dirty="0" err="1"/>
              <a:t>aq</a:t>
            </a:r>
            <a:r>
              <a:rPr lang="en-US" sz="2000" dirty="0"/>
              <a:t>)</a:t>
            </a:r>
          </a:p>
          <a:p>
            <a:pPr marL="0" indent="0">
              <a:buNone/>
            </a:pPr>
            <a:r>
              <a:rPr lang="en-US" sz="2000" dirty="0"/>
              <a:t>                 </a:t>
            </a:r>
          </a:p>
          <a:p>
            <a:pPr marL="0" indent="0">
              <a:buNone/>
            </a:pPr>
            <a:r>
              <a:rPr lang="en-US" sz="2000" dirty="0"/>
              <a:t>                 </a:t>
            </a:r>
            <a:r>
              <a:rPr lang="en-US" sz="2000" u="sng" dirty="0">
                <a:highlight>
                  <a:srgbClr val="FFFFFF"/>
                </a:highlight>
                <a:latin typeface="Arial" panose="020B0604020202020204" pitchFamily="34" charset="0"/>
              </a:rPr>
              <a:t>Ag+, H+</a:t>
            </a:r>
            <a:r>
              <a:rPr lang="en-US" sz="2000" dirty="0">
                <a:highlight>
                  <a:srgbClr val="FFFFFF"/>
                </a:highlight>
                <a:latin typeface="Arial" panose="020B0604020202020204" pitchFamily="34" charset="0"/>
              </a:rPr>
              <a:t>               </a:t>
            </a:r>
            <a:r>
              <a:rPr lang="en-US" sz="2000"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NO</a:t>
            </a:r>
            <a:r>
              <a:rPr lang="en-US" sz="1400"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3</a:t>
            </a:r>
            <a:r>
              <a:rPr lang="en-US" sz="2000"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a:t>
            </a:r>
            <a:r>
              <a:rPr lang="en-US" sz="2000" b="0" i="0" u="sng" dirty="0">
                <a:effectLst/>
                <a:highlight>
                  <a:srgbClr val="FFFFFF"/>
                </a:highlight>
                <a:latin typeface="Arial" panose="020B0604020202020204" pitchFamily="34" charset="0"/>
              </a:rPr>
              <a:t>, </a:t>
            </a:r>
            <a:r>
              <a:rPr lang="en-US" sz="2000" b="0" i="0" u="sng" dirty="0">
                <a:effectLst/>
                <a:highlight>
                  <a:srgbClr val="FFFFFF"/>
                </a:highlight>
                <a:latin typeface="Arial" panose="020B0604020202020204" pitchFamily="34" charset="0"/>
                <a:hlinkClick r:id="rId2">
                  <a:extLst>
                    <a:ext uri="{A12FA001-AC4F-418D-AE19-62706E023703}">
                      <ahyp:hlinkClr xmlns:ahyp="http://schemas.microsoft.com/office/drawing/2018/hyperlinkcolor" xmlns="" val="tx"/>
                    </a:ext>
                  </a:extLst>
                </a:hlinkClick>
              </a:rPr>
              <a:t>OH⁻</a:t>
            </a:r>
            <a:r>
              <a:rPr lang="en-US" sz="2000" u="sng" dirty="0">
                <a:highlight>
                  <a:srgbClr val="FFFFFF"/>
                </a:highlight>
                <a:latin typeface="Arial" panose="020B0604020202020204" pitchFamily="34" charset="0"/>
              </a:rPr>
              <a:t> </a:t>
            </a:r>
          </a:p>
          <a:p>
            <a:pPr marL="0" indent="0">
              <a:buNone/>
            </a:pPr>
            <a:endParaRPr lang="en-US" sz="2000" u="sng" dirty="0">
              <a:highlight>
                <a:srgbClr val="FFFFFF"/>
              </a:highlight>
              <a:latin typeface="Arial" panose="020B0604020202020204" pitchFamily="34" charset="0"/>
            </a:endParaRPr>
          </a:p>
          <a:p>
            <a:pPr algn="l" fontAlgn="base"/>
            <a:r>
              <a:rPr lang="en-US" sz="2000" b="1" i="0" dirty="0">
                <a:solidFill>
                  <a:srgbClr val="141414"/>
                </a:solidFill>
                <a:effectLst/>
                <a:highlight>
                  <a:srgbClr val="FFFFFF"/>
                </a:highlight>
              </a:rPr>
              <a:t>At the cathode: (2H</a:t>
            </a:r>
            <a:r>
              <a:rPr lang="en-US" sz="2000" b="1" i="0" baseline="30000" dirty="0">
                <a:solidFill>
                  <a:srgbClr val="141414"/>
                </a:solidFill>
                <a:effectLst/>
                <a:highlight>
                  <a:srgbClr val="FFFFFF"/>
                </a:highlight>
              </a:rPr>
              <a:t>2</a:t>
            </a:r>
            <a:r>
              <a:rPr lang="en-US" sz="2000" b="1" i="0" dirty="0">
                <a:solidFill>
                  <a:srgbClr val="141414"/>
                </a:solidFill>
                <a:effectLst/>
                <a:highlight>
                  <a:srgbClr val="FFFFFF"/>
                </a:highlight>
              </a:rPr>
              <a:t>+ 2e</a:t>
            </a:r>
            <a:r>
              <a:rPr lang="en-US" sz="2000" b="1" i="0" baseline="30000" dirty="0">
                <a:solidFill>
                  <a:srgbClr val="141414"/>
                </a:solidFill>
                <a:effectLst/>
                <a:highlight>
                  <a:srgbClr val="FFFFFF"/>
                </a:highlight>
              </a:rPr>
              <a:t>-</a:t>
            </a:r>
            <a:r>
              <a:rPr lang="en-US" sz="2000" b="1" i="0" dirty="0">
                <a:solidFill>
                  <a:srgbClr val="141414"/>
                </a:solidFill>
                <a:effectLst/>
                <a:highlight>
                  <a:srgbClr val="FFFFFF"/>
                </a:highlight>
              </a:rPr>
              <a:t> → H2) 2</a:t>
            </a:r>
          </a:p>
          <a:p>
            <a:pPr algn="l" fontAlgn="base"/>
            <a:r>
              <a:rPr lang="en-US" sz="2000" b="1" i="0" dirty="0">
                <a:solidFill>
                  <a:srgbClr val="141414"/>
                </a:solidFill>
                <a:effectLst/>
                <a:highlight>
                  <a:srgbClr val="FFFFFF"/>
                </a:highlight>
              </a:rPr>
              <a:t>At the anode: 4OH</a:t>
            </a:r>
            <a:r>
              <a:rPr lang="en-US" sz="2000" b="1" i="0" baseline="30000" dirty="0">
                <a:solidFill>
                  <a:srgbClr val="141414"/>
                </a:solidFill>
                <a:effectLst/>
                <a:highlight>
                  <a:srgbClr val="FFFFFF"/>
                </a:highlight>
              </a:rPr>
              <a:t>-</a:t>
            </a:r>
            <a:r>
              <a:rPr lang="en-US" sz="2000" b="1" i="0" dirty="0">
                <a:solidFill>
                  <a:srgbClr val="141414"/>
                </a:solidFill>
                <a:effectLst/>
                <a:highlight>
                  <a:srgbClr val="FFFFFF"/>
                </a:highlight>
              </a:rPr>
              <a:t> →2H</a:t>
            </a:r>
            <a:r>
              <a:rPr lang="en-US" sz="1600" b="1" i="0" dirty="0">
                <a:solidFill>
                  <a:srgbClr val="141414"/>
                </a:solidFill>
                <a:effectLst/>
                <a:highlight>
                  <a:srgbClr val="FFFFFF"/>
                </a:highlight>
              </a:rPr>
              <a:t>2</a:t>
            </a:r>
            <a:r>
              <a:rPr lang="en-US" sz="2000" b="1" i="0" dirty="0">
                <a:solidFill>
                  <a:srgbClr val="141414"/>
                </a:solidFill>
                <a:effectLst/>
                <a:highlight>
                  <a:srgbClr val="FFFFFF"/>
                </a:highlight>
              </a:rPr>
              <a:t>O +O</a:t>
            </a:r>
            <a:r>
              <a:rPr lang="en-US" sz="1400" b="1" i="0" dirty="0">
                <a:solidFill>
                  <a:srgbClr val="141414"/>
                </a:solidFill>
                <a:effectLst/>
                <a:highlight>
                  <a:srgbClr val="FFFFFF"/>
                </a:highlight>
              </a:rPr>
              <a:t>2</a:t>
            </a:r>
            <a:r>
              <a:rPr lang="en-US" sz="2000" b="1" i="0" dirty="0">
                <a:solidFill>
                  <a:srgbClr val="141414"/>
                </a:solidFill>
                <a:effectLst/>
                <a:highlight>
                  <a:srgbClr val="FFFFFF"/>
                </a:highlight>
              </a:rPr>
              <a:t>+ </a:t>
            </a:r>
            <a:r>
              <a:rPr lang="en-US" sz="2000" b="1" dirty="0">
                <a:solidFill>
                  <a:srgbClr val="141414"/>
                </a:solidFill>
                <a:highlight>
                  <a:srgbClr val="FFFFFF"/>
                </a:highlight>
              </a:rPr>
              <a:t>4</a:t>
            </a:r>
            <a:r>
              <a:rPr lang="en-US" sz="2000" b="1" i="0" dirty="0">
                <a:solidFill>
                  <a:srgbClr val="141414"/>
                </a:solidFill>
                <a:effectLst/>
                <a:highlight>
                  <a:srgbClr val="FFFFFF"/>
                </a:highlight>
              </a:rPr>
              <a:t>e</a:t>
            </a:r>
            <a:r>
              <a:rPr lang="en-US" sz="2000" b="1" i="0" baseline="30000" dirty="0">
                <a:solidFill>
                  <a:srgbClr val="141414"/>
                </a:solidFill>
                <a:effectLst/>
                <a:highlight>
                  <a:srgbClr val="FFFFFF"/>
                </a:highlight>
              </a:rPr>
              <a:t>-</a:t>
            </a:r>
            <a:r>
              <a:rPr lang="en-US" sz="2000" b="1" baseline="30000" dirty="0">
                <a:solidFill>
                  <a:srgbClr val="141414"/>
                </a:solidFill>
                <a:highlight>
                  <a:srgbClr val="FFFFFF"/>
                </a:highlight>
              </a:rPr>
              <a:t> </a:t>
            </a:r>
            <a:r>
              <a:rPr lang="en-US" sz="2000" b="1" i="0" baseline="30000" dirty="0">
                <a:solidFill>
                  <a:srgbClr val="141414"/>
                </a:solidFill>
                <a:effectLst/>
                <a:highlight>
                  <a:srgbClr val="FFFFFF"/>
                </a:highlight>
              </a:rPr>
              <a:t>  </a:t>
            </a:r>
            <a:endParaRPr lang="en-US" sz="2000" dirty="0"/>
          </a:p>
          <a:p>
            <a:pPr marL="0" indent="0">
              <a:buNone/>
            </a:pPr>
            <a:r>
              <a:rPr lang="en-US" sz="2000" dirty="0"/>
              <a:t>Overall equation:</a:t>
            </a:r>
          </a:p>
          <a:p>
            <a:pPr marL="0" indent="0">
              <a:buNone/>
            </a:pPr>
            <a:r>
              <a:rPr lang="en-US" sz="2000" b="1" i="0" dirty="0">
                <a:solidFill>
                  <a:srgbClr val="141414"/>
                </a:solidFill>
                <a:effectLst/>
                <a:highlight>
                  <a:srgbClr val="FFFFFF"/>
                </a:highlight>
              </a:rPr>
              <a:t>4H</a:t>
            </a:r>
            <a:r>
              <a:rPr lang="en-US" sz="2000" b="1" i="0" baseline="30000" dirty="0">
                <a:solidFill>
                  <a:srgbClr val="141414"/>
                </a:solidFill>
                <a:effectLst/>
                <a:highlight>
                  <a:srgbClr val="FFFFFF"/>
                </a:highlight>
              </a:rPr>
              <a:t>+</a:t>
            </a:r>
            <a:r>
              <a:rPr lang="en-US" sz="2000" b="1" i="0" dirty="0">
                <a:solidFill>
                  <a:srgbClr val="141414"/>
                </a:solidFill>
                <a:effectLst/>
                <a:highlight>
                  <a:srgbClr val="FFFFFF"/>
                </a:highlight>
              </a:rPr>
              <a:t> + 4OH</a:t>
            </a:r>
            <a:r>
              <a:rPr lang="en-US" sz="2000" b="1" i="0" baseline="30000" dirty="0">
                <a:solidFill>
                  <a:srgbClr val="141414"/>
                </a:solidFill>
                <a:effectLst/>
                <a:highlight>
                  <a:srgbClr val="FFFFFF"/>
                </a:highlight>
              </a:rPr>
              <a:t>-</a:t>
            </a:r>
            <a:r>
              <a:rPr lang="en-US" sz="2000" b="1" i="0" dirty="0">
                <a:solidFill>
                  <a:srgbClr val="141414"/>
                </a:solidFill>
                <a:effectLst/>
                <a:highlight>
                  <a:srgbClr val="FFFFFF"/>
                </a:highlight>
              </a:rPr>
              <a:t> →2H</a:t>
            </a:r>
            <a:r>
              <a:rPr lang="en-US" sz="1600" b="1" i="0" dirty="0">
                <a:solidFill>
                  <a:srgbClr val="141414"/>
                </a:solidFill>
                <a:effectLst/>
                <a:highlight>
                  <a:srgbClr val="FFFFFF"/>
                </a:highlight>
              </a:rPr>
              <a:t>2</a:t>
            </a:r>
            <a:r>
              <a:rPr lang="en-US" sz="2000" b="1" i="0" dirty="0">
                <a:solidFill>
                  <a:srgbClr val="141414"/>
                </a:solidFill>
                <a:effectLst/>
                <a:highlight>
                  <a:srgbClr val="FFFFFF"/>
                </a:highlight>
              </a:rPr>
              <a:t>O +O</a:t>
            </a:r>
            <a:r>
              <a:rPr lang="en-US" sz="1400" b="1" i="0" dirty="0">
                <a:solidFill>
                  <a:srgbClr val="141414"/>
                </a:solidFill>
                <a:effectLst/>
                <a:highlight>
                  <a:srgbClr val="FFFFFF"/>
                </a:highlight>
              </a:rPr>
              <a:t>2</a:t>
            </a:r>
            <a:r>
              <a:rPr lang="en-US" sz="2000" b="1" i="0" dirty="0">
                <a:solidFill>
                  <a:srgbClr val="141414"/>
                </a:solidFill>
                <a:effectLst/>
                <a:highlight>
                  <a:srgbClr val="FFFFFF"/>
                </a:highlight>
              </a:rPr>
              <a:t>+ </a:t>
            </a:r>
            <a:r>
              <a:rPr lang="en-US" sz="2000" b="1" dirty="0">
                <a:solidFill>
                  <a:srgbClr val="141414"/>
                </a:solidFill>
                <a:highlight>
                  <a:srgbClr val="FFFFFF"/>
                </a:highlight>
              </a:rPr>
              <a:t>H2</a:t>
            </a:r>
          </a:p>
          <a:p>
            <a:pPr marL="0" indent="0">
              <a:buNone/>
            </a:pPr>
            <a:r>
              <a:rPr lang="en-US" sz="2000" b="1" dirty="0">
                <a:solidFill>
                  <a:srgbClr val="141414"/>
                </a:solidFill>
                <a:highlight>
                  <a:srgbClr val="FFFFFF"/>
                </a:highlight>
              </a:rPr>
              <a:t>HNO</a:t>
            </a:r>
            <a:r>
              <a:rPr lang="en-US" sz="1800" b="1" dirty="0">
                <a:solidFill>
                  <a:srgbClr val="141414"/>
                </a:solidFill>
                <a:highlight>
                  <a:srgbClr val="FFFFFF"/>
                </a:highlight>
              </a:rPr>
              <a:t>3</a:t>
            </a:r>
            <a:r>
              <a:rPr lang="en-US" sz="2000" b="1" dirty="0">
                <a:solidFill>
                  <a:srgbClr val="141414"/>
                </a:solidFill>
                <a:highlight>
                  <a:srgbClr val="FFFFFF"/>
                </a:highlight>
              </a:rPr>
              <a:t> Turns litmus paper red</a:t>
            </a:r>
            <a:r>
              <a:rPr lang="en-US" sz="2000" dirty="0"/>
              <a:t> </a:t>
            </a:r>
          </a:p>
        </p:txBody>
      </p:sp>
      <p:cxnSp>
        <p:nvCxnSpPr>
          <p:cNvPr id="5" name="Straight Arrow Connector 4">
            <a:extLst>
              <a:ext uri="{FF2B5EF4-FFF2-40B4-BE49-F238E27FC236}">
                <a16:creationId xmlns:a16="http://schemas.microsoft.com/office/drawing/2014/main" xmlns="" id="{A91D7612-59E3-CD1C-43A5-CE6BFB8BF91F}"/>
              </a:ext>
            </a:extLst>
          </p:cNvPr>
          <p:cNvCxnSpPr/>
          <p:nvPr/>
        </p:nvCxnSpPr>
        <p:spPr>
          <a:xfrm flipH="1">
            <a:off x="2286000" y="701040"/>
            <a:ext cx="42672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77D07200-F86F-0933-9CA8-DCF48A11399A}"/>
              </a:ext>
            </a:extLst>
          </p:cNvPr>
          <p:cNvCxnSpPr>
            <a:cxnSpLocks/>
          </p:cNvCxnSpPr>
          <p:nvPr/>
        </p:nvCxnSpPr>
        <p:spPr>
          <a:xfrm>
            <a:off x="2788920" y="681037"/>
            <a:ext cx="42672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16545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5C53E-BBB2-79BB-497E-556C5E31546F}"/>
              </a:ext>
            </a:extLst>
          </p:cNvPr>
          <p:cNvSpPr>
            <a:spLocks noGrp="1"/>
          </p:cNvSpPr>
          <p:nvPr>
            <p:ph type="title"/>
          </p:nvPr>
        </p:nvSpPr>
        <p:spPr>
          <a:xfrm>
            <a:off x="731520" y="227965"/>
            <a:ext cx="10515600" cy="579755"/>
          </a:xfrm>
        </p:spPr>
        <p:txBody>
          <a:bodyPr>
            <a:normAutofit fontScale="90000"/>
          </a:bodyPr>
          <a:lstStyle/>
          <a:p>
            <a:r>
              <a:rPr lang="en-US" sz="3600" b="1" dirty="0"/>
              <a:t>Concentrated / diluted aqueous solution:</a:t>
            </a:r>
          </a:p>
        </p:txBody>
      </p:sp>
      <p:sp>
        <p:nvSpPr>
          <p:cNvPr id="3" name="Content Placeholder 2">
            <a:extLst>
              <a:ext uri="{FF2B5EF4-FFF2-40B4-BE49-F238E27FC236}">
                <a16:creationId xmlns:a16="http://schemas.microsoft.com/office/drawing/2014/main" xmlns="" id="{C521CAA5-EB45-4118-4A1B-5B133E7B151B}"/>
              </a:ext>
            </a:extLst>
          </p:cNvPr>
          <p:cNvSpPr>
            <a:spLocks noGrp="1"/>
          </p:cNvSpPr>
          <p:nvPr>
            <p:ph idx="1"/>
          </p:nvPr>
        </p:nvSpPr>
        <p:spPr>
          <a:xfrm>
            <a:off x="731520" y="990600"/>
            <a:ext cx="10622280" cy="5186363"/>
          </a:xfrm>
        </p:spPr>
        <p:txBody>
          <a:bodyPr/>
          <a:lstStyle/>
          <a:p>
            <a:pPr marL="0" indent="0">
              <a:buNone/>
            </a:pPr>
            <a:r>
              <a:rPr lang="en-US" dirty="0"/>
              <a:t>1- when concentrated aqueous solutions of salts of reactive metals are electrolyzed, hydrogen rather than a metal is formed at the cathode.</a:t>
            </a:r>
          </a:p>
          <a:p>
            <a:pPr marL="0" indent="0">
              <a:buNone/>
            </a:pPr>
            <a:endParaRPr lang="en-US" dirty="0"/>
          </a:p>
          <a:p>
            <a:pPr marL="0" indent="0">
              <a:buNone/>
            </a:pPr>
            <a:r>
              <a:rPr lang="en-US" dirty="0"/>
              <a:t>2- When concentrated aqueous sodium chloride is electrolyzed CL</a:t>
            </a:r>
            <a:r>
              <a:rPr lang="en-US" sz="2000" dirty="0"/>
              <a:t>2</a:t>
            </a:r>
            <a:r>
              <a:rPr lang="en-US" dirty="0"/>
              <a:t> is formed at the anode and H</a:t>
            </a:r>
            <a:r>
              <a:rPr lang="en-US" sz="2000" dirty="0"/>
              <a:t>2</a:t>
            </a:r>
            <a:r>
              <a:rPr lang="en-US" dirty="0"/>
              <a:t> is formed at the cathode.</a:t>
            </a:r>
          </a:p>
          <a:p>
            <a:pPr marL="0" indent="0">
              <a:buNone/>
            </a:pPr>
            <a:endParaRPr lang="en-US" dirty="0"/>
          </a:p>
          <a:p>
            <a:pPr marL="0" indent="0">
              <a:buNone/>
            </a:pPr>
            <a:r>
              <a:rPr lang="en-US" dirty="0"/>
              <a:t>3- When aqueous bromide or iodides are electrolyzed the halogens are discharged at the anode.</a:t>
            </a:r>
          </a:p>
          <a:p>
            <a:pPr marL="0" indent="0">
              <a:buNone/>
            </a:pPr>
            <a:r>
              <a:rPr lang="en-US" dirty="0"/>
              <a:t>The anode product formed when aqueous chlorides are electrolyzed depends  on the concentration of the solution.</a:t>
            </a:r>
          </a:p>
        </p:txBody>
      </p:sp>
    </p:spTree>
    <p:extLst>
      <p:ext uri="{BB962C8B-B14F-4D97-AF65-F5344CB8AC3E}">
        <p14:creationId xmlns:p14="http://schemas.microsoft.com/office/powerpoint/2010/main" val="101510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EA510-3611-1DAE-3030-DA774DB781F9}"/>
              </a:ext>
            </a:extLst>
          </p:cNvPr>
          <p:cNvSpPr>
            <a:spLocks noGrp="1"/>
          </p:cNvSpPr>
          <p:nvPr>
            <p:ph type="title"/>
          </p:nvPr>
        </p:nvSpPr>
        <p:spPr/>
        <p:txBody>
          <a:bodyPr>
            <a:normAutofit/>
          </a:bodyPr>
          <a:lstStyle/>
          <a:p>
            <a:r>
              <a:rPr lang="en-US" sz="3600" dirty="0"/>
              <a:t>(B) Electrolysis using active electrodes (aqueous solution)</a:t>
            </a:r>
          </a:p>
        </p:txBody>
      </p:sp>
      <p:sp>
        <p:nvSpPr>
          <p:cNvPr id="3" name="Content Placeholder 2">
            <a:extLst>
              <a:ext uri="{FF2B5EF4-FFF2-40B4-BE49-F238E27FC236}">
                <a16:creationId xmlns:a16="http://schemas.microsoft.com/office/drawing/2014/main" xmlns="" id="{F695EB08-5D09-9497-B09A-D2E36630E5F9}"/>
              </a:ext>
            </a:extLst>
          </p:cNvPr>
          <p:cNvSpPr>
            <a:spLocks noGrp="1"/>
          </p:cNvSpPr>
          <p:nvPr>
            <p:ph idx="1"/>
          </p:nvPr>
        </p:nvSpPr>
        <p:spPr>
          <a:xfrm>
            <a:off x="838200" y="2346959"/>
            <a:ext cx="10515600" cy="3830003"/>
          </a:xfrm>
        </p:spPr>
        <p:txBody>
          <a:bodyPr/>
          <a:lstStyle/>
          <a:p>
            <a:r>
              <a:rPr lang="en-US" dirty="0"/>
              <a:t>Active electrodes are electrodes made up of the same metal found in the electrolyte.</a:t>
            </a:r>
          </a:p>
          <a:p>
            <a:pPr marL="0" indent="0">
              <a:buNone/>
            </a:pPr>
            <a:r>
              <a:rPr lang="en-US" dirty="0"/>
              <a:t>CuSO4      Using copper electrodes</a:t>
            </a:r>
          </a:p>
          <a:p>
            <a:pPr marL="0" indent="0">
              <a:buNone/>
            </a:pPr>
            <a:r>
              <a:rPr lang="en-US" dirty="0"/>
              <a:t>AgNO3     Using silver electrodes</a:t>
            </a:r>
          </a:p>
          <a:p>
            <a:pPr marL="0" indent="0">
              <a:buNone/>
            </a:pPr>
            <a:r>
              <a:rPr lang="en-US" dirty="0"/>
              <a:t>ZnSO4      Using zinc electrodes</a:t>
            </a:r>
          </a:p>
          <a:p>
            <a:pPr marL="0" indent="0">
              <a:buNone/>
            </a:pPr>
            <a:endParaRPr lang="en-US" dirty="0"/>
          </a:p>
        </p:txBody>
      </p:sp>
    </p:spTree>
    <p:extLst>
      <p:ext uri="{BB962C8B-B14F-4D97-AF65-F5344CB8AC3E}">
        <p14:creationId xmlns:p14="http://schemas.microsoft.com/office/powerpoint/2010/main" val="2364794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13444-DD26-D413-D22E-D17B4BD39848}"/>
              </a:ext>
            </a:extLst>
          </p:cNvPr>
          <p:cNvSpPr>
            <a:spLocks noGrp="1"/>
          </p:cNvSpPr>
          <p:nvPr>
            <p:ph type="title"/>
          </p:nvPr>
        </p:nvSpPr>
        <p:spPr/>
        <p:txBody>
          <a:bodyPr>
            <a:normAutofit/>
          </a:bodyPr>
          <a:lstStyle/>
          <a:p>
            <a:r>
              <a:rPr lang="en-US" sz="3600" dirty="0"/>
              <a:t>Example (1): refining copper  CuSO4 / Cu electrodes</a:t>
            </a:r>
          </a:p>
        </p:txBody>
      </p:sp>
      <p:pic>
        <p:nvPicPr>
          <p:cNvPr id="2050" name="Picture 2" descr="Electrolysis of impure copper - YouTube">
            <a:extLst>
              <a:ext uri="{FF2B5EF4-FFF2-40B4-BE49-F238E27FC236}">
                <a16:creationId xmlns:a16="http://schemas.microsoft.com/office/drawing/2014/main" xmlns="" id="{0A23F577-C4D5-E32A-6544-78A14486585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21052" y="1304052"/>
            <a:ext cx="4949896" cy="27843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7015BED-0D42-0DA0-ECFB-617D62FED42A}"/>
              </a:ext>
            </a:extLst>
          </p:cNvPr>
          <p:cNvSpPr txBox="1"/>
          <p:nvPr/>
        </p:nvSpPr>
        <p:spPr>
          <a:xfrm>
            <a:off x="807720" y="3886200"/>
            <a:ext cx="9723120" cy="2308324"/>
          </a:xfrm>
          <a:prstGeom prst="rect">
            <a:avLst/>
          </a:prstGeom>
          <a:noFill/>
        </p:spPr>
        <p:txBody>
          <a:bodyPr wrap="square" rtlCol="0">
            <a:spAutoFit/>
          </a:bodyPr>
          <a:lstStyle/>
          <a:p>
            <a:pPr algn="l" fontAlgn="base"/>
            <a:r>
              <a:rPr lang="en-US" sz="2400" b="1" i="0" dirty="0">
                <a:solidFill>
                  <a:srgbClr val="141414"/>
                </a:solidFill>
                <a:effectLst/>
                <a:highlight>
                  <a:srgbClr val="FFFFFF"/>
                </a:highlight>
              </a:rPr>
              <a:t>At the anode: </a:t>
            </a:r>
            <a:r>
              <a:rPr lang="en-US" sz="2400" b="1" dirty="0">
                <a:solidFill>
                  <a:srgbClr val="141414"/>
                </a:solidFill>
                <a:highlight>
                  <a:srgbClr val="FFFFFF"/>
                </a:highlight>
              </a:rPr>
              <a:t>Cu </a:t>
            </a:r>
            <a:r>
              <a:rPr lang="en-US" sz="2400" b="1" i="0" dirty="0">
                <a:solidFill>
                  <a:srgbClr val="141414"/>
                </a:solidFill>
                <a:effectLst/>
                <a:highlight>
                  <a:srgbClr val="FFFFFF"/>
                </a:highlight>
              </a:rPr>
              <a:t>→Cu</a:t>
            </a:r>
            <a:r>
              <a:rPr lang="en-US" sz="2400" b="1" i="0" baseline="30000" dirty="0">
                <a:solidFill>
                  <a:srgbClr val="141414"/>
                </a:solidFill>
                <a:effectLst/>
                <a:highlight>
                  <a:srgbClr val="FFFFFF"/>
                </a:highlight>
              </a:rPr>
              <a:t>2+</a:t>
            </a:r>
            <a:r>
              <a:rPr lang="en-US" sz="2400" b="1" i="0" dirty="0">
                <a:solidFill>
                  <a:srgbClr val="141414"/>
                </a:solidFill>
                <a:effectLst/>
                <a:highlight>
                  <a:srgbClr val="FFFFFF"/>
                </a:highlight>
              </a:rPr>
              <a:t>+ 2e</a:t>
            </a:r>
            <a:r>
              <a:rPr lang="en-US" sz="2400" b="1" i="0" baseline="30000" dirty="0">
                <a:solidFill>
                  <a:srgbClr val="141414"/>
                </a:solidFill>
                <a:effectLst/>
                <a:highlight>
                  <a:srgbClr val="FFFFFF"/>
                </a:highlight>
              </a:rPr>
              <a:t>-</a:t>
            </a:r>
            <a:r>
              <a:rPr lang="en-US" sz="2400" b="1" i="0" dirty="0">
                <a:solidFill>
                  <a:srgbClr val="141414"/>
                </a:solidFill>
                <a:effectLst/>
                <a:highlight>
                  <a:srgbClr val="FFFFFF"/>
                </a:highlight>
              </a:rPr>
              <a:t>  </a:t>
            </a:r>
          </a:p>
          <a:p>
            <a:pPr algn="l" fontAlgn="base"/>
            <a:r>
              <a:rPr lang="en-US" sz="2400" b="1" i="0" dirty="0">
                <a:solidFill>
                  <a:srgbClr val="141414"/>
                </a:solidFill>
                <a:effectLst/>
                <a:highlight>
                  <a:srgbClr val="FFFFFF"/>
                </a:highlight>
              </a:rPr>
              <a:t>At the cathode: 2e</a:t>
            </a:r>
            <a:r>
              <a:rPr lang="en-US" sz="2400" b="1" i="0" baseline="30000" dirty="0">
                <a:solidFill>
                  <a:srgbClr val="141414"/>
                </a:solidFill>
                <a:effectLst/>
                <a:highlight>
                  <a:srgbClr val="FFFFFF"/>
                </a:highlight>
              </a:rPr>
              <a:t>-</a:t>
            </a:r>
            <a:r>
              <a:rPr lang="en-US" sz="2400" b="1" i="0" dirty="0">
                <a:solidFill>
                  <a:srgbClr val="141414"/>
                </a:solidFill>
                <a:effectLst/>
                <a:highlight>
                  <a:srgbClr val="FFFFFF"/>
                </a:highlight>
              </a:rPr>
              <a:t> + Cu</a:t>
            </a:r>
            <a:r>
              <a:rPr lang="en-US" sz="2400" b="1" i="0" baseline="30000" dirty="0">
                <a:solidFill>
                  <a:srgbClr val="141414"/>
                </a:solidFill>
                <a:effectLst/>
                <a:highlight>
                  <a:srgbClr val="FFFFFF"/>
                </a:highlight>
              </a:rPr>
              <a:t>2+   </a:t>
            </a:r>
            <a:r>
              <a:rPr lang="en-US" sz="2400" b="1" i="0" dirty="0">
                <a:solidFill>
                  <a:srgbClr val="141414"/>
                </a:solidFill>
                <a:effectLst/>
                <a:highlight>
                  <a:srgbClr val="FFFFFF"/>
                </a:highlight>
              </a:rPr>
              <a:t>→Cu</a:t>
            </a:r>
            <a:endParaRPr lang="en-US" sz="2400" dirty="0"/>
          </a:p>
          <a:p>
            <a:endParaRPr lang="en-US" sz="2400" dirty="0"/>
          </a:p>
          <a:p>
            <a:r>
              <a:rPr lang="en-US" sz="2400" dirty="0"/>
              <a:t>Observations:</a:t>
            </a:r>
          </a:p>
          <a:p>
            <a:r>
              <a:rPr lang="en-US" sz="2400" dirty="0"/>
              <a:t>1- mass of the anodes decreases.</a:t>
            </a:r>
          </a:p>
          <a:p>
            <a:r>
              <a:rPr lang="en-US" sz="2400" dirty="0"/>
              <a:t>2- mass of the cathode increases (bubbles lights up)</a:t>
            </a:r>
          </a:p>
        </p:txBody>
      </p:sp>
    </p:spTree>
    <p:extLst>
      <p:ext uri="{BB962C8B-B14F-4D97-AF65-F5344CB8AC3E}">
        <p14:creationId xmlns:p14="http://schemas.microsoft.com/office/powerpoint/2010/main" val="314250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DA830C-4568-EACE-5EF1-9DCFFCB1674B}"/>
              </a:ext>
            </a:extLst>
          </p:cNvPr>
          <p:cNvSpPr>
            <a:spLocks noGrp="1"/>
          </p:cNvSpPr>
          <p:nvPr>
            <p:ph idx="1"/>
          </p:nvPr>
        </p:nvSpPr>
        <p:spPr/>
        <p:txBody>
          <a:bodyPr/>
          <a:lstStyle/>
          <a:p>
            <a:r>
              <a:rPr lang="en-US" dirty="0"/>
              <a:t>AgNO3  (</a:t>
            </a:r>
            <a:r>
              <a:rPr lang="en-US" dirty="0" err="1"/>
              <a:t>aq</a:t>
            </a:r>
            <a:r>
              <a:rPr lang="en-US" dirty="0"/>
              <a:t>)    silver anode.</a:t>
            </a:r>
          </a:p>
          <a:p>
            <a:pPr marL="0" indent="0" algn="l" fontAlgn="base">
              <a:buNone/>
            </a:pPr>
            <a:r>
              <a:rPr lang="en-US" b="1" dirty="0">
                <a:solidFill>
                  <a:srgbClr val="141414"/>
                </a:solidFill>
                <a:highlight>
                  <a:srgbClr val="FFFFFF"/>
                </a:highlight>
              </a:rPr>
              <a:t>Ag (s)</a:t>
            </a:r>
            <a:r>
              <a:rPr lang="en-US" sz="2800" b="1" dirty="0">
                <a:solidFill>
                  <a:srgbClr val="141414"/>
                </a:solidFill>
                <a:highlight>
                  <a:srgbClr val="FFFFFF"/>
                </a:highlight>
              </a:rPr>
              <a:t> </a:t>
            </a:r>
            <a:r>
              <a:rPr lang="en-US" sz="2800" b="1" i="0" dirty="0">
                <a:solidFill>
                  <a:srgbClr val="141414"/>
                </a:solidFill>
                <a:effectLst/>
                <a:highlight>
                  <a:srgbClr val="FFFFFF"/>
                </a:highlight>
              </a:rPr>
              <a:t>→Ag</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a:t>
            </a:r>
            <a:r>
              <a:rPr lang="en-US" b="1" dirty="0">
                <a:solidFill>
                  <a:srgbClr val="141414"/>
                </a:solidFill>
                <a:highlight>
                  <a:srgbClr val="FFFFFF"/>
                </a:highlight>
              </a:rPr>
              <a:t>1</a:t>
            </a:r>
            <a:r>
              <a:rPr lang="en-US" sz="2800" b="1" i="0" dirty="0">
                <a:solidFill>
                  <a:srgbClr val="141414"/>
                </a:solidFill>
                <a:effectLst/>
                <a:highlight>
                  <a:srgbClr val="FFFFFF"/>
                </a:highlight>
              </a:rPr>
              <a:t>e</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a:t>
            </a:r>
          </a:p>
          <a:p>
            <a:pPr marL="0" indent="0" algn="l" fontAlgn="base">
              <a:buNone/>
            </a:pPr>
            <a:r>
              <a:rPr lang="en-US" b="1" dirty="0">
                <a:solidFill>
                  <a:srgbClr val="141414"/>
                </a:solidFill>
                <a:highlight>
                  <a:srgbClr val="FFFFFF"/>
                </a:highlight>
              </a:rPr>
              <a:t>1</a:t>
            </a:r>
            <a:r>
              <a:rPr lang="en-US" sz="2800" b="1" i="0" dirty="0">
                <a:solidFill>
                  <a:srgbClr val="141414"/>
                </a:solidFill>
                <a:effectLst/>
                <a:highlight>
                  <a:srgbClr val="FFFFFF"/>
                </a:highlight>
              </a:rPr>
              <a:t>e</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 Ag</a:t>
            </a:r>
            <a:r>
              <a:rPr lang="en-US" sz="2800" b="1" i="0" baseline="30000" dirty="0">
                <a:solidFill>
                  <a:srgbClr val="141414"/>
                </a:solidFill>
                <a:effectLst/>
                <a:highlight>
                  <a:srgbClr val="FFFFFF"/>
                </a:highlight>
              </a:rPr>
              <a:t>+   </a:t>
            </a:r>
            <a:r>
              <a:rPr lang="en-US" sz="2800" b="1" i="0" dirty="0">
                <a:solidFill>
                  <a:srgbClr val="141414"/>
                </a:solidFill>
                <a:effectLst/>
                <a:highlight>
                  <a:srgbClr val="FFFFFF"/>
                </a:highlight>
              </a:rPr>
              <a:t>→Aga</a:t>
            </a:r>
          </a:p>
          <a:p>
            <a:pPr marL="0" indent="0" algn="l" fontAlgn="base">
              <a:buNone/>
            </a:pPr>
            <a:r>
              <a:rPr lang="en-US" b="1" dirty="0">
                <a:solidFill>
                  <a:srgbClr val="141414"/>
                </a:solidFill>
                <a:highlight>
                  <a:srgbClr val="FFFFFF"/>
                </a:highlight>
              </a:rPr>
              <a:t>Ag (s)+</a:t>
            </a:r>
            <a:r>
              <a:rPr lang="en-US" sz="2800" b="1" dirty="0">
                <a:solidFill>
                  <a:srgbClr val="141414"/>
                </a:solidFill>
                <a:highlight>
                  <a:srgbClr val="FFFFFF"/>
                </a:highlight>
              </a:rPr>
              <a:t> (</a:t>
            </a:r>
            <a:r>
              <a:rPr lang="en-US" sz="2800" b="1" dirty="0" err="1">
                <a:solidFill>
                  <a:srgbClr val="141414"/>
                </a:solidFill>
                <a:highlight>
                  <a:srgbClr val="FFFFFF"/>
                </a:highlight>
              </a:rPr>
              <a:t>aq</a:t>
            </a:r>
            <a:r>
              <a:rPr lang="en-US" sz="2800" b="1" dirty="0">
                <a:solidFill>
                  <a:srgbClr val="141414"/>
                </a:solidFill>
                <a:highlight>
                  <a:srgbClr val="FFFFFF"/>
                </a:highlight>
              </a:rPr>
              <a:t>) </a:t>
            </a:r>
            <a:r>
              <a:rPr lang="en-US" b="1" dirty="0">
                <a:solidFill>
                  <a:srgbClr val="141414"/>
                </a:solidFill>
                <a:highlight>
                  <a:srgbClr val="FFFFFF"/>
                </a:highlight>
              </a:rPr>
              <a:t>Ag</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a:t>
            </a:r>
            <a:r>
              <a:rPr lang="en-US" sz="2800" b="1" i="0" dirty="0" err="1">
                <a:solidFill>
                  <a:srgbClr val="141414"/>
                </a:solidFill>
                <a:effectLst/>
                <a:highlight>
                  <a:srgbClr val="FFFFFF"/>
                </a:highlight>
              </a:rPr>
              <a:t>aq</a:t>
            </a:r>
            <a:r>
              <a:rPr lang="en-US" sz="2800" b="1" i="0" dirty="0">
                <a:solidFill>
                  <a:srgbClr val="141414"/>
                </a:solidFill>
                <a:effectLst/>
                <a:highlight>
                  <a:srgbClr val="FFFFFF"/>
                </a:highlight>
              </a:rPr>
              <a:t>)Ag</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Ag (s)  </a:t>
            </a:r>
          </a:p>
          <a:p>
            <a:pPr marL="0" indent="0" algn="l" fontAlgn="base">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1338607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A9F53B-D383-BC14-B671-DE8540900E1B}"/>
              </a:ext>
            </a:extLst>
          </p:cNvPr>
          <p:cNvSpPr>
            <a:spLocks noGrp="1"/>
          </p:cNvSpPr>
          <p:nvPr>
            <p:ph type="title"/>
          </p:nvPr>
        </p:nvSpPr>
        <p:spPr>
          <a:xfrm>
            <a:off x="838200" y="365125"/>
            <a:ext cx="10515600" cy="594995"/>
          </a:xfrm>
        </p:spPr>
        <p:txBody>
          <a:bodyPr>
            <a:normAutofit fontScale="90000"/>
          </a:bodyPr>
          <a:lstStyle/>
          <a:p>
            <a:r>
              <a:rPr lang="en-US" b="1" u="sng" dirty="0"/>
              <a:t>Applications</a:t>
            </a:r>
            <a:r>
              <a:rPr lang="en-US" dirty="0"/>
              <a:t>: </a:t>
            </a:r>
          </a:p>
        </p:txBody>
      </p:sp>
      <p:sp>
        <p:nvSpPr>
          <p:cNvPr id="3" name="Content Placeholder 2">
            <a:extLst>
              <a:ext uri="{FF2B5EF4-FFF2-40B4-BE49-F238E27FC236}">
                <a16:creationId xmlns:a16="http://schemas.microsoft.com/office/drawing/2014/main" xmlns="" id="{04F8CB56-455B-CE24-0430-197A07A76827}"/>
              </a:ext>
            </a:extLst>
          </p:cNvPr>
          <p:cNvSpPr>
            <a:spLocks noGrp="1"/>
          </p:cNvSpPr>
          <p:nvPr>
            <p:ph idx="1"/>
          </p:nvPr>
        </p:nvSpPr>
        <p:spPr>
          <a:xfrm>
            <a:off x="579120" y="1085691"/>
            <a:ext cx="10515600" cy="4351338"/>
          </a:xfrm>
        </p:spPr>
        <p:txBody>
          <a:bodyPr/>
          <a:lstStyle/>
          <a:p>
            <a:pPr marL="0" indent="0">
              <a:buNone/>
            </a:pPr>
            <a:r>
              <a:rPr lang="en-US" b="1" u="sng" dirty="0"/>
              <a:t>1- Electroplating: </a:t>
            </a:r>
            <a:r>
              <a:rPr lang="en-US" dirty="0"/>
              <a:t>to cover a metal with a thin layer of another metal by using electricity. Why?</a:t>
            </a:r>
          </a:p>
          <a:p>
            <a:pPr marL="0" indent="0">
              <a:buNone/>
            </a:pPr>
            <a:r>
              <a:rPr lang="en-US" dirty="0"/>
              <a:t>A- To prevent rusting/ resist corrosion.</a:t>
            </a:r>
          </a:p>
          <a:p>
            <a:pPr marL="0" indent="0">
              <a:buNone/>
            </a:pPr>
            <a:r>
              <a:rPr lang="en-US" dirty="0"/>
              <a:t>B- To improve the appearance.</a:t>
            </a:r>
          </a:p>
          <a:p>
            <a:pPr marL="0" indent="0">
              <a:buNone/>
            </a:pPr>
            <a:r>
              <a:rPr lang="en-US" dirty="0"/>
              <a:t>                     (Cu, Cr, Ni, Ag, Sn)</a:t>
            </a:r>
          </a:p>
        </p:txBody>
      </p:sp>
    </p:spTree>
    <p:extLst>
      <p:ext uri="{BB962C8B-B14F-4D97-AF65-F5344CB8AC3E}">
        <p14:creationId xmlns:p14="http://schemas.microsoft.com/office/powerpoint/2010/main" val="3384552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9C4F3D-6098-BBD8-7B40-6559FD1DCFD6}"/>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xmlns="" id="{E87AA179-6321-CA09-AF8D-3A258AEBE452}"/>
              </a:ext>
            </a:extLst>
          </p:cNvPr>
          <p:cNvSpPr>
            <a:spLocks noGrp="1"/>
          </p:cNvSpPr>
          <p:nvPr>
            <p:ph idx="1"/>
          </p:nvPr>
        </p:nvSpPr>
        <p:spPr/>
        <p:txBody>
          <a:bodyPr/>
          <a:lstStyle/>
          <a:p>
            <a:pPr marL="0" indent="0">
              <a:buNone/>
            </a:pPr>
            <a:r>
              <a:rPr lang="en-US" dirty="0"/>
              <a:t>1- Connect the object to be electroplated to the negative pole of the power supply (cathode). The object to be electroplated must be clean so the metal which is cover it does not flake off (sulfuric acid or sand paper).</a:t>
            </a:r>
          </a:p>
          <a:p>
            <a:pPr marL="0" indent="0">
              <a:buNone/>
            </a:pPr>
            <a:r>
              <a:rPr lang="en-US" dirty="0"/>
              <a:t>2- The plating metal is connected to the positive pot of the power supply. It becomes the anode.</a:t>
            </a:r>
          </a:p>
        </p:txBody>
      </p:sp>
    </p:spTree>
    <p:extLst>
      <p:ext uri="{BB962C8B-B14F-4D97-AF65-F5344CB8AC3E}">
        <p14:creationId xmlns:p14="http://schemas.microsoft.com/office/powerpoint/2010/main" val="1935955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C2505F-F350-9481-EA68-E994DBE08102}"/>
              </a:ext>
            </a:extLst>
          </p:cNvPr>
          <p:cNvSpPr>
            <a:spLocks noGrp="1"/>
          </p:cNvSpPr>
          <p:nvPr>
            <p:ph idx="1"/>
          </p:nvPr>
        </p:nvSpPr>
        <p:spPr>
          <a:xfrm>
            <a:off x="350520" y="286384"/>
            <a:ext cx="11658600" cy="6221095"/>
          </a:xfrm>
        </p:spPr>
        <p:txBody>
          <a:bodyPr/>
          <a:lstStyle/>
          <a:p>
            <a:r>
              <a:rPr lang="en-US" dirty="0"/>
              <a:t>The electrolyte is a solution of an ionic compound of the plating metal.</a:t>
            </a:r>
          </a:p>
          <a:p>
            <a:pPr marL="0" indent="0">
              <a:buNone/>
            </a:pPr>
            <a:r>
              <a:rPr lang="en-US" dirty="0"/>
              <a:t>Ag                      </a:t>
            </a:r>
            <a:r>
              <a:rPr lang="en-US" dirty="0" err="1"/>
              <a:t>Ag</a:t>
            </a:r>
            <a:r>
              <a:rPr lang="en-US" dirty="0"/>
              <a:t> +</a:t>
            </a:r>
          </a:p>
          <a:p>
            <a:pPr marL="0" indent="0">
              <a:buNone/>
            </a:pPr>
            <a:r>
              <a:rPr lang="en-US" dirty="0"/>
              <a:t>Cu                      Cu</a:t>
            </a:r>
            <a:r>
              <a:rPr lang="en-US" sz="1800" dirty="0"/>
              <a:t>+2</a:t>
            </a:r>
          </a:p>
          <a:p>
            <a:pPr marL="0" indent="0">
              <a:buNone/>
            </a:pPr>
            <a:endParaRPr lang="en-US" sz="1800" dirty="0"/>
          </a:p>
          <a:p>
            <a:r>
              <a:rPr lang="en-US" sz="1800" dirty="0"/>
              <a:t>The spoon must be rotated to distribute the metal equally on the spoon </a:t>
            </a:r>
          </a:p>
          <a:p>
            <a:r>
              <a:rPr lang="en-US" sz="1800" dirty="0"/>
              <a:t>Some metals corrode easily iron and steel undergo (rusting), (steel can electroplated with tin).</a:t>
            </a:r>
          </a:p>
          <a:p>
            <a:r>
              <a:rPr lang="en-US" sz="1800" dirty="0"/>
              <a:t>Cr plating gives a shiny surface to object that does not get dull.</a:t>
            </a:r>
          </a:p>
          <a:p>
            <a:r>
              <a:rPr lang="en-US" sz="1800" dirty="0"/>
              <a:t>Silver plating                  cutlery jewelry </a:t>
            </a:r>
          </a:p>
          <a:p>
            <a:r>
              <a:rPr lang="en-US" sz="1800" dirty="0"/>
              <a:t>U gold plating                jewelry specialized, electronic equipment.</a:t>
            </a:r>
          </a:p>
        </p:txBody>
      </p:sp>
      <p:sp>
        <p:nvSpPr>
          <p:cNvPr id="4" name="Arrow: Right 3">
            <a:extLst>
              <a:ext uri="{FF2B5EF4-FFF2-40B4-BE49-F238E27FC236}">
                <a16:creationId xmlns:a16="http://schemas.microsoft.com/office/drawing/2014/main" xmlns="" id="{0D0A59BD-0AD8-C564-43BE-091E52971EA4}"/>
              </a:ext>
            </a:extLst>
          </p:cNvPr>
          <p:cNvSpPr/>
          <p:nvPr/>
        </p:nvSpPr>
        <p:spPr>
          <a:xfrm>
            <a:off x="1066800" y="960120"/>
            <a:ext cx="1447800" cy="198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287144D5-2E9F-4DD3-2595-9E6BC2607CDE}"/>
              </a:ext>
            </a:extLst>
          </p:cNvPr>
          <p:cNvSpPr/>
          <p:nvPr/>
        </p:nvSpPr>
        <p:spPr>
          <a:xfrm>
            <a:off x="1066800" y="1415097"/>
            <a:ext cx="1447800" cy="198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xmlns="" id="{5F3589A0-B8D9-364C-6AC4-8FC4C5602BA7}"/>
              </a:ext>
            </a:extLst>
          </p:cNvPr>
          <p:cNvSpPr/>
          <p:nvPr/>
        </p:nvSpPr>
        <p:spPr>
          <a:xfrm>
            <a:off x="2103120" y="3396931"/>
            <a:ext cx="548640" cy="198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xmlns="" id="{0C79A175-94CA-C8C9-918F-CE1A22E96F8E}"/>
              </a:ext>
            </a:extLst>
          </p:cNvPr>
          <p:cNvSpPr/>
          <p:nvPr/>
        </p:nvSpPr>
        <p:spPr>
          <a:xfrm>
            <a:off x="2087880" y="3763168"/>
            <a:ext cx="548640" cy="19812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62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1A5269A-3AED-DED1-2DC3-45A7BB8D7986}"/>
              </a:ext>
            </a:extLst>
          </p:cNvPr>
          <p:cNvSpPr>
            <a:spLocks noGrp="1"/>
          </p:cNvSpPr>
          <p:nvPr>
            <p:ph idx="1"/>
          </p:nvPr>
        </p:nvSpPr>
        <p:spPr>
          <a:xfrm>
            <a:off x="548640" y="548640"/>
            <a:ext cx="10805160" cy="5628323"/>
          </a:xfrm>
        </p:spPr>
        <p:txBody>
          <a:bodyPr/>
          <a:lstStyle/>
          <a:p>
            <a:pPr marL="0" indent="0">
              <a:buNone/>
            </a:pPr>
            <a:r>
              <a:rPr lang="en-US" dirty="0"/>
              <a:t>2- </a:t>
            </a:r>
            <a:r>
              <a:rPr lang="en-US" b="1" u="sng" dirty="0"/>
              <a:t>Purification of metals </a:t>
            </a:r>
            <a:r>
              <a:rPr lang="en-US" dirty="0"/>
              <a:t>CuSO4 </a:t>
            </a:r>
            <a:r>
              <a:rPr lang="en-US" sz="1800" dirty="0"/>
              <a:t>(</a:t>
            </a:r>
            <a:r>
              <a:rPr lang="en-US" sz="1800" dirty="0" err="1"/>
              <a:t>aq</a:t>
            </a:r>
            <a:r>
              <a:rPr lang="en-US" sz="1800" dirty="0"/>
              <a:t>) </a:t>
            </a:r>
            <a:r>
              <a:rPr lang="en-US" dirty="0"/>
              <a:t>as the active electrode.</a:t>
            </a:r>
          </a:p>
          <a:p>
            <a:pPr marL="0" indent="0">
              <a:buNone/>
            </a:pPr>
            <a:r>
              <a:rPr lang="en-US" dirty="0"/>
              <a:t>3-</a:t>
            </a:r>
            <a:r>
              <a:rPr lang="en-US" b="1" u="sng" dirty="0"/>
              <a:t>Extraction of metals </a:t>
            </a:r>
            <a:r>
              <a:rPr lang="en-US" dirty="0"/>
              <a:t>(bauxite).</a:t>
            </a:r>
          </a:p>
          <a:p>
            <a:pPr marL="0" indent="0">
              <a:buNone/>
            </a:pPr>
            <a:r>
              <a:rPr lang="en-US" dirty="0"/>
              <a:t>4- </a:t>
            </a:r>
            <a:r>
              <a:rPr lang="en-US" b="1" u="sng" dirty="0"/>
              <a:t>To prepare some solution </a:t>
            </a:r>
            <a:r>
              <a:rPr lang="en-US" dirty="0"/>
              <a:t>(NaOH, HNO3,…….)</a:t>
            </a:r>
          </a:p>
        </p:txBody>
      </p:sp>
    </p:spTree>
    <p:extLst>
      <p:ext uri="{BB962C8B-B14F-4D97-AF65-F5344CB8AC3E}">
        <p14:creationId xmlns:p14="http://schemas.microsoft.com/office/powerpoint/2010/main" val="3737033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545C476-6C1B-03F6-07A3-15D7809D7437}"/>
              </a:ext>
            </a:extLst>
          </p:cNvPr>
          <p:cNvSpPr>
            <a:spLocks noGrp="1"/>
          </p:cNvSpPr>
          <p:nvPr>
            <p:ph idx="1"/>
          </p:nvPr>
        </p:nvSpPr>
        <p:spPr>
          <a:xfrm>
            <a:off x="838200" y="259080"/>
            <a:ext cx="10515600" cy="5917883"/>
          </a:xfrm>
        </p:spPr>
        <p:txBody>
          <a:bodyPr/>
          <a:lstStyle/>
          <a:p>
            <a:pPr marL="0" indent="0" algn="ctr">
              <a:buNone/>
            </a:pPr>
            <a:r>
              <a:rPr lang="en-US" b="1" u="sng" dirty="0"/>
              <a:t>Electrochemical cells</a:t>
            </a:r>
          </a:p>
        </p:txBody>
      </p:sp>
      <p:cxnSp>
        <p:nvCxnSpPr>
          <p:cNvPr id="5" name="Straight Arrow Connector 4">
            <a:extLst>
              <a:ext uri="{FF2B5EF4-FFF2-40B4-BE49-F238E27FC236}">
                <a16:creationId xmlns:a16="http://schemas.microsoft.com/office/drawing/2014/main" xmlns="" id="{CA0C459D-4345-F4B8-FC20-02F7ACBB0540}"/>
              </a:ext>
            </a:extLst>
          </p:cNvPr>
          <p:cNvCxnSpPr/>
          <p:nvPr/>
        </p:nvCxnSpPr>
        <p:spPr>
          <a:xfrm flipH="1">
            <a:off x="4587240" y="640080"/>
            <a:ext cx="103632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4B42E11E-9DDD-BA2E-49F9-218BD39B582D}"/>
              </a:ext>
            </a:extLst>
          </p:cNvPr>
          <p:cNvCxnSpPr/>
          <p:nvPr/>
        </p:nvCxnSpPr>
        <p:spPr>
          <a:xfrm>
            <a:off x="5623560" y="681037"/>
            <a:ext cx="1097280" cy="4314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xmlns="" id="{A6777014-505D-C09D-B8A5-519C0ACADEAD}"/>
              </a:ext>
            </a:extLst>
          </p:cNvPr>
          <p:cNvSpPr/>
          <p:nvPr/>
        </p:nvSpPr>
        <p:spPr>
          <a:xfrm>
            <a:off x="1661159" y="1225208"/>
            <a:ext cx="3397871" cy="47031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t>(1) Electrolytic cells</a:t>
            </a:r>
          </a:p>
          <a:p>
            <a:pPr algn="ctr"/>
            <a:r>
              <a:rPr lang="en-US" dirty="0"/>
              <a:t>Convert electrical energy to chemical energy ( reactions are non – spontaneous).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Rectangle 8">
            <a:extLst>
              <a:ext uri="{FF2B5EF4-FFF2-40B4-BE49-F238E27FC236}">
                <a16:creationId xmlns:a16="http://schemas.microsoft.com/office/drawing/2014/main" xmlns="" id="{6EA3A2A4-2E68-392D-7865-2EE6CDDE4937}"/>
              </a:ext>
            </a:extLst>
          </p:cNvPr>
          <p:cNvSpPr/>
          <p:nvPr/>
        </p:nvSpPr>
        <p:spPr>
          <a:xfrm>
            <a:off x="6659880" y="1341119"/>
            <a:ext cx="3200400" cy="45872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t>(2) Voltaic or Galvanic cells</a:t>
            </a:r>
          </a:p>
          <a:p>
            <a:pPr algn="ctr"/>
            <a:r>
              <a:rPr lang="en-US" dirty="0"/>
              <a:t>Convert chemical energy to electrical energy (reactions are spontaneous).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10" name="Picture 9">
            <a:extLst>
              <a:ext uri="{FF2B5EF4-FFF2-40B4-BE49-F238E27FC236}">
                <a16:creationId xmlns:a16="http://schemas.microsoft.com/office/drawing/2014/main" xmlns="" id="{9CB9BEAB-2CF6-C709-ED3C-24B37AD60BFD}"/>
              </a:ext>
            </a:extLst>
          </p:cNvPr>
          <p:cNvPicPr>
            <a:picLocks noChangeAspect="1"/>
          </p:cNvPicPr>
          <p:nvPr/>
        </p:nvPicPr>
        <p:blipFill>
          <a:blip r:embed="rId2"/>
          <a:stretch>
            <a:fillRect/>
          </a:stretch>
        </p:blipFill>
        <p:spPr>
          <a:xfrm>
            <a:off x="1768021" y="3218021"/>
            <a:ext cx="3184146" cy="2636518"/>
          </a:xfrm>
          <a:prstGeom prst="rect">
            <a:avLst/>
          </a:prstGeom>
        </p:spPr>
      </p:pic>
      <p:cxnSp>
        <p:nvCxnSpPr>
          <p:cNvPr id="12" name="Straight Arrow Connector 11">
            <a:extLst>
              <a:ext uri="{FF2B5EF4-FFF2-40B4-BE49-F238E27FC236}">
                <a16:creationId xmlns:a16="http://schemas.microsoft.com/office/drawing/2014/main" xmlns="" id="{231853C8-1829-47CD-35E1-B5F15B9AE8EA}"/>
              </a:ext>
            </a:extLst>
          </p:cNvPr>
          <p:cNvCxnSpPr/>
          <p:nvPr/>
        </p:nvCxnSpPr>
        <p:spPr>
          <a:xfrm flipH="1">
            <a:off x="3360094" y="3093720"/>
            <a:ext cx="312746" cy="124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82F7BF31-05BE-AC68-EE99-5CC61BA250F3}"/>
              </a:ext>
            </a:extLst>
          </p:cNvPr>
          <p:cNvSpPr/>
          <p:nvPr/>
        </p:nvSpPr>
        <p:spPr>
          <a:xfrm>
            <a:off x="3810000" y="2865120"/>
            <a:ext cx="1142167" cy="563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Power supply</a:t>
            </a:r>
          </a:p>
        </p:txBody>
      </p:sp>
      <p:cxnSp>
        <p:nvCxnSpPr>
          <p:cNvPr id="15" name="Straight Arrow Connector 14">
            <a:extLst>
              <a:ext uri="{FF2B5EF4-FFF2-40B4-BE49-F238E27FC236}">
                <a16:creationId xmlns:a16="http://schemas.microsoft.com/office/drawing/2014/main" xmlns="" id="{3D76FF28-CF3D-06DA-46EC-2FD645A2F0BE}"/>
              </a:ext>
            </a:extLst>
          </p:cNvPr>
          <p:cNvCxnSpPr/>
          <p:nvPr/>
        </p:nvCxnSpPr>
        <p:spPr>
          <a:xfrm flipH="1">
            <a:off x="1371600" y="4770120"/>
            <a:ext cx="716280" cy="24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FCBD603D-295D-A873-AA18-4D051C4722A1}"/>
              </a:ext>
            </a:extLst>
          </p:cNvPr>
          <p:cNvSpPr/>
          <p:nvPr/>
        </p:nvSpPr>
        <p:spPr>
          <a:xfrm>
            <a:off x="60309" y="4937760"/>
            <a:ext cx="1219851" cy="441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electrodes</a:t>
            </a:r>
          </a:p>
        </p:txBody>
      </p:sp>
      <p:cxnSp>
        <p:nvCxnSpPr>
          <p:cNvPr id="18" name="Straight Arrow Connector 17">
            <a:extLst>
              <a:ext uri="{FF2B5EF4-FFF2-40B4-BE49-F238E27FC236}">
                <a16:creationId xmlns:a16="http://schemas.microsoft.com/office/drawing/2014/main" xmlns="" id="{291E8AFE-08EF-531F-F19C-8BFCC1A2B1D8}"/>
              </a:ext>
            </a:extLst>
          </p:cNvPr>
          <p:cNvCxnSpPr/>
          <p:nvPr/>
        </p:nvCxnSpPr>
        <p:spPr>
          <a:xfrm>
            <a:off x="1981200" y="3218021"/>
            <a:ext cx="411480" cy="210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83146435-6F30-A41A-6CA4-8B05682D2F74}"/>
              </a:ext>
            </a:extLst>
          </p:cNvPr>
          <p:cNvSpPr/>
          <p:nvPr/>
        </p:nvSpPr>
        <p:spPr>
          <a:xfrm>
            <a:off x="1637975" y="2830024"/>
            <a:ext cx="899810" cy="335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wires</a:t>
            </a:r>
          </a:p>
        </p:txBody>
      </p:sp>
    </p:spTree>
    <p:extLst>
      <p:ext uri="{BB962C8B-B14F-4D97-AF65-F5344CB8AC3E}">
        <p14:creationId xmlns:p14="http://schemas.microsoft.com/office/powerpoint/2010/main" val="3558569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9D2E5-1113-A3BE-C919-A38A3400CC86}"/>
              </a:ext>
            </a:extLst>
          </p:cNvPr>
          <p:cNvSpPr>
            <a:spLocks noGrp="1"/>
          </p:cNvSpPr>
          <p:nvPr>
            <p:ph type="title"/>
          </p:nvPr>
        </p:nvSpPr>
        <p:spPr/>
        <p:txBody>
          <a:bodyPr/>
          <a:lstStyle/>
          <a:p>
            <a:pPr algn="ctr"/>
            <a:r>
              <a:rPr lang="en-US" b="1" u="sng" dirty="0"/>
              <a:t>Electrolysis of water</a:t>
            </a:r>
          </a:p>
        </p:txBody>
      </p:sp>
      <p:sp>
        <p:nvSpPr>
          <p:cNvPr id="3" name="Content Placeholder 2">
            <a:extLst>
              <a:ext uri="{FF2B5EF4-FFF2-40B4-BE49-F238E27FC236}">
                <a16:creationId xmlns:a16="http://schemas.microsoft.com/office/drawing/2014/main" xmlns="" id="{ED79FBD7-07D7-D0F0-1719-4DEA679FC2FF}"/>
              </a:ext>
            </a:extLst>
          </p:cNvPr>
          <p:cNvSpPr>
            <a:spLocks noGrp="1"/>
          </p:cNvSpPr>
          <p:nvPr>
            <p:ph sz="half" idx="1"/>
          </p:nvPr>
        </p:nvSpPr>
        <p:spPr>
          <a:xfrm>
            <a:off x="838200" y="1901825"/>
            <a:ext cx="5623560" cy="4667250"/>
          </a:xfrm>
        </p:spPr>
        <p:txBody>
          <a:bodyPr/>
          <a:lstStyle/>
          <a:p>
            <a:pPr marL="0" indent="0">
              <a:buNone/>
            </a:pPr>
            <a:r>
              <a:rPr lang="en-US" dirty="0"/>
              <a:t>1- Use platinium electrodes to keep the water clean.</a:t>
            </a:r>
          </a:p>
          <a:p>
            <a:pPr marL="0" indent="0">
              <a:buNone/>
            </a:pPr>
            <a:r>
              <a:rPr lang="en-US" dirty="0"/>
              <a:t>2- add acid to increase the conductivity of water</a:t>
            </a:r>
          </a:p>
        </p:txBody>
      </p:sp>
      <p:pic>
        <p:nvPicPr>
          <p:cNvPr id="6" name="Picture 5">
            <a:extLst>
              <a:ext uri="{FF2B5EF4-FFF2-40B4-BE49-F238E27FC236}">
                <a16:creationId xmlns:a16="http://schemas.microsoft.com/office/drawing/2014/main" xmlns="" id="{73DC3F62-775C-0BB4-794E-A92C511ABF29}"/>
              </a:ext>
            </a:extLst>
          </p:cNvPr>
          <p:cNvPicPr>
            <a:picLocks noChangeAspect="1"/>
          </p:cNvPicPr>
          <p:nvPr/>
        </p:nvPicPr>
        <p:blipFill>
          <a:blip r:embed="rId2"/>
          <a:stretch>
            <a:fillRect/>
          </a:stretch>
        </p:blipFill>
        <p:spPr>
          <a:xfrm>
            <a:off x="6278882" y="1690688"/>
            <a:ext cx="4937758" cy="3570379"/>
          </a:xfrm>
          <a:prstGeom prst="rect">
            <a:avLst/>
          </a:prstGeom>
        </p:spPr>
      </p:pic>
    </p:spTree>
    <p:extLst>
      <p:ext uri="{BB962C8B-B14F-4D97-AF65-F5344CB8AC3E}">
        <p14:creationId xmlns:p14="http://schemas.microsoft.com/office/powerpoint/2010/main" val="3703122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7DD847-44F5-D3AB-70F0-697A698E8713}"/>
              </a:ext>
            </a:extLst>
          </p:cNvPr>
          <p:cNvSpPr>
            <a:spLocks noGrp="1"/>
          </p:cNvSpPr>
          <p:nvPr>
            <p:ph idx="1"/>
          </p:nvPr>
        </p:nvSpPr>
        <p:spPr>
          <a:xfrm>
            <a:off x="792480" y="487680"/>
            <a:ext cx="10561320" cy="5689283"/>
          </a:xfrm>
        </p:spPr>
        <p:txBody>
          <a:bodyPr/>
          <a:lstStyle/>
          <a:p>
            <a:pPr algn="l" fontAlgn="base"/>
            <a:r>
              <a:rPr lang="en-US" sz="2800" b="1" i="0" dirty="0">
                <a:solidFill>
                  <a:srgbClr val="141414"/>
                </a:solidFill>
                <a:effectLst/>
                <a:highlight>
                  <a:srgbClr val="FFFFFF"/>
                </a:highlight>
              </a:rPr>
              <a:t>H2O       H</a:t>
            </a:r>
            <a:r>
              <a:rPr lang="en-US" b="1" baseline="30000" dirty="0">
                <a:solidFill>
                  <a:srgbClr val="141414"/>
                </a:solidFill>
                <a:highlight>
                  <a:srgbClr val="FFFFFF"/>
                </a:highlight>
              </a:rPr>
              <a:t>+</a:t>
            </a:r>
            <a:r>
              <a:rPr lang="en-US" sz="2800" b="1" i="0" dirty="0">
                <a:solidFill>
                  <a:srgbClr val="141414"/>
                </a:solidFill>
                <a:effectLst/>
                <a:highlight>
                  <a:srgbClr val="FFFFFF"/>
                </a:highlight>
              </a:rPr>
              <a:t>+ OH</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a:t>
            </a:r>
          </a:p>
          <a:p>
            <a:pPr algn="l" fontAlgn="base"/>
            <a:r>
              <a:rPr lang="en-US" sz="2800" b="1" i="0" dirty="0">
                <a:solidFill>
                  <a:srgbClr val="141414"/>
                </a:solidFill>
                <a:effectLst/>
                <a:highlight>
                  <a:srgbClr val="FFFFFF"/>
                </a:highlight>
              </a:rPr>
              <a:t>At the anode:     4OH</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→2H</a:t>
            </a:r>
            <a:r>
              <a:rPr lang="en-US" sz="2000" b="1" i="0" dirty="0">
                <a:solidFill>
                  <a:srgbClr val="141414"/>
                </a:solidFill>
                <a:effectLst/>
                <a:highlight>
                  <a:srgbClr val="FFFFFF"/>
                </a:highlight>
              </a:rPr>
              <a:t>2</a:t>
            </a:r>
            <a:r>
              <a:rPr lang="en-US" sz="2800" b="1" i="0" dirty="0">
                <a:solidFill>
                  <a:srgbClr val="141414"/>
                </a:solidFill>
                <a:effectLst/>
                <a:highlight>
                  <a:srgbClr val="FFFFFF"/>
                </a:highlight>
              </a:rPr>
              <a:t>O +O</a:t>
            </a:r>
            <a:r>
              <a:rPr lang="en-US" sz="1800" b="1" i="0" dirty="0">
                <a:solidFill>
                  <a:srgbClr val="141414"/>
                </a:solidFill>
                <a:effectLst/>
                <a:highlight>
                  <a:srgbClr val="FFFFFF"/>
                </a:highlight>
              </a:rPr>
              <a:t>2</a:t>
            </a:r>
            <a:r>
              <a:rPr lang="en-US" sz="2800" b="1" i="0" dirty="0">
                <a:solidFill>
                  <a:srgbClr val="141414"/>
                </a:solidFill>
                <a:effectLst/>
                <a:highlight>
                  <a:srgbClr val="FFFFFF"/>
                </a:highlight>
              </a:rPr>
              <a:t>+ </a:t>
            </a:r>
            <a:r>
              <a:rPr lang="en-US" sz="2800" b="1" dirty="0">
                <a:solidFill>
                  <a:srgbClr val="141414"/>
                </a:solidFill>
                <a:highlight>
                  <a:srgbClr val="FFFFFF"/>
                </a:highlight>
              </a:rPr>
              <a:t>4</a:t>
            </a:r>
            <a:r>
              <a:rPr lang="en-US" sz="2800" b="1" i="0" dirty="0">
                <a:solidFill>
                  <a:srgbClr val="141414"/>
                </a:solidFill>
                <a:effectLst/>
                <a:highlight>
                  <a:srgbClr val="FFFFFF"/>
                </a:highlight>
              </a:rPr>
              <a:t>e</a:t>
            </a:r>
            <a:r>
              <a:rPr lang="en-US" sz="2800" b="1" i="0" baseline="30000" dirty="0">
                <a:solidFill>
                  <a:srgbClr val="141414"/>
                </a:solidFill>
                <a:effectLst/>
                <a:highlight>
                  <a:srgbClr val="FFFFFF"/>
                </a:highlight>
              </a:rPr>
              <a:t>-</a:t>
            </a:r>
            <a:r>
              <a:rPr lang="en-US" sz="2800" b="1" baseline="30000" dirty="0">
                <a:solidFill>
                  <a:srgbClr val="141414"/>
                </a:solidFill>
                <a:highlight>
                  <a:srgbClr val="FFFFFF"/>
                </a:highlight>
              </a:rPr>
              <a:t> </a:t>
            </a:r>
            <a:r>
              <a:rPr lang="en-US" sz="2800" b="1" i="0" baseline="30000" dirty="0">
                <a:solidFill>
                  <a:srgbClr val="141414"/>
                </a:solidFill>
                <a:effectLst/>
                <a:highlight>
                  <a:srgbClr val="FFFFFF"/>
                </a:highlight>
              </a:rPr>
              <a:t>  </a:t>
            </a:r>
          </a:p>
          <a:p>
            <a:pPr fontAlgn="base"/>
            <a:r>
              <a:rPr lang="en-US" sz="2800" b="1" i="0" dirty="0">
                <a:solidFill>
                  <a:srgbClr val="141414"/>
                </a:solidFill>
                <a:effectLst/>
                <a:highlight>
                  <a:srgbClr val="FFFFFF"/>
                </a:highlight>
              </a:rPr>
              <a:t>At the cathode: (2H</a:t>
            </a:r>
            <a:r>
              <a:rPr lang="en-US" b="1" baseline="30000" dirty="0">
                <a:solidFill>
                  <a:srgbClr val="141414"/>
                </a:solidFill>
                <a:highlight>
                  <a:srgbClr val="FFFFFF"/>
                </a:highlight>
              </a:rPr>
              <a:t>+</a:t>
            </a:r>
            <a:r>
              <a:rPr lang="en-US" sz="2800" b="1" i="0" dirty="0">
                <a:solidFill>
                  <a:srgbClr val="141414"/>
                </a:solidFill>
                <a:effectLst/>
                <a:highlight>
                  <a:srgbClr val="FFFFFF"/>
                </a:highlight>
              </a:rPr>
              <a:t>+ 2e</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 H2) 2</a:t>
            </a:r>
          </a:p>
          <a:p>
            <a:pPr algn="l" fontAlgn="base"/>
            <a:endParaRPr lang="en-US" sz="2800" dirty="0"/>
          </a:p>
          <a:p>
            <a:pPr marL="0" indent="0">
              <a:buNone/>
            </a:pPr>
            <a:r>
              <a:rPr lang="en-US" dirty="0"/>
              <a:t>                             </a:t>
            </a:r>
            <a:r>
              <a:rPr lang="en-US" sz="2800" b="1" i="0" dirty="0">
                <a:solidFill>
                  <a:srgbClr val="141414"/>
                </a:solidFill>
                <a:effectLst/>
                <a:highlight>
                  <a:srgbClr val="FFFFFF"/>
                </a:highlight>
              </a:rPr>
              <a:t>4OH</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+ 4H</a:t>
            </a:r>
            <a:r>
              <a:rPr lang="en-US" b="1" baseline="30000" dirty="0">
                <a:solidFill>
                  <a:srgbClr val="141414"/>
                </a:solidFill>
                <a:highlight>
                  <a:srgbClr val="FFFFFF"/>
                </a:highlight>
              </a:rPr>
              <a:t>+</a:t>
            </a:r>
            <a:r>
              <a:rPr lang="en-US" sz="2800" b="1" i="0" dirty="0">
                <a:solidFill>
                  <a:srgbClr val="141414"/>
                </a:solidFill>
                <a:effectLst/>
                <a:highlight>
                  <a:srgbClr val="FFFFFF"/>
                </a:highlight>
              </a:rPr>
              <a:t> →2H</a:t>
            </a:r>
            <a:r>
              <a:rPr lang="en-US" sz="2000" b="1" i="0" dirty="0">
                <a:solidFill>
                  <a:srgbClr val="141414"/>
                </a:solidFill>
                <a:effectLst/>
                <a:highlight>
                  <a:srgbClr val="FFFFFF"/>
                </a:highlight>
              </a:rPr>
              <a:t>2</a:t>
            </a:r>
            <a:r>
              <a:rPr lang="en-US" sz="2800" b="1" i="0" dirty="0">
                <a:solidFill>
                  <a:srgbClr val="141414"/>
                </a:solidFill>
                <a:effectLst/>
                <a:highlight>
                  <a:srgbClr val="FFFFFF"/>
                </a:highlight>
              </a:rPr>
              <a:t>O +O</a:t>
            </a:r>
            <a:r>
              <a:rPr lang="en-US" sz="1800" b="1" i="0" dirty="0">
                <a:solidFill>
                  <a:srgbClr val="141414"/>
                </a:solidFill>
                <a:effectLst/>
                <a:highlight>
                  <a:srgbClr val="FFFFFF"/>
                </a:highlight>
              </a:rPr>
              <a:t>2</a:t>
            </a:r>
            <a:r>
              <a:rPr lang="en-US" sz="2800" b="1" i="0" dirty="0">
                <a:solidFill>
                  <a:srgbClr val="141414"/>
                </a:solidFill>
                <a:effectLst/>
                <a:highlight>
                  <a:srgbClr val="FFFFFF"/>
                </a:highlight>
              </a:rPr>
              <a:t>+ </a:t>
            </a:r>
            <a:r>
              <a:rPr lang="en-US" b="1" i="0" dirty="0">
                <a:solidFill>
                  <a:srgbClr val="141414"/>
                </a:solidFill>
                <a:effectLst/>
                <a:highlight>
                  <a:srgbClr val="FFFFFF"/>
                </a:highlight>
              </a:rPr>
              <a:t>2H</a:t>
            </a:r>
            <a:r>
              <a:rPr lang="en-US" sz="2000" b="1" i="0" dirty="0">
                <a:solidFill>
                  <a:srgbClr val="141414"/>
                </a:solidFill>
                <a:effectLst/>
                <a:highlight>
                  <a:srgbClr val="FFFFFF"/>
                </a:highlight>
              </a:rPr>
              <a:t>2</a:t>
            </a:r>
          </a:p>
          <a:p>
            <a:pPr marL="0" indent="0">
              <a:buNone/>
            </a:pPr>
            <a:r>
              <a:rPr lang="en-US" sz="2000" b="1" dirty="0">
                <a:solidFill>
                  <a:srgbClr val="141414"/>
                </a:solidFill>
                <a:highlight>
                  <a:srgbClr val="FFFFFF"/>
                </a:highlight>
              </a:rPr>
              <a:t>                                             </a:t>
            </a:r>
            <a:r>
              <a:rPr lang="en-US" b="1" dirty="0">
                <a:solidFill>
                  <a:srgbClr val="141414"/>
                </a:solidFill>
                <a:highlight>
                  <a:srgbClr val="FFFFFF"/>
                </a:highlight>
              </a:rPr>
              <a:t>4H</a:t>
            </a:r>
            <a:r>
              <a:rPr lang="en-US" sz="1800" b="1" dirty="0">
                <a:solidFill>
                  <a:srgbClr val="141414"/>
                </a:solidFill>
                <a:highlight>
                  <a:srgbClr val="FFFFFF"/>
                </a:highlight>
              </a:rPr>
              <a:t>2</a:t>
            </a:r>
            <a:r>
              <a:rPr lang="en-US" b="1" dirty="0">
                <a:solidFill>
                  <a:srgbClr val="141414"/>
                </a:solidFill>
                <a:highlight>
                  <a:srgbClr val="FFFFFF"/>
                </a:highlight>
              </a:rPr>
              <a:t>O</a:t>
            </a:r>
            <a:r>
              <a:rPr lang="en-US" b="1" i="0" dirty="0">
                <a:solidFill>
                  <a:srgbClr val="141414"/>
                </a:solidFill>
                <a:effectLst/>
                <a:highlight>
                  <a:srgbClr val="FFFFFF"/>
                </a:highlight>
              </a:rPr>
              <a:t> → 2H</a:t>
            </a:r>
            <a:r>
              <a:rPr lang="en-US" sz="1800" b="1" i="0" dirty="0">
                <a:solidFill>
                  <a:srgbClr val="141414"/>
                </a:solidFill>
                <a:effectLst/>
                <a:highlight>
                  <a:srgbClr val="FFFFFF"/>
                </a:highlight>
              </a:rPr>
              <a:t>2</a:t>
            </a:r>
            <a:r>
              <a:rPr lang="en-US" b="1" i="0" dirty="0">
                <a:solidFill>
                  <a:srgbClr val="141414"/>
                </a:solidFill>
                <a:effectLst/>
                <a:highlight>
                  <a:srgbClr val="FFFFFF"/>
                </a:highlight>
              </a:rPr>
              <a:t>O + O</a:t>
            </a:r>
            <a:r>
              <a:rPr lang="en-US" sz="1800" b="1" i="0" dirty="0">
                <a:solidFill>
                  <a:srgbClr val="141414"/>
                </a:solidFill>
                <a:effectLst/>
                <a:highlight>
                  <a:srgbClr val="FFFFFF"/>
                </a:highlight>
              </a:rPr>
              <a:t>2 </a:t>
            </a:r>
            <a:r>
              <a:rPr lang="en-US" b="1" i="0" dirty="0">
                <a:solidFill>
                  <a:srgbClr val="141414"/>
                </a:solidFill>
                <a:effectLst/>
                <a:highlight>
                  <a:srgbClr val="FFFFFF"/>
                </a:highlight>
              </a:rPr>
              <a:t>+2H</a:t>
            </a:r>
            <a:r>
              <a:rPr lang="en-US" sz="1800" b="1" i="0" dirty="0">
                <a:solidFill>
                  <a:srgbClr val="141414"/>
                </a:solidFill>
                <a:effectLst/>
                <a:highlight>
                  <a:srgbClr val="FFFFFF"/>
                </a:highlight>
              </a:rPr>
              <a:t>2</a:t>
            </a:r>
            <a:endParaRPr lang="en-US" sz="1800" b="1" dirty="0">
              <a:solidFill>
                <a:srgbClr val="141414"/>
              </a:solidFill>
              <a:highlight>
                <a:srgbClr val="FFFFFF"/>
              </a:highlight>
            </a:endParaRPr>
          </a:p>
          <a:p>
            <a:pPr marL="0" indent="0">
              <a:buNone/>
            </a:pPr>
            <a:r>
              <a:rPr lang="en-US" sz="2000" b="1" dirty="0">
                <a:solidFill>
                  <a:srgbClr val="141414"/>
                </a:solidFill>
                <a:highlight>
                  <a:srgbClr val="FFFFFF"/>
                </a:highlight>
              </a:rPr>
              <a:t>                                            </a:t>
            </a:r>
          </a:p>
          <a:p>
            <a:pPr marL="0" indent="0">
              <a:buNone/>
            </a:pPr>
            <a:r>
              <a:rPr lang="en-US" sz="2000" b="1" dirty="0">
                <a:solidFill>
                  <a:srgbClr val="141414"/>
                </a:solidFill>
                <a:highlight>
                  <a:srgbClr val="FFFFFF"/>
                </a:highlight>
              </a:rPr>
              <a:t>                                                      </a:t>
            </a:r>
            <a:r>
              <a:rPr lang="en-US" b="1" dirty="0">
                <a:solidFill>
                  <a:srgbClr val="141414"/>
                </a:solidFill>
                <a:highlight>
                  <a:srgbClr val="FFFFFF"/>
                </a:highlight>
              </a:rPr>
              <a:t>2H</a:t>
            </a:r>
            <a:r>
              <a:rPr lang="en-US" sz="1800" b="1" dirty="0">
                <a:solidFill>
                  <a:srgbClr val="141414"/>
                </a:solidFill>
                <a:highlight>
                  <a:srgbClr val="FFFFFF"/>
                </a:highlight>
              </a:rPr>
              <a:t>2</a:t>
            </a:r>
            <a:r>
              <a:rPr lang="en-US" b="1" dirty="0">
                <a:solidFill>
                  <a:srgbClr val="141414"/>
                </a:solidFill>
                <a:highlight>
                  <a:srgbClr val="FFFFFF"/>
                </a:highlight>
              </a:rPr>
              <a:t>O</a:t>
            </a:r>
            <a:r>
              <a:rPr lang="en-US" b="1" i="0" dirty="0">
                <a:solidFill>
                  <a:srgbClr val="141414"/>
                </a:solidFill>
                <a:effectLst/>
                <a:highlight>
                  <a:srgbClr val="FFFFFF"/>
                </a:highlight>
              </a:rPr>
              <a:t> → O</a:t>
            </a:r>
            <a:r>
              <a:rPr lang="en-US" sz="1800" b="1" i="0" dirty="0">
                <a:solidFill>
                  <a:srgbClr val="141414"/>
                </a:solidFill>
                <a:effectLst/>
                <a:highlight>
                  <a:srgbClr val="FFFFFF"/>
                </a:highlight>
              </a:rPr>
              <a:t>2 </a:t>
            </a:r>
            <a:r>
              <a:rPr lang="en-US" b="1" i="0" dirty="0">
                <a:solidFill>
                  <a:srgbClr val="141414"/>
                </a:solidFill>
                <a:effectLst/>
                <a:highlight>
                  <a:srgbClr val="FFFFFF"/>
                </a:highlight>
              </a:rPr>
              <a:t>+2H</a:t>
            </a:r>
            <a:r>
              <a:rPr lang="en-US" sz="1800" b="1" i="0" dirty="0">
                <a:solidFill>
                  <a:srgbClr val="141414"/>
                </a:solidFill>
                <a:effectLst/>
                <a:highlight>
                  <a:srgbClr val="FFFFFF"/>
                </a:highlight>
              </a:rPr>
              <a:t>2</a:t>
            </a:r>
            <a:endParaRPr lang="en-US" dirty="0"/>
          </a:p>
        </p:txBody>
      </p:sp>
      <p:sp>
        <p:nvSpPr>
          <p:cNvPr id="4" name="Arrow: Right 3">
            <a:extLst>
              <a:ext uri="{FF2B5EF4-FFF2-40B4-BE49-F238E27FC236}">
                <a16:creationId xmlns:a16="http://schemas.microsoft.com/office/drawing/2014/main" xmlns="" id="{0DF9EAE8-4520-B675-C0BB-0F125D531D5D}"/>
              </a:ext>
            </a:extLst>
          </p:cNvPr>
          <p:cNvSpPr/>
          <p:nvPr/>
        </p:nvSpPr>
        <p:spPr>
          <a:xfrm>
            <a:off x="1828800" y="624840"/>
            <a:ext cx="457200" cy="21336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A6E0E35B-A1E2-25CD-18E6-F972175BBE4D}"/>
              </a:ext>
            </a:extLst>
          </p:cNvPr>
          <p:cNvCxnSpPr>
            <a:cxnSpLocks/>
          </p:cNvCxnSpPr>
          <p:nvPr/>
        </p:nvCxnSpPr>
        <p:spPr>
          <a:xfrm>
            <a:off x="3429000" y="2057400"/>
            <a:ext cx="3413760"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xmlns="" id="{4ADB542E-DA7F-D78B-2215-11E25AABF56C}"/>
              </a:ext>
            </a:extLst>
          </p:cNvPr>
          <p:cNvCxnSpPr/>
          <p:nvPr/>
        </p:nvCxnSpPr>
        <p:spPr>
          <a:xfrm flipH="1">
            <a:off x="3429000" y="2956560"/>
            <a:ext cx="716280" cy="47244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F9EBBF27-6AD4-8CF3-5E24-D38BB5D0586B}"/>
              </a:ext>
            </a:extLst>
          </p:cNvPr>
          <p:cNvCxnSpPr/>
          <p:nvPr/>
        </p:nvCxnSpPr>
        <p:spPr>
          <a:xfrm flipH="1">
            <a:off x="4777740" y="2987040"/>
            <a:ext cx="716280" cy="47244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2BB596E5-B078-8D5D-58A8-17FEE5769D59}"/>
              </a:ext>
            </a:extLst>
          </p:cNvPr>
          <p:cNvCxnSpPr>
            <a:cxnSpLocks/>
          </p:cNvCxnSpPr>
          <p:nvPr/>
        </p:nvCxnSpPr>
        <p:spPr>
          <a:xfrm>
            <a:off x="3429000" y="3749040"/>
            <a:ext cx="4023360" cy="0"/>
          </a:xfrm>
          <a:prstGeom prst="line">
            <a:avLst/>
          </a:prstGeom>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xmlns="" id="{0DCE31F3-10DD-63D2-75E9-425779EC38DB}"/>
              </a:ext>
            </a:extLst>
          </p:cNvPr>
          <p:cNvSpPr/>
          <p:nvPr/>
        </p:nvSpPr>
        <p:spPr>
          <a:xfrm>
            <a:off x="3787140" y="4770120"/>
            <a:ext cx="2689860" cy="5333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Ratio 1:2</a:t>
            </a:r>
          </a:p>
        </p:txBody>
      </p:sp>
    </p:spTree>
    <p:extLst>
      <p:ext uri="{BB962C8B-B14F-4D97-AF65-F5344CB8AC3E}">
        <p14:creationId xmlns:p14="http://schemas.microsoft.com/office/powerpoint/2010/main" val="4245417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256A2-5990-762D-8277-14710FF8D99A}"/>
              </a:ext>
            </a:extLst>
          </p:cNvPr>
          <p:cNvSpPr>
            <a:spLocks noGrp="1"/>
          </p:cNvSpPr>
          <p:nvPr>
            <p:ph type="title"/>
          </p:nvPr>
        </p:nvSpPr>
        <p:spPr/>
        <p:txBody>
          <a:bodyPr/>
          <a:lstStyle/>
          <a:p>
            <a:pPr algn="ctr"/>
            <a:r>
              <a:rPr lang="en-US" b="1" u="sng" dirty="0"/>
              <a:t>Electrolysis HCl</a:t>
            </a:r>
          </a:p>
        </p:txBody>
      </p:sp>
      <p:sp>
        <p:nvSpPr>
          <p:cNvPr id="3" name="Content Placeholder 2">
            <a:extLst>
              <a:ext uri="{FF2B5EF4-FFF2-40B4-BE49-F238E27FC236}">
                <a16:creationId xmlns:a16="http://schemas.microsoft.com/office/drawing/2014/main" xmlns="" id="{F54FAF84-27F2-5B7C-DB7C-7D3B5B0C037D}"/>
              </a:ext>
            </a:extLst>
          </p:cNvPr>
          <p:cNvSpPr>
            <a:spLocks noGrp="1"/>
          </p:cNvSpPr>
          <p:nvPr>
            <p:ph idx="1"/>
          </p:nvPr>
        </p:nvSpPr>
        <p:spPr>
          <a:xfrm>
            <a:off x="838200" y="1690688"/>
            <a:ext cx="10515600" cy="4486275"/>
          </a:xfrm>
        </p:spPr>
        <p:txBody>
          <a:bodyPr/>
          <a:lstStyle/>
          <a:p>
            <a:pPr marL="0" indent="0" algn="ctr">
              <a:buNone/>
            </a:pPr>
            <a:r>
              <a:rPr lang="en-US" b="1" dirty="0">
                <a:solidFill>
                  <a:srgbClr val="141414"/>
                </a:solidFill>
                <a:highlight>
                  <a:srgbClr val="FFFFFF"/>
                </a:highlight>
              </a:rPr>
              <a:t>2</a:t>
            </a:r>
            <a:r>
              <a:rPr lang="en-US" sz="2800" b="1" i="0" dirty="0">
                <a:solidFill>
                  <a:srgbClr val="141414"/>
                </a:solidFill>
                <a:effectLst/>
                <a:highlight>
                  <a:srgbClr val="FFFFFF"/>
                </a:highlight>
              </a:rPr>
              <a:t>H</a:t>
            </a:r>
            <a:r>
              <a:rPr lang="en-US" b="1" baseline="30000" dirty="0">
                <a:solidFill>
                  <a:srgbClr val="141414"/>
                </a:solidFill>
                <a:highlight>
                  <a:srgbClr val="FFFFFF"/>
                </a:highlight>
              </a:rPr>
              <a:t>+</a:t>
            </a:r>
            <a:r>
              <a:rPr lang="en-US" sz="2800" b="1" i="0" dirty="0">
                <a:solidFill>
                  <a:srgbClr val="141414"/>
                </a:solidFill>
                <a:effectLst/>
                <a:highlight>
                  <a:srgbClr val="FFFFFF"/>
                </a:highlight>
              </a:rPr>
              <a:t>+ 2e</a:t>
            </a:r>
            <a:r>
              <a:rPr lang="en-US" sz="2800" b="1" i="0" baseline="30000" dirty="0">
                <a:solidFill>
                  <a:srgbClr val="141414"/>
                </a:solidFill>
                <a:effectLst/>
                <a:highlight>
                  <a:srgbClr val="FFFFFF"/>
                </a:highlight>
              </a:rPr>
              <a:t>-</a:t>
            </a:r>
            <a:r>
              <a:rPr lang="en-US" sz="2800" b="1" i="0" dirty="0">
                <a:solidFill>
                  <a:srgbClr val="141414"/>
                </a:solidFill>
                <a:effectLst/>
                <a:highlight>
                  <a:srgbClr val="FFFFFF"/>
                </a:highlight>
              </a:rPr>
              <a:t> → H</a:t>
            </a:r>
            <a:r>
              <a:rPr lang="en-US" sz="2000" b="1" i="0" dirty="0">
                <a:solidFill>
                  <a:srgbClr val="141414"/>
                </a:solidFill>
                <a:effectLst/>
                <a:highlight>
                  <a:srgbClr val="FFFFFF"/>
                </a:highlight>
              </a:rPr>
              <a:t>2</a:t>
            </a:r>
          </a:p>
          <a:p>
            <a:pPr marL="0" indent="0" algn="ctr">
              <a:buNone/>
            </a:pPr>
            <a:r>
              <a:rPr lang="en-US" b="1" i="0" dirty="0">
                <a:solidFill>
                  <a:srgbClr val="141414"/>
                </a:solidFill>
                <a:effectLst/>
                <a:highlight>
                  <a:srgbClr val="FFFFFF"/>
                </a:highlight>
              </a:rPr>
              <a:t>4Cl</a:t>
            </a:r>
            <a:r>
              <a:rPr lang="en-US" b="1" i="0" baseline="30000" dirty="0">
                <a:solidFill>
                  <a:srgbClr val="141414"/>
                </a:solidFill>
                <a:effectLst/>
                <a:highlight>
                  <a:srgbClr val="FFFFFF"/>
                </a:highlight>
              </a:rPr>
              <a:t>-</a:t>
            </a:r>
            <a:r>
              <a:rPr lang="en-US" b="1" i="0" dirty="0">
                <a:solidFill>
                  <a:srgbClr val="141414"/>
                </a:solidFill>
                <a:effectLst/>
                <a:highlight>
                  <a:srgbClr val="FFFFFF"/>
                </a:highlight>
              </a:rPr>
              <a:t> →Cl</a:t>
            </a:r>
            <a:r>
              <a:rPr lang="en-US" sz="2000" b="1" i="0" dirty="0">
                <a:solidFill>
                  <a:srgbClr val="141414"/>
                </a:solidFill>
                <a:effectLst/>
                <a:highlight>
                  <a:srgbClr val="FFFFFF"/>
                </a:highlight>
              </a:rPr>
              <a:t>2</a:t>
            </a:r>
            <a:r>
              <a:rPr lang="en-US" b="1" i="0" dirty="0">
                <a:solidFill>
                  <a:srgbClr val="141414"/>
                </a:solidFill>
                <a:effectLst/>
                <a:highlight>
                  <a:srgbClr val="FFFFFF"/>
                </a:highlight>
              </a:rPr>
              <a:t>+ 2e</a:t>
            </a:r>
            <a:r>
              <a:rPr lang="en-US" b="1" i="0" baseline="30000" dirty="0">
                <a:solidFill>
                  <a:srgbClr val="141414"/>
                </a:solidFill>
                <a:effectLst/>
                <a:highlight>
                  <a:srgbClr val="FFFFFF"/>
                </a:highlight>
              </a:rPr>
              <a:t>-</a:t>
            </a:r>
            <a:r>
              <a:rPr lang="en-US" b="1" baseline="30000" dirty="0">
                <a:solidFill>
                  <a:srgbClr val="141414"/>
                </a:solidFill>
                <a:highlight>
                  <a:srgbClr val="FFFFFF"/>
                </a:highlight>
              </a:rPr>
              <a:t> </a:t>
            </a:r>
            <a:r>
              <a:rPr lang="en-US" b="1" i="0" baseline="30000" dirty="0">
                <a:solidFill>
                  <a:srgbClr val="141414"/>
                </a:solidFill>
                <a:effectLst/>
                <a:highlight>
                  <a:srgbClr val="FFFFFF"/>
                </a:highlight>
              </a:rPr>
              <a:t>  </a:t>
            </a:r>
          </a:p>
          <a:p>
            <a:pPr marL="0" indent="0">
              <a:buNone/>
            </a:pPr>
            <a:endParaRPr lang="en-US" sz="2000" b="1" i="0" dirty="0">
              <a:solidFill>
                <a:srgbClr val="141414"/>
              </a:solidFill>
              <a:effectLst/>
              <a:highlight>
                <a:srgbClr val="FFFFFF"/>
              </a:highlight>
            </a:endParaRPr>
          </a:p>
          <a:p>
            <a:pPr marL="0" indent="0" algn="ctr">
              <a:buNone/>
            </a:pPr>
            <a:r>
              <a:rPr lang="en-US" b="1" dirty="0">
                <a:solidFill>
                  <a:srgbClr val="141414"/>
                </a:solidFill>
                <a:highlight>
                  <a:srgbClr val="FFFFFF"/>
                </a:highlight>
              </a:rPr>
              <a:t>2</a:t>
            </a:r>
            <a:r>
              <a:rPr lang="en-US" b="1" i="0" dirty="0">
                <a:solidFill>
                  <a:srgbClr val="141414"/>
                </a:solidFill>
                <a:effectLst/>
                <a:highlight>
                  <a:srgbClr val="FFFFFF"/>
                </a:highlight>
              </a:rPr>
              <a:t>Cl</a:t>
            </a:r>
            <a:r>
              <a:rPr lang="en-US" b="1" i="0" baseline="30000" dirty="0">
                <a:solidFill>
                  <a:srgbClr val="141414"/>
                </a:solidFill>
                <a:effectLst/>
                <a:highlight>
                  <a:srgbClr val="FFFFFF"/>
                </a:highlight>
              </a:rPr>
              <a:t>-</a:t>
            </a:r>
            <a:r>
              <a:rPr lang="en-US" b="1" i="0" dirty="0">
                <a:solidFill>
                  <a:srgbClr val="141414"/>
                </a:solidFill>
                <a:effectLst/>
                <a:highlight>
                  <a:srgbClr val="FFFFFF"/>
                </a:highlight>
              </a:rPr>
              <a:t> + </a:t>
            </a:r>
            <a:r>
              <a:rPr lang="en-US" b="1" dirty="0">
                <a:solidFill>
                  <a:srgbClr val="141414"/>
                </a:solidFill>
                <a:highlight>
                  <a:srgbClr val="FFFFFF"/>
                </a:highlight>
              </a:rPr>
              <a:t>2</a:t>
            </a:r>
            <a:r>
              <a:rPr lang="en-US" sz="2800" b="1" i="0" dirty="0">
                <a:solidFill>
                  <a:srgbClr val="141414"/>
                </a:solidFill>
                <a:effectLst/>
                <a:highlight>
                  <a:srgbClr val="FFFFFF"/>
                </a:highlight>
              </a:rPr>
              <a:t>H</a:t>
            </a:r>
            <a:r>
              <a:rPr lang="en-US" b="1" baseline="30000" dirty="0">
                <a:solidFill>
                  <a:srgbClr val="141414"/>
                </a:solidFill>
                <a:highlight>
                  <a:srgbClr val="FFFFFF"/>
                </a:highlight>
              </a:rPr>
              <a:t>+</a:t>
            </a:r>
            <a:r>
              <a:rPr lang="en-US" b="1" i="0" dirty="0">
                <a:solidFill>
                  <a:srgbClr val="141414"/>
                </a:solidFill>
                <a:effectLst/>
                <a:highlight>
                  <a:srgbClr val="FFFFFF"/>
                </a:highlight>
              </a:rPr>
              <a:t>→Cl</a:t>
            </a:r>
            <a:r>
              <a:rPr lang="en-US" sz="2000" b="1" i="0" dirty="0">
                <a:solidFill>
                  <a:srgbClr val="141414"/>
                </a:solidFill>
                <a:effectLst/>
                <a:highlight>
                  <a:srgbClr val="FFFFFF"/>
                </a:highlight>
              </a:rPr>
              <a:t>2</a:t>
            </a:r>
            <a:r>
              <a:rPr lang="en-US" b="1" i="0" dirty="0">
                <a:solidFill>
                  <a:srgbClr val="141414"/>
                </a:solidFill>
                <a:effectLst/>
                <a:highlight>
                  <a:srgbClr val="FFFFFF"/>
                </a:highlight>
              </a:rPr>
              <a:t>+ H</a:t>
            </a:r>
            <a:r>
              <a:rPr lang="en-US" sz="2000" b="1" i="0" dirty="0">
                <a:solidFill>
                  <a:srgbClr val="141414"/>
                </a:solidFill>
                <a:effectLst/>
                <a:highlight>
                  <a:srgbClr val="FFFFFF"/>
                </a:highlight>
              </a:rPr>
              <a:t>2</a:t>
            </a:r>
            <a:r>
              <a:rPr lang="en-US" b="1" i="0" baseline="30000" dirty="0">
                <a:solidFill>
                  <a:srgbClr val="141414"/>
                </a:solidFill>
                <a:effectLst/>
                <a:highlight>
                  <a:srgbClr val="FFFFFF"/>
                </a:highlight>
              </a:rPr>
              <a:t>  </a:t>
            </a:r>
          </a:p>
          <a:p>
            <a:endParaRPr lang="en-US" dirty="0"/>
          </a:p>
        </p:txBody>
      </p:sp>
      <p:cxnSp>
        <p:nvCxnSpPr>
          <p:cNvPr id="5" name="Straight Connector 4">
            <a:extLst>
              <a:ext uri="{FF2B5EF4-FFF2-40B4-BE49-F238E27FC236}">
                <a16:creationId xmlns:a16="http://schemas.microsoft.com/office/drawing/2014/main" xmlns="" id="{64000D44-5579-C794-9CA2-EBF91D6CFEDD}"/>
              </a:ext>
            </a:extLst>
          </p:cNvPr>
          <p:cNvCxnSpPr/>
          <p:nvPr/>
        </p:nvCxnSpPr>
        <p:spPr>
          <a:xfrm>
            <a:off x="4648200" y="2743200"/>
            <a:ext cx="2743200" cy="0"/>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xmlns="" id="{12CEB4DC-F033-C986-7088-28E9823A8319}"/>
              </a:ext>
            </a:extLst>
          </p:cNvPr>
          <p:cNvSpPr/>
          <p:nvPr/>
        </p:nvSpPr>
        <p:spPr>
          <a:xfrm>
            <a:off x="4831080" y="3933825"/>
            <a:ext cx="2423160" cy="577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Ratio 1:1</a:t>
            </a:r>
          </a:p>
        </p:txBody>
      </p:sp>
    </p:spTree>
    <p:extLst>
      <p:ext uri="{BB962C8B-B14F-4D97-AF65-F5344CB8AC3E}">
        <p14:creationId xmlns:p14="http://schemas.microsoft.com/office/powerpoint/2010/main" val="3684407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35C1BF1-225E-03D8-EB66-A759BF7E66C6}"/>
              </a:ext>
            </a:extLst>
          </p:cNvPr>
          <p:cNvSpPr/>
          <p:nvPr/>
        </p:nvSpPr>
        <p:spPr>
          <a:xfrm>
            <a:off x="3352800" y="335280"/>
            <a:ext cx="5227320" cy="502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Aqueous solution / Electrolysis</a:t>
            </a:r>
          </a:p>
        </p:txBody>
      </p:sp>
      <p:sp>
        <p:nvSpPr>
          <p:cNvPr id="3" name="Rectangle 2">
            <a:extLst>
              <a:ext uri="{FF2B5EF4-FFF2-40B4-BE49-F238E27FC236}">
                <a16:creationId xmlns:a16="http://schemas.microsoft.com/office/drawing/2014/main" xmlns="" id="{7727EED5-2615-3D92-C6CE-1E644F21D3CB}"/>
              </a:ext>
            </a:extLst>
          </p:cNvPr>
          <p:cNvSpPr/>
          <p:nvPr/>
        </p:nvSpPr>
        <p:spPr>
          <a:xfrm>
            <a:off x="1600200" y="1463040"/>
            <a:ext cx="2941320" cy="502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the anode</a:t>
            </a:r>
          </a:p>
        </p:txBody>
      </p:sp>
      <p:sp>
        <p:nvSpPr>
          <p:cNvPr id="4" name="Rectangle 3">
            <a:extLst>
              <a:ext uri="{FF2B5EF4-FFF2-40B4-BE49-F238E27FC236}">
                <a16:creationId xmlns:a16="http://schemas.microsoft.com/office/drawing/2014/main" xmlns="" id="{4806DA4C-A0E7-9E5C-ABC5-7455CDB26289}"/>
              </a:ext>
            </a:extLst>
          </p:cNvPr>
          <p:cNvSpPr/>
          <p:nvPr/>
        </p:nvSpPr>
        <p:spPr>
          <a:xfrm>
            <a:off x="7498082" y="1463040"/>
            <a:ext cx="2941320" cy="502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the cathode</a:t>
            </a:r>
          </a:p>
        </p:txBody>
      </p:sp>
      <p:cxnSp>
        <p:nvCxnSpPr>
          <p:cNvPr id="6" name="Straight Connector 5">
            <a:extLst>
              <a:ext uri="{FF2B5EF4-FFF2-40B4-BE49-F238E27FC236}">
                <a16:creationId xmlns:a16="http://schemas.microsoft.com/office/drawing/2014/main" xmlns="" id="{261650A1-F2AA-E21E-0A06-4A3F0CF82EBC}"/>
              </a:ext>
            </a:extLst>
          </p:cNvPr>
          <p:cNvCxnSpPr>
            <a:stCxn id="2" idx="2"/>
          </p:cNvCxnSpPr>
          <p:nvPr/>
        </p:nvCxnSpPr>
        <p:spPr>
          <a:xfrm>
            <a:off x="5966460" y="838200"/>
            <a:ext cx="0" cy="28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37058B3E-F479-2F7E-8296-3E8D98B550B0}"/>
              </a:ext>
            </a:extLst>
          </p:cNvPr>
          <p:cNvCxnSpPr/>
          <p:nvPr/>
        </p:nvCxnSpPr>
        <p:spPr>
          <a:xfrm>
            <a:off x="3352800" y="1127760"/>
            <a:ext cx="5227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90B0077C-E020-04CA-5C9B-6AA7978263AE}"/>
              </a:ext>
            </a:extLst>
          </p:cNvPr>
          <p:cNvCxnSpPr/>
          <p:nvPr/>
        </p:nvCxnSpPr>
        <p:spPr>
          <a:xfrm>
            <a:off x="3352800" y="1127760"/>
            <a:ext cx="0" cy="3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A679E8F4-E0FC-D8A6-C345-99DB4AB5B972}"/>
              </a:ext>
            </a:extLst>
          </p:cNvPr>
          <p:cNvCxnSpPr/>
          <p:nvPr/>
        </p:nvCxnSpPr>
        <p:spPr>
          <a:xfrm>
            <a:off x="8580120" y="1127760"/>
            <a:ext cx="0" cy="335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E34CF50-C27E-D149-4D3F-097C74B62F13}"/>
              </a:ext>
            </a:extLst>
          </p:cNvPr>
          <p:cNvCxnSpPr>
            <a:stCxn id="3" idx="2"/>
          </p:cNvCxnSpPr>
          <p:nvPr/>
        </p:nvCxnSpPr>
        <p:spPr>
          <a:xfrm>
            <a:off x="3070860" y="1965960"/>
            <a:ext cx="0" cy="28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38FC159-FBFD-D8E4-5EFD-931A8E5CE3BB}"/>
              </a:ext>
            </a:extLst>
          </p:cNvPr>
          <p:cNvCxnSpPr>
            <a:stCxn id="4" idx="2"/>
          </p:cNvCxnSpPr>
          <p:nvPr/>
        </p:nvCxnSpPr>
        <p:spPr>
          <a:xfrm>
            <a:off x="8968742" y="1965960"/>
            <a:ext cx="0" cy="289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EAC1490-0B65-A13C-4B57-90DAA49CF322}"/>
              </a:ext>
            </a:extLst>
          </p:cNvPr>
          <p:cNvCxnSpPr/>
          <p:nvPr/>
        </p:nvCxnSpPr>
        <p:spPr>
          <a:xfrm>
            <a:off x="1600200" y="2255520"/>
            <a:ext cx="2941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5E85F8A-B303-BEF3-BE82-138AD9882C1A}"/>
              </a:ext>
            </a:extLst>
          </p:cNvPr>
          <p:cNvCxnSpPr>
            <a:cxnSpLocks/>
          </p:cNvCxnSpPr>
          <p:nvPr/>
        </p:nvCxnSpPr>
        <p:spPr>
          <a:xfrm>
            <a:off x="7818122" y="2255520"/>
            <a:ext cx="2621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CA1F4E40-60C9-773C-2C77-16485832F940}"/>
              </a:ext>
            </a:extLst>
          </p:cNvPr>
          <p:cNvCxnSpPr/>
          <p:nvPr/>
        </p:nvCxnSpPr>
        <p:spPr>
          <a:xfrm>
            <a:off x="1600200" y="2255520"/>
            <a:ext cx="0"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5BCB817-66D7-7CE2-11CD-BF4D8AAE21DF}"/>
              </a:ext>
            </a:extLst>
          </p:cNvPr>
          <p:cNvCxnSpPr/>
          <p:nvPr/>
        </p:nvCxnSpPr>
        <p:spPr>
          <a:xfrm>
            <a:off x="4541520" y="2255520"/>
            <a:ext cx="0"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3B1673E-13A7-EFD2-42CE-A4F2D1802BC5}"/>
              </a:ext>
            </a:extLst>
          </p:cNvPr>
          <p:cNvCxnSpPr/>
          <p:nvPr/>
        </p:nvCxnSpPr>
        <p:spPr>
          <a:xfrm>
            <a:off x="7818122" y="2255520"/>
            <a:ext cx="0"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63C8B215-7766-7C53-0733-45B00068CEE4}"/>
              </a:ext>
            </a:extLst>
          </p:cNvPr>
          <p:cNvCxnSpPr/>
          <p:nvPr/>
        </p:nvCxnSpPr>
        <p:spPr>
          <a:xfrm>
            <a:off x="10439402" y="2255520"/>
            <a:ext cx="0"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xmlns="" id="{3BF25240-92E7-37CC-113A-C6B8555EF983}"/>
              </a:ext>
            </a:extLst>
          </p:cNvPr>
          <p:cNvSpPr/>
          <p:nvPr/>
        </p:nvSpPr>
        <p:spPr>
          <a:xfrm>
            <a:off x="1005846" y="2590800"/>
            <a:ext cx="1234429" cy="1021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Halide not present </a:t>
            </a:r>
          </a:p>
        </p:txBody>
      </p:sp>
      <p:sp>
        <p:nvSpPr>
          <p:cNvPr id="26" name="Rectangle 25">
            <a:extLst>
              <a:ext uri="{FF2B5EF4-FFF2-40B4-BE49-F238E27FC236}">
                <a16:creationId xmlns:a16="http://schemas.microsoft.com/office/drawing/2014/main" xmlns="" id="{8AD5325A-9D9E-1253-28BB-30079447A8AE}"/>
              </a:ext>
            </a:extLst>
          </p:cNvPr>
          <p:cNvSpPr/>
          <p:nvPr/>
        </p:nvSpPr>
        <p:spPr>
          <a:xfrm>
            <a:off x="3924305" y="2590800"/>
            <a:ext cx="1234429" cy="1021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Halide present </a:t>
            </a:r>
          </a:p>
        </p:txBody>
      </p:sp>
      <p:cxnSp>
        <p:nvCxnSpPr>
          <p:cNvPr id="28" name="Straight Arrow Connector 27">
            <a:extLst>
              <a:ext uri="{FF2B5EF4-FFF2-40B4-BE49-F238E27FC236}">
                <a16:creationId xmlns:a16="http://schemas.microsoft.com/office/drawing/2014/main" xmlns="" id="{9FE6DCDC-50EB-E47D-73EB-44003DEF025F}"/>
              </a:ext>
            </a:extLst>
          </p:cNvPr>
          <p:cNvCxnSpPr>
            <a:stCxn id="25" idx="2"/>
          </p:cNvCxnSpPr>
          <p:nvPr/>
        </p:nvCxnSpPr>
        <p:spPr>
          <a:xfrm flipH="1">
            <a:off x="1623060" y="3611880"/>
            <a:ext cx="1" cy="35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xmlns="" id="{B8A0F83B-0926-0F28-B67E-F249E40A2BA7}"/>
              </a:ext>
            </a:extLst>
          </p:cNvPr>
          <p:cNvSpPr/>
          <p:nvPr/>
        </p:nvSpPr>
        <p:spPr>
          <a:xfrm>
            <a:off x="899160" y="4236720"/>
            <a:ext cx="134111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Oxygen formed</a:t>
            </a:r>
          </a:p>
        </p:txBody>
      </p:sp>
      <p:cxnSp>
        <p:nvCxnSpPr>
          <p:cNvPr id="31" name="Straight Connector 30">
            <a:extLst>
              <a:ext uri="{FF2B5EF4-FFF2-40B4-BE49-F238E27FC236}">
                <a16:creationId xmlns:a16="http://schemas.microsoft.com/office/drawing/2014/main" xmlns="" id="{BA6EB495-37F0-E158-6CCC-55856BD8CD1F}"/>
              </a:ext>
            </a:extLst>
          </p:cNvPr>
          <p:cNvCxnSpPr>
            <a:stCxn id="26" idx="2"/>
          </p:cNvCxnSpPr>
          <p:nvPr/>
        </p:nvCxnSpPr>
        <p:spPr>
          <a:xfrm>
            <a:off x="4541520" y="3611880"/>
            <a:ext cx="0" cy="198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18DB804A-4B82-8A19-8BFC-39E694A6AD62}"/>
              </a:ext>
            </a:extLst>
          </p:cNvPr>
          <p:cNvCxnSpPr>
            <a:cxnSpLocks/>
          </p:cNvCxnSpPr>
          <p:nvPr/>
        </p:nvCxnSpPr>
        <p:spPr>
          <a:xfrm>
            <a:off x="3924305" y="3810000"/>
            <a:ext cx="12344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661315BB-8527-03B9-B6BB-D58C4EBFB409}"/>
              </a:ext>
            </a:extLst>
          </p:cNvPr>
          <p:cNvCxnSpPr>
            <a:cxnSpLocks/>
          </p:cNvCxnSpPr>
          <p:nvPr/>
        </p:nvCxnSpPr>
        <p:spPr>
          <a:xfrm>
            <a:off x="3924305" y="3810000"/>
            <a:ext cx="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xmlns="" id="{431DFB15-35D9-D7F3-4E86-7E654AD0A0E3}"/>
              </a:ext>
            </a:extLst>
          </p:cNvPr>
          <p:cNvCxnSpPr>
            <a:cxnSpLocks/>
          </p:cNvCxnSpPr>
          <p:nvPr/>
        </p:nvCxnSpPr>
        <p:spPr>
          <a:xfrm>
            <a:off x="5158734" y="3810000"/>
            <a:ext cx="0" cy="259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E353D370-2630-D41B-3F57-BFBC14D305A0}"/>
              </a:ext>
            </a:extLst>
          </p:cNvPr>
          <p:cNvSpPr/>
          <p:nvPr/>
        </p:nvSpPr>
        <p:spPr>
          <a:xfrm>
            <a:off x="3489960" y="4236720"/>
            <a:ext cx="1051560" cy="259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Dilute</a:t>
            </a:r>
          </a:p>
        </p:txBody>
      </p:sp>
      <p:sp>
        <p:nvSpPr>
          <p:cNvPr id="42" name="Rectangle 41">
            <a:extLst>
              <a:ext uri="{FF2B5EF4-FFF2-40B4-BE49-F238E27FC236}">
                <a16:creationId xmlns:a16="http://schemas.microsoft.com/office/drawing/2014/main" xmlns="" id="{47861A0D-E652-ACBB-7723-8A23C53CED61}"/>
              </a:ext>
            </a:extLst>
          </p:cNvPr>
          <p:cNvSpPr/>
          <p:nvPr/>
        </p:nvSpPr>
        <p:spPr>
          <a:xfrm>
            <a:off x="4846320" y="4236721"/>
            <a:ext cx="1584960" cy="2590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Concentrated</a:t>
            </a:r>
          </a:p>
        </p:txBody>
      </p:sp>
      <p:cxnSp>
        <p:nvCxnSpPr>
          <p:cNvPr id="43" name="Straight Arrow Connector 42">
            <a:extLst>
              <a:ext uri="{FF2B5EF4-FFF2-40B4-BE49-F238E27FC236}">
                <a16:creationId xmlns:a16="http://schemas.microsoft.com/office/drawing/2014/main" xmlns="" id="{D83FEE91-02F7-9C77-7724-E437D162BE2A}"/>
              </a:ext>
            </a:extLst>
          </p:cNvPr>
          <p:cNvCxnSpPr>
            <a:cxnSpLocks/>
          </p:cNvCxnSpPr>
          <p:nvPr/>
        </p:nvCxnSpPr>
        <p:spPr>
          <a:xfrm>
            <a:off x="3924305" y="4526280"/>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xmlns="" id="{825C9DFB-510F-191D-DD75-6F5352F0124C}"/>
              </a:ext>
            </a:extLst>
          </p:cNvPr>
          <p:cNvSpPr/>
          <p:nvPr/>
        </p:nvSpPr>
        <p:spPr>
          <a:xfrm>
            <a:off x="3550920" y="5029202"/>
            <a:ext cx="929640" cy="563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Oxygen formed</a:t>
            </a:r>
          </a:p>
        </p:txBody>
      </p:sp>
      <p:cxnSp>
        <p:nvCxnSpPr>
          <p:cNvPr id="46" name="Straight Arrow Connector 45">
            <a:extLst>
              <a:ext uri="{FF2B5EF4-FFF2-40B4-BE49-F238E27FC236}">
                <a16:creationId xmlns:a16="http://schemas.microsoft.com/office/drawing/2014/main" xmlns="" id="{B1F82264-F648-A752-9929-A226AA994A94}"/>
              </a:ext>
            </a:extLst>
          </p:cNvPr>
          <p:cNvCxnSpPr>
            <a:cxnSpLocks/>
          </p:cNvCxnSpPr>
          <p:nvPr/>
        </p:nvCxnSpPr>
        <p:spPr>
          <a:xfrm>
            <a:off x="5638800" y="4526280"/>
            <a:ext cx="0" cy="411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1CC85D6C-082B-86C0-37AA-C22E19EA7002}"/>
              </a:ext>
            </a:extLst>
          </p:cNvPr>
          <p:cNvSpPr/>
          <p:nvPr/>
        </p:nvSpPr>
        <p:spPr>
          <a:xfrm>
            <a:off x="5158733" y="5029201"/>
            <a:ext cx="1074425" cy="563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Halogen formed</a:t>
            </a:r>
          </a:p>
        </p:txBody>
      </p:sp>
      <p:sp>
        <p:nvSpPr>
          <p:cNvPr id="48" name="Rectangle 47">
            <a:extLst>
              <a:ext uri="{FF2B5EF4-FFF2-40B4-BE49-F238E27FC236}">
                <a16:creationId xmlns:a16="http://schemas.microsoft.com/office/drawing/2014/main" xmlns="" id="{1DC4E6FC-A1F4-AC05-6A45-78CA6628AEEC}"/>
              </a:ext>
            </a:extLst>
          </p:cNvPr>
          <p:cNvSpPr/>
          <p:nvPr/>
        </p:nvSpPr>
        <p:spPr>
          <a:xfrm>
            <a:off x="7345691" y="2590800"/>
            <a:ext cx="1234429" cy="1021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Lower in reactivity than </a:t>
            </a:r>
            <a:r>
              <a:rPr lang="en-US" sz="1800" b="1" i="0" dirty="0">
                <a:solidFill>
                  <a:srgbClr val="141414"/>
                </a:solidFill>
                <a:effectLst/>
                <a:highlight>
                  <a:srgbClr val="FFFFFF"/>
                </a:highlight>
              </a:rPr>
              <a:t>H</a:t>
            </a:r>
            <a:r>
              <a:rPr lang="en-US" b="1" baseline="30000" dirty="0">
                <a:solidFill>
                  <a:srgbClr val="141414"/>
                </a:solidFill>
                <a:highlight>
                  <a:srgbClr val="FFFFFF"/>
                </a:highlight>
              </a:rPr>
              <a:t>+</a:t>
            </a:r>
            <a:endParaRPr lang="en-US" dirty="0"/>
          </a:p>
        </p:txBody>
      </p:sp>
      <p:sp>
        <p:nvSpPr>
          <p:cNvPr id="50" name="Rectangle 49">
            <a:extLst>
              <a:ext uri="{FF2B5EF4-FFF2-40B4-BE49-F238E27FC236}">
                <a16:creationId xmlns:a16="http://schemas.microsoft.com/office/drawing/2014/main" xmlns="" id="{63D203AF-9B35-CC4A-A14C-57C39EE6C70B}"/>
              </a:ext>
            </a:extLst>
          </p:cNvPr>
          <p:cNvSpPr/>
          <p:nvPr/>
        </p:nvSpPr>
        <p:spPr>
          <a:xfrm>
            <a:off x="9822187" y="2590800"/>
            <a:ext cx="1234429" cy="10210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Higher in reactivity than </a:t>
            </a:r>
            <a:r>
              <a:rPr lang="en-US" sz="1800" b="1" i="0" dirty="0">
                <a:solidFill>
                  <a:srgbClr val="141414"/>
                </a:solidFill>
                <a:effectLst/>
                <a:highlight>
                  <a:srgbClr val="FFFFFF"/>
                </a:highlight>
              </a:rPr>
              <a:t>H</a:t>
            </a:r>
            <a:r>
              <a:rPr lang="en-US" b="1" baseline="30000" dirty="0">
                <a:solidFill>
                  <a:srgbClr val="141414"/>
                </a:solidFill>
                <a:highlight>
                  <a:srgbClr val="FFFFFF"/>
                </a:highlight>
              </a:rPr>
              <a:t>+</a:t>
            </a:r>
            <a:endParaRPr lang="en-US" dirty="0"/>
          </a:p>
        </p:txBody>
      </p:sp>
      <p:cxnSp>
        <p:nvCxnSpPr>
          <p:cNvPr id="51" name="Straight Arrow Connector 50">
            <a:extLst>
              <a:ext uri="{FF2B5EF4-FFF2-40B4-BE49-F238E27FC236}">
                <a16:creationId xmlns:a16="http://schemas.microsoft.com/office/drawing/2014/main" xmlns="" id="{E64213F6-B65C-DD66-D838-3884662B867D}"/>
              </a:ext>
            </a:extLst>
          </p:cNvPr>
          <p:cNvCxnSpPr/>
          <p:nvPr/>
        </p:nvCxnSpPr>
        <p:spPr>
          <a:xfrm flipH="1">
            <a:off x="7917174" y="3634740"/>
            <a:ext cx="1" cy="35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xmlns="" id="{3C299237-5028-94B7-5C96-05D8D7F47FE7}"/>
              </a:ext>
            </a:extLst>
          </p:cNvPr>
          <p:cNvCxnSpPr/>
          <p:nvPr/>
        </p:nvCxnSpPr>
        <p:spPr>
          <a:xfrm flipH="1">
            <a:off x="10439400" y="3611880"/>
            <a:ext cx="1" cy="350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xmlns="" id="{62FB7B27-AF81-C893-D584-76B2B362AA41}"/>
              </a:ext>
            </a:extLst>
          </p:cNvPr>
          <p:cNvSpPr/>
          <p:nvPr/>
        </p:nvSpPr>
        <p:spPr>
          <a:xfrm>
            <a:off x="7345691" y="4130036"/>
            <a:ext cx="134111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Metal formed</a:t>
            </a:r>
          </a:p>
        </p:txBody>
      </p:sp>
      <p:sp>
        <p:nvSpPr>
          <p:cNvPr id="54" name="Rectangle 53">
            <a:extLst>
              <a:ext uri="{FF2B5EF4-FFF2-40B4-BE49-F238E27FC236}">
                <a16:creationId xmlns:a16="http://schemas.microsoft.com/office/drawing/2014/main" xmlns="" id="{7DCB49CA-0627-4429-A0C6-BDEB709858AD}"/>
              </a:ext>
            </a:extLst>
          </p:cNvPr>
          <p:cNvSpPr/>
          <p:nvPr/>
        </p:nvSpPr>
        <p:spPr>
          <a:xfrm>
            <a:off x="9913625" y="4069076"/>
            <a:ext cx="1341115"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a:t>
            </a:r>
            <a:r>
              <a:rPr lang="en-US" sz="1400" dirty="0"/>
              <a:t>2 </a:t>
            </a:r>
            <a:r>
              <a:rPr lang="en-US" dirty="0"/>
              <a:t>formed</a:t>
            </a:r>
          </a:p>
        </p:txBody>
      </p:sp>
    </p:spTree>
    <p:extLst>
      <p:ext uri="{BB962C8B-B14F-4D97-AF65-F5344CB8AC3E}">
        <p14:creationId xmlns:p14="http://schemas.microsoft.com/office/powerpoint/2010/main" val="400252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05780-EC24-B82E-DAB7-BF80D172BE44}"/>
              </a:ext>
            </a:extLst>
          </p:cNvPr>
          <p:cNvSpPr>
            <a:spLocks noGrp="1"/>
          </p:cNvSpPr>
          <p:nvPr>
            <p:ph type="title"/>
          </p:nvPr>
        </p:nvSpPr>
        <p:spPr>
          <a:xfrm>
            <a:off x="685800" y="140176"/>
            <a:ext cx="10515600" cy="662782"/>
          </a:xfrm>
        </p:spPr>
        <p:txBody>
          <a:bodyPr>
            <a:normAutofit fontScale="90000"/>
          </a:bodyPr>
          <a:lstStyle/>
          <a:p>
            <a:r>
              <a:rPr lang="en-US" b="1" u="sng" dirty="0"/>
              <a:t>Components of electrolytic cells are:</a:t>
            </a:r>
          </a:p>
        </p:txBody>
      </p:sp>
      <p:sp>
        <p:nvSpPr>
          <p:cNvPr id="3" name="Content Placeholder 2">
            <a:extLst>
              <a:ext uri="{FF2B5EF4-FFF2-40B4-BE49-F238E27FC236}">
                <a16:creationId xmlns:a16="http://schemas.microsoft.com/office/drawing/2014/main" xmlns="" id="{ACB6DB2C-50C1-AB8B-128E-B802848D66D5}"/>
              </a:ext>
            </a:extLst>
          </p:cNvPr>
          <p:cNvSpPr>
            <a:spLocks noGrp="1"/>
          </p:cNvSpPr>
          <p:nvPr>
            <p:ph idx="1"/>
          </p:nvPr>
        </p:nvSpPr>
        <p:spPr>
          <a:xfrm>
            <a:off x="548640" y="1005840"/>
            <a:ext cx="10805160" cy="5171123"/>
          </a:xfrm>
        </p:spPr>
        <p:txBody>
          <a:bodyPr/>
          <a:lstStyle/>
          <a:p>
            <a:pPr marL="514350" indent="-514350">
              <a:buAutoNum type="arabicParenBoth"/>
            </a:pPr>
            <a:r>
              <a:rPr lang="en-US" dirty="0"/>
              <a:t>Power supply (Battery positive and negative terminals/poles.</a:t>
            </a:r>
          </a:p>
          <a:p>
            <a:pPr marL="514350" indent="-514350">
              <a:buAutoNum type="arabicParenBoth"/>
            </a:pPr>
            <a:r>
              <a:rPr lang="en-US" dirty="0"/>
              <a:t>Container or a beaker for aqueous or molten compounds.</a:t>
            </a:r>
          </a:p>
          <a:p>
            <a:pPr marL="514350" indent="-514350">
              <a:buAutoNum type="arabicParenBoth"/>
            </a:pPr>
            <a:r>
              <a:rPr lang="en-US" dirty="0"/>
              <a:t>Wires to allow the passage of electricity.</a:t>
            </a:r>
          </a:p>
          <a:p>
            <a:pPr marL="514350" indent="-514350">
              <a:buAutoNum type="arabicParenBoth"/>
            </a:pPr>
            <a:r>
              <a:rPr lang="en-US" dirty="0"/>
              <a:t>Electrodes (made up of graphite or platinum).</a:t>
            </a:r>
          </a:p>
          <a:p>
            <a:pPr marL="0" indent="0">
              <a:buNone/>
            </a:pPr>
            <a:endParaRPr lang="en-US" dirty="0"/>
          </a:p>
          <a:p>
            <a:pPr marL="0" indent="0">
              <a:buNone/>
            </a:pPr>
            <a:r>
              <a:rPr lang="en-US" dirty="0"/>
              <a:t>*Two properties that electrodes must have:</a:t>
            </a:r>
          </a:p>
          <a:p>
            <a:pPr marL="514350" indent="-514350">
              <a:buAutoNum type="arabicParenBoth"/>
            </a:pPr>
            <a:r>
              <a:rPr lang="en-US" dirty="0"/>
              <a:t>They are good electrical conductors.</a:t>
            </a:r>
          </a:p>
          <a:p>
            <a:pPr marL="514350" indent="-514350">
              <a:buAutoNum type="arabicParenBoth"/>
            </a:pPr>
            <a:r>
              <a:rPr lang="en-US" dirty="0"/>
              <a:t>They are inert (they do not react with electrolyte or products of electrolysis.</a:t>
            </a:r>
          </a:p>
          <a:p>
            <a:pPr marL="514350" indent="-514350">
              <a:buAutoNum type="arabicParenBoth"/>
            </a:pPr>
            <a:r>
              <a:rPr lang="en-US" dirty="0"/>
              <a:t>Cheap and available.</a:t>
            </a:r>
          </a:p>
        </p:txBody>
      </p:sp>
    </p:spTree>
    <p:extLst>
      <p:ext uri="{BB962C8B-B14F-4D97-AF65-F5344CB8AC3E}">
        <p14:creationId xmlns:p14="http://schemas.microsoft.com/office/powerpoint/2010/main" val="110073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C8037-D430-0C17-D05C-4C9C2D7C4472}"/>
              </a:ext>
            </a:extLst>
          </p:cNvPr>
          <p:cNvSpPr>
            <a:spLocks noGrp="1"/>
          </p:cNvSpPr>
          <p:nvPr>
            <p:ph type="title"/>
          </p:nvPr>
        </p:nvSpPr>
        <p:spPr>
          <a:xfrm>
            <a:off x="838200" y="365125"/>
            <a:ext cx="10515600" cy="5593715"/>
          </a:xfrm>
        </p:spPr>
        <p:txBody>
          <a:bodyPr/>
          <a:lstStyle/>
          <a:p>
            <a:pPr algn="ctr"/>
            <a:r>
              <a:rPr lang="en-US" b="1" u="sng" dirty="0"/>
              <a:t>Electrodes</a:t>
            </a:r>
            <a:br>
              <a:rPr lang="en-US" b="1" u="sng" dirty="0"/>
            </a:br>
            <a:r>
              <a:rPr lang="en-US" b="1" u="sng" dirty="0"/>
              <a:t/>
            </a:r>
            <a:br>
              <a:rPr lang="en-US" b="1" u="sng" dirty="0"/>
            </a:br>
            <a:r>
              <a:rPr lang="en-US" b="1" u="sng" dirty="0"/>
              <a:t/>
            </a:r>
            <a:br>
              <a:rPr lang="en-US" b="1" u="sng" dirty="0"/>
            </a:br>
            <a:r>
              <a:rPr lang="en-US" b="1" u="sng" dirty="0"/>
              <a:t/>
            </a:r>
            <a:br>
              <a:rPr lang="en-US" b="1" u="sng" dirty="0"/>
            </a:br>
            <a:r>
              <a:rPr lang="en-US" b="1" u="sng" dirty="0"/>
              <a:t/>
            </a:r>
            <a:br>
              <a:rPr lang="en-US" b="1" u="sng" dirty="0"/>
            </a:br>
            <a:r>
              <a:rPr lang="en-US" b="1" u="sng" dirty="0"/>
              <a:t/>
            </a:r>
            <a:br>
              <a:rPr lang="en-US" b="1" u="sng" dirty="0"/>
            </a:br>
            <a:r>
              <a:rPr lang="en-US" b="1" u="sng" dirty="0"/>
              <a:t/>
            </a:r>
            <a:br>
              <a:rPr lang="en-US" b="1" u="sng" dirty="0"/>
            </a:br>
            <a:r>
              <a:rPr lang="en-US" b="1" u="sng" dirty="0"/>
              <a:t/>
            </a:r>
            <a:br>
              <a:rPr lang="en-US" b="1" u="sng" dirty="0"/>
            </a:br>
            <a:endParaRPr lang="en-US" b="1" u="sng" dirty="0"/>
          </a:p>
        </p:txBody>
      </p:sp>
      <p:cxnSp>
        <p:nvCxnSpPr>
          <p:cNvPr id="5" name="Straight Arrow Connector 4">
            <a:extLst>
              <a:ext uri="{FF2B5EF4-FFF2-40B4-BE49-F238E27FC236}">
                <a16:creationId xmlns:a16="http://schemas.microsoft.com/office/drawing/2014/main" xmlns="" id="{87771C62-67A6-6210-F4CE-70E82039AB3E}"/>
              </a:ext>
            </a:extLst>
          </p:cNvPr>
          <p:cNvCxnSpPr/>
          <p:nvPr/>
        </p:nvCxnSpPr>
        <p:spPr>
          <a:xfrm>
            <a:off x="5958840" y="975360"/>
            <a:ext cx="0" cy="365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xmlns="" id="{C3A19BBD-74BC-D385-19DD-355F3853FA52}"/>
              </a:ext>
            </a:extLst>
          </p:cNvPr>
          <p:cNvCxnSpPr/>
          <p:nvPr/>
        </p:nvCxnSpPr>
        <p:spPr>
          <a:xfrm>
            <a:off x="2499360" y="1432560"/>
            <a:ext cx="77724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xmlns="" id="{194365B6-5B19-7D83-C76A-3CE6BBBEACBB}"/>
              </a:ext>
            </a:extLst>
          </p:cNvPr>
          <p:cNvCxnSpPr/>
          <p:nvPr/>
        </p:nvCxnSpPr>
        <p:spPr>
          <a:xfrm>
            <a:off x="2499360" y="1447800"/>
            <a:ext cx="0" cy="426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xmlns="" id="{ABA53C21-4C87-BFDE-247D-822248808EB9}"/>
              </a:ext>
            </a:extLst>
          </p:cNvPr>
          <p:cNvCxnSpPr/>
          <p:nvPr/>
        </p:nvCxnSpPr>
        <p:spPr>
          <a:xfrm>
            <a:off x="10271760" y="1432560"/>
            <a:ext cx="0" cy="4114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xmlns="" id="{C016DD55-0CA4-8F89-C8DB-BFF193C893EF}"/>
              </a:ext>
            </a:extLst>
          </p:cNvPr>
          <p:cNvSpPr/>
          <p:nvPr/>
        </p:nvSpPr>
        <p:spPr>
          <a:xfrm>
            <a:off x="1264920" y="2133600"/>
            <a:ext cx="3764279" cy="15392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t>Cathode (-)</a:t>
            </a:r>
          </a:p>
          <a:p>
            <a:pPr algn="ctr"/>
            <a:r>
              <a:rPr lang="en-US" dirty="0"/>
              <a:t>Is the negative electrode.</a:t>
            </a:r>
          </a:p>
          <a:p>
            <a:pPr algn="ctr"/>
            <a:r>
              <a:rPr lang="en-US" dirty="0"/>
              <a:t>“Reduction”</a:t>
            </a:r>
          </a:p>
          <a:p>
            <a:pPr algn="ctr"/>
            <a:r>
              <a:rPr lang="en-US" dirty="0"/>
              <a:t>Electrons are gained</a:t>
            </a:r>
          </a:p>
        </p:txBody>
      </p:sp>
      <p:sp>
        <p:nvSpPr>
          <p:cNvPr id="13" name="Rectangle 12">
            <a:extLst>
              <a:ext uri="{FF2B5EF4-FFF2-40B4-BE49-F238E27FC236}">
                <a16:creationId xmlns:a16="http://schemas.microsoft.com/office/drawing/2014/main" xmlns="" id="{6B785769-2C5A-3672-E297-696B91B93F8A}"/>
              </a:ext>
            </a:extLst>
          </p:cNvPr>
          <p:cNvSpPr/>
          <p:nvPr/>
        </p:nvSpPr>
        <p:spPr>
          <a:xfrm>
            <a:off x="7741921" y="2133600"/>
            <a:ext cx="3764279" cy="15392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u="sng" dirty="0"/>
              <a:t>Anode (+)</a:t>
            </a:r>
          </a:p>
          <a:p>
            <a:pPr algn="ctr"/>
            <a:r>
              <a:rPr lang="en-US" dirty="0"/>
              <a:t>Is the positive electrode.</a:t>
            </a:r>
          </a:p>
          <a:p>
            <a:pPr algn="ctr"/>
            <a:r>
              <a:rPr lang="en-US" dirty="0"/>
              <a:t>“Oxidation”</a:t>
            </a:r>
          </a:p>
          <a:p>
            <a:pPr algn="ctr"/>
            <a:r>
              <a:rPr lang="en-US" dirty="0"/>
              <a:t>Electrons are lost</a:t>
            </a:r>
          </a:p>
        </p:txBody>
      </p:sp>
    </p:spTree>
    <p:extLst>
      <p:ext uri="{BB962C8B-B14F-4D97-AF65-F5344CB8AC3E}">
        <p14:creationId xmlns:p14="http://schemas.microsoft.com/office/powerpoint/2010/main" val="151166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40DAE-C8CD-C92A-0F6B-955C49159DFB}"/>
              </a:ext>
            </a:extLst>
          </p:cNvPr>
          <p:cNvSpPr>
            <a:spLocks noGrp="1"/>
          </p:cNvSpPr>
          <p:nvPr>
            <p:ph type="title"/>
          </p:nvPr>
        </p:nvSpPr>
        <p:spPr>
          <a:xfrm>
            <a:off x="838200" y="14288"/>
            <a:ext cx="10515600" cy="1417955"/>
          </a:xfrm>
        </p:spPr>
        <p:txBody>
          <a:bodyPr>
            <a:normAutofit/>
          </a:bodyPr>
          <a:lstStyle/>
          <a:p>
            <a:r>
              <a:rPr lang="en-US" sz="2800" b="1" u="sng" dirty="0"/>
              <a:t>Electrolyte</a:t>
            </a:r>
            <a:r>
              <a:rPr lang="en-US" sz="2800" dirty="0"/>
              <a:t/>
            </a:r>
            <a:br>
              <a:rPr lang="en-US" sz="2800" dirty="0"/>
            </a:br>
            <a:r>
              <a:rPr lang="en-US" sz="2800" dirty="0"/>
              <a:t>Electrolyte: is the molten or aqueous ionic compound that conducts electricity during electrolysis.</a:t>
            </a:r>
          </a:p>
        </p:txBody>
      </p:sp>
      <p:sp>
        <p:nvSpPr>
          <p:cNvPr id="3" name="Content Placeholder 2">
            <a:extLst>
              <a:ext uri="{FF2B5EF4-FFF2-40B4-BE49-F238E27FC236}">
                <a16:creationId xmlns:a16="http://schemas.microsoft.com/office/drawing/2014/main" xmlns="" id="{98958A3A-3861-9D44-7BEA-4CB1F6E3C22D}"/>
              </a:ext>
            </a:extLst>
          </p:cNvPr>
          <p:cNvSpPr>
            <a:spLocks noGrp="1"/>
          </p:cNvSpPr>
          <p:nvPr>
            <p:ph idx="1"/>
          </p:nvPr>
        </p:nvSpPr>
        <p:spPr>
          <a:xfrm>
            <a:off x="838200" y="1432243"/>
            <a:ext cx="10515600" cy="4393882"/>
          </a:xfrm>
        </p:spPr>
        <p:txBody>
          <a:bodyPr/>
          <a:lstStyle/>
          <a:p>
            <a:pPr marL="0" indent="0" algn="ctr">
              <a:buNone/>
            </a:pPr>
            <a:r>
              <a:rPr lang="en-US" dirty="0"/>
              <a:t>Electrolyte</a:t>
            </a:r>
          </a:p>
        </p:txBody>
      </p:sp>
      <p:cxnSp>
        <p:nvCxnSpPr>
          <p:cNvPr id="5" name="Straight Arrow Connector 4">
            <a:extLst>
              <a:ext uri="{FF2B5EF4-FFF2-40B4-BE49-F238E27FC236}">
                <a16:creationId xmlns:a16="http://schemas.microsoft.com/office/drawing/2014/main" xmlns="" id="{C376ACC3-A354-2F28-D50A-1D91F0012BA2}"/>
              </a:ext>
            </a:extLst>
          </p:cNvPr>
          <p:cNvCxnSpPr>
            <a:cxnSpLocks/>
          </p:cNvCxnSpPr>
          <p:nvPr/>
        </p:nvCxnSpPr>
        <p:spPr>
          <a:xfrm flipH="1">
            <a:off x="5379720" y="1881981"/>
            <a:ext cx="289560" cy="266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xmlns="" id="{0B6093EE-C749-C6C8-FDC2-952F86B11D47}"/>
              </a:ext>
            </a:extLst>
          </p:cNvPr>
          <p:cNvCxnSpPr>
            <a:cxnSpLocks/>
          </p:cNvCxnSpPr>
          <p:nvPr/>
        </p:nvCxnSpPr>
        <p:spPr>
          <a:xfrm>
            <a:off x="5821680" y="1881981"/>
            <a:ext cx="274320" cy="2199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xmlns="" id="{863380A5-5890-4A4C-8C7A-D9232CE30A2E}"/>
              </a:ext>
            </a:extLst>
          </p:cNvPr>
          <p:cNvSpPr/>
          <p:nvPr/>
        </p:nvSpPr>
        <p:spPr>
          <a:xfrm>
            <a:off x="3429953" y="2101967"/>
            <a:ext cx="2194560" cy="2072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Molten (L)</a:t>
            </a:r>
          </a:p>
        </p:txBody>
      </p:sp>
      <p:sp>
        <p:nvSpPr>
          <p:cNvPr id="9" name="Oval 8">
            <a:extLst>
              <a:ext uri="{FF2B5EF4-FFF2-40B4-BE49-F238E27FC236}">
                <a16:creationId xmlns:a16="http://schemas.microsoft.com/office/drawing/2014/main" xmlns="" id="{297C761C-2EC6-9C8B-85D7-CFEBADD206FE}"/>
              </a:ext>
            </a:extLst>
          </p:cNvPr>
          <p:cNvSpPr/>
          <p:nvPr/>
        </p:nvSpPr>
        <p:spPr>
          <a:xfrm>
            <a:off x="6218873" y="2015410"/>
            <a:ext cx="2194560" cy="207264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Aqueous (</a:t>
            </a:r>
            <a:r>
              <a:rPr lang="en-US" dirty="0" err="1"/>
              <a:t>aq</a:t>
            </a:r>
            <a:r>
              <a:rPr lang="en-US" dirty="0"/>
              <a:t>)</a:t>
            </a:r>
          </a:p>
        </p:txBody>
      </p:sp>
      <p:pic>
        <p:nvPicPr>
          <p:cNvPr id="10" name="Picture 9">
            <a:extLst>
              <a:ext uri="{FF2B5EF4-FFF2-40B4-BE49-F238E27FC236}">
                <a16:creationId xmlns:a16="http://schemas.microsoft.com/office/drawing/2014/main" xmlns="" id="{EBC0BBF0-0989-D805-7EDF-1C052BF9A817}"/>
              </a:ext>
            </a:extLst>
          </p:cNvPr>
          <p:cNvPicPr>
            <a:picLocks noChangeAspect="1"/>
          </p:cNvPicPr>
          <p:nvPr/>
        </p:nvPicPr>
        <p:blipFill>
          <a:blip r:embed="rId2"/>
          <a:stretch>
            <a:fillRect/>
          </a:stretch>
        </p:blipFill>
        <p:spPr>
          <a:xfrm>
            <a:off x="8670966" y="2945368"/>
            <a:ext cx="3323867" cy="3189938"/>
          </a:xfrm>
          <a:prstGeom prst="rect">
            <a:avLst/>
          </a:prstGeom>
        </p:spPr>
      </p:pic>
    </p:spTree>
    <p:extLst>
      <p:ext uri="{BB962C8B-B14F-4D97-AF65-F5344CB8AC3E}">
        <p14:creationId xmlns:p14="http://schemas.microsoft.com/office/powerpoint/2010/main" val="46115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4A38F6-59D7-9B99-DE4F-F0E780C324A9}"/>
              </a:ext>
            </a:extLst>
          </p:cNvPr>
          <p:cNvSpPr>
            <a:spLocks noGrp="1"/>
          </p:cNvSpPr>
          <p:nvPr>
            <p:ph idx="1"/>
          </p:nvPr>
        </p:nvSpPr>
        <p:spPr/>
        <p:txBody>
          <a:bodyPr/>
          <a:lstStyle/>
          <a:p>
            <a:r>
              <a:rPr lang="en-US" dirty="0"/>
              <a:t>Internal circuit : Movement of the ions in the electrolyte complete.</a:t>
            </a:r>
          </a:p>
          <a:p>
            <a:r>
              <a:rPr lang="en-US" dirty="0"/>
              <a:t>External circuit: Electrons flow from the anode (positive) to the cathode (negative electrode).</a:t>
            </a:r>
          </a:p>
          <a:p>
            <a:pPr marL="0" indent="0">
              <a:buNone/>
            </a:pPr>
            <a:r>
              <a:rPr lang="en-US" dirty="0"/>
              <a:t>Electrons are lost from the cathode and gained at the anode.</a:t>
            </a:r>
          </a:p>
        </p:txBody>
      </p:sp>
    </p:spTree>
    <p:extLst>
      <p:ext uri="{BB962C8B-B14F-4D97-AF65-F5344CB8AC3E}">
        <p14:creationId xmlns:p14="http://schemas.microsoft.com/office/powerpoint/2010/main" val="265992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F4E45-59B0-8B71-25E8-536B541F60E7}"/>
              </a:ext>
            </a:extLst>
          </p:cNvPr>
          <p:cNvSpPr>
            <a:spLocks noGrp="1"/>
          </p:cNvSpPr>
          <p:nvPr>
            <p:ph type="title"/>
          </p:nvPr>
        </p:nvSpPr>
        <p:spPr>
          <a:xfrm>
            <a:off x="838200" y="0"/>
            <a:ext cx="10515600" cy="777875"/>
          </a:xfrm>
        </p:spPr>
        <p:txBody>
          <a:bodyPr/>
          <a:lstStyle/>
          <a:p>
            <a:pPr algn="ctr"/>
            <a:r>
              <a:rPr lang="en-US" sz="2800" b="1" u="sng" dirty="0"/>
              <a:t>(1) Electrolysis in molten using graphite electrodes.</a:t>
            </a:r>
          </a:p>
        </p:txBody>
      </p:sp>
      <p:sp>
        <p:nvSpPr>
          <p:cNvPr id="3" name="Content Placeholder 2">
            <a:extLst>
              <a:ext uri="{FF2B5EF4-FFF2-40B4-BE49-F238E27FC236}">
                <a16:creationId xmlns:a16="http://schemas.microsoft.com/office/drawing/2014/main" xmlns="" id="{C8C027C0-3EAE-EFD4-D9A5-BE632F58DFC5}"/>
              </a:ext>
            </a:extLst>
          </p:cNvPr>
          <p:cNvSpPr>
            <a:spLocks noGrp="1"/>
          </p:cNvSpPr>
          <p:nvPr>
            <p:ph sz="half" idx="1"/>
          </p:nvPr>
        </p:nvSpPr>
        <p:spPr>
          <a:xfrm>
            <a:off x="838200" y="777875"/>
            <a:ext cx="5183288" cy="4825150"/>
          </a:xfrm>
        </p:spPr>
        <p:txBody>
          <a:bodyPr/>
          <a:lstStyle/>
          <a:p>
            <a:pPr marL="0" indent="0">
              <a:buNone/>
            </a:pPr>
            <a:r>
              <a:rPr lang="en-US" dirty="0"/>
              <a:t>(a) </a:t>
            </a:r>
            <a:r>
              <a:rPr lang="en-US" u="sng" dirty="0"/>
              <a:t>Molten lead || bromide</a:t>
            </a:r>
          </a:p>
        </p:txBody>
      </p:sp>
      <p:sp>
        <p:nvSpPr>
          <p:cNvPr id="4" name="Content Placeholder 3">
            <a:extLst>
              <a:ext uri="{FF2B5EF4-FFF2-40B4-BE49-F238E27FC236}">
                <a16:creationId xmlns:a16="http://schemas.microsoft.com/office/drawing/2014/main" xmlns="" id="{FB957E24-E58B-6762-DACB-24AB14D36AD4}"/>
              </a:ext>
            </a:extLst>
          </p:cNvPr>
          <p:cNvSpPr>
            <a:spLocks noGrp="1"/>
          </p:cNvSpPr>
          <p:nvPr>
            <p:ph sz="half" idx="2"/>
          </p:nvPr>
        </p:nvSpPr>
        <p:spPr>
          <a:xfrm>
            <a:off x="6170514" y="777875"/>
            <a:ext cx="5425440" cy="4825150"/>
          </a:xfrm>
        </p:spPr>
        <p:txBody>
          <a:bodyPr/>
          <a:lstStyle/>
          <a:p>
            <a:pPr marL="0" indent="0">
              <a:buNone/>
            </a:pPr>
            <a:r>
              <a:rPr lang="en-US" dirty="0"/>
              <a:t>(b) </a:t>
            </a:r>
            <a:r>
              <a:rPr lang="en-US" u="sng" dirty="0"/>
              <a:t>Molten lead || chloride</a:t>
            </a:r>
          </a:p>
        </p:txBody>
      </p:sp>
      <p:pic>
        <p:nvPicPr>
          <p:cNvPr id="5" name="Picture 4">
            <a:extLst>
              <a:ext uri="{FF2B5EF4-FFF2-40B4-BE49-F238E27FC236}">
                <a16:creationId xmlns:a16="http://schemas.microsoft.com/office/drawing/2014/main" xmlns="" id="{0156F977-6EBB-5F76-CE0B-31C935138A35}"/>
              </a:ext>
            </a:extLst>
          </p:cNvPr>
          <p:cNvPicPr>
            <a:picLocks noChangeAspect="1"/>
          </p:cNvPicPr>
          <p:nvPr/>
        </p:nvPicPr>
        <p:blipFill>
          <a:blip r:embed="rId2"/>
          <a:stretch>
            <a:fillRect/>
          </a:stretch>
        </p:blipFill>
        <p:spPr>
          <a:xfrm>
            <a:off x="838200" y="1351813"/>
            <a:ext cx="4785497" cy="3741318"/>
          </a:xfrm>
          <a:prstGeom prst="rect">
            <a:avLst/>
          </a:prstGeom>
        </p:spPr>
      </p:pic>
      <p:pic>
        <p:nvPicPr>
          <p:cNvPr id="6" name="Picture 5">
            <a:extLst>
              <a:ext uri="{FF2B5EF4-FFF2-40B4-BE49-F238E27FC236}">
                <a16:creationId xmlns:a16="http://schemas.microsoft.com/office/drawing/2014/main" xmlns="" id="{7F3B66CF-79CB-822C-F95E-F97113821D26}"/>
              </a:ext>
            </a:extLst>
          </p:cNvPr>
          <p:cNvPicPr>
            <a:picLocks noChangeAspect="1"/>
          </p:cNvPicPr>
          <p:nvPr/>
        </p:nvPicPr>
        <p:blipFill>
          <a:blip r:embed="rId3"/>
          <a:stretch>
            <a:fillRect/>
          </a:stretch>
        </p:blipFill>
        <p:spPr>
          <a:xfrm>
            <a:off x="1360170" y="5364657"/>
            <a:ext cx="1916430" cy="1430935"/>
          </a:xfrm>
          <a:prstGeom prst="rect">
            <a:avLst/>
          </a:prstGeom>
        </p:spPr>
      </p:pic>
      <p:pic>
        <p:nvPicPr>
          <p:cNvPr id="8" name="Picture 7">
            <a:extLst>
              <a:ext uri="{FF2B5EF4-FFF2-40B4-BE49-F238E27FC236}">
                <a16:creationId xmlns:a16="http://schemas.microsoft.com/office/drawing/2014/main" xmlns="" id="{E8D3D77D-306A-9BCE-F135-15A462EB0F48}"/>
              </a:ext>
            </a:extLst>
          </p:cNvPr>
          <p:cNvPicPr>
            <a:picLocks noChangeAspect="1"/>
          </p:cNvPicPr>
          <p:nvPr/>
        </p:nvPicPr>
        <p:blipFill>
          <a:blip r:embed="rId4"/>
          <a:stretch>
            <a:fillRect/>
          </a:stretch>
        </p:blipFill>
        <p:spPr>
          <a:xfrm>
            <a:off x="6096000" y="1555750"/>
            <a:ext cx="5987633" cy="3417184"/>
          </a:xfrm>
          <a:prstGeom prst="rect">
            <a:avLst/>
          </a:prstGeom>
        </p:spPr>
      </p:pic>
    </p:spTree>
    <p:extLst>
      <p:ext uri="{BB962C8B-B14F-4D97-AF65-F5344CB8AC3E}">
        <p14:creationId xmlns:p14="http://schemas.microsoft.com/office/powerpoint/2010/main" val="152049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9CF0019-DAF0-222A-6314-F8C3351ECD10}"/>
              </a:ext>
            </a:extLst>
          </p:cNvPr>
          <p:cNvSpPr>
            <a:spLocks noGrp="1"/>
          </p:cNvSpPr>
          <p:nvPr>
            <p:ph sz="half" idx="1"/>
          </p:nvPr>
        </p:nvSpPr>
        <p:spPr>
          <a:xfrm>
            <a:off x="472440" y="316865"/>
            <a:ext cx="5181600" cy="4351338"/>
          </a:xfrm>
        </p:spPr>
        <p:txBody>
          <a:bodyPr/>
          <a:lstStyle/>
          <a:p>
            <a:pPr marL="0" indent="0" algn="ctr">
              <a:buNone/>
            </a:pPr>
            <a:r>
              <a:rPr lang="en-US" dirty="0"/>
              <a:t>(C ) Copper || chlorides</a:t>
            </a:r>
          </a:p>
        </p:txBody>
      </p:sp>
      <p:sp>
        <p:nvSpPr>
          <p:cNvPr id="4" name="Content Placeholder 3">
            <a:extLst>
              <a:ext uri="{FF2B5EF4-FFF2-40B4-BE49-F238E27FC236}">
                <a16:creationId xmlns:a16="http://schemas.microsoft.com/office/drawing/2014/main" xmlns="" id="{07A2FBE3-EA92-B83D-198D-F2656371EC12}"/>
              </a:ext>
            </a:extLst>
          </p:cNvPr>
          <p:cNvSpPr>
            <a:spLocks noGrp="1"/>
          </p:cNvSpPr>
          <p:nvPr>
            <p:ph sz="half" idx="2"/>
          </p:nvPr>
        </p:nvSpPr>
        <p:spPr>
          <a:xfrm>
            <a:off x="6096000" y="316865"/>
            <a:ext cx="5181600" cy="4351338"/>
          </a:xfrm>
        </p:spPr>
        <p:txBody>
          <a:bodyPr/>
          <a:lstStyle/>
          <a:p>
            <a:pPr marL="0" indent="0" algn="ctr">
              <a:buNone/>
            </a:pPr>
            <a:r>
              <a:rPr lang="en-US" dirty="0"/>
              <a:t>(D) Aluminum oxide</a:t>
            </a:r>
          </a:p>
        </p:txBody>
      </p:sp>
      <p:pic>
        <p:nvPicPr>
          <p:cNvPr id="7" name="Picture 6">
            <a:extLst>
              <a:ext uri="{FF2B5EF4-FFF2-40B4-BE49-F238E27FC236}">
                <a16:creationId xmlns:a16="http://schemas.microsoft.com/office/drawing/2014/main" xmlns="" id="{62FA4AF3-149A-D27F-A7BA-ED8E8BCA8CAD}"/>
              </a:ext>
            </a:extLst>
          </p:cNvPr>
          <p:cNvPicPr>
            <a:picLocks noChangeAspect="1"/>
          </p:cNvPicPr>
          <p:nvPr/>
        </p:nvPicPr>
        <p:blipFill>
          <a:blip r:embed="rId2"/>
          <a:stretch>
            <a:fillRect/>
          </a:stretch>
        </p:blipFill>
        <p:spPr>
          <a:xfrm>
            <a:off x="472440" y="1166654"/>
            <a:ext cx="5147733" cy="2895600"/>
          </a:xfrm>
          <a:prstGeom prst="rect">
            <a:avLst/>
          </a:prstGeom>
        </p:spPr>
      </p:pic>
    </p:spTree>
    <p:extLst>
      <p:ext uri="{BB962C8B-B14F-4D97-AF65-F5344CB8AC3E}">
        <p14:creationId xmlns:p14="http://schemas.microsoft.com/office/powerpoint/2010/main" val="151103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1312</Words>
  <Application>Microsoft Office PowerPoint</Application>
  <PresentationFormat>Widescreen</PresentationFormat>
  <Paragraphs>215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inherit</vt:lpstr>
      <vt:lpstr>ReithSans</vt:lpstr>
      <vt:lpstr>Office Theme</vt:lpstr>
      <vt:lpstr>Unit two / Grade 10 Electrolysis</vt:lpstr>
      <vt:lpstr>What is electrolysis?</vt:lpstr>
      <vt:lpstr>PowerPoint Presentation</vt:lpstr>
      <vt:lpstr>Components of electrolytic cells are:</vt:lpstr>
      <vt:lpstr>Electrodes        </vt:lpstr>
      <vt:lpstr>Electrolyte Electrolyte: is the molten or aqueous ionic compound that conducts electricity during electrolysis.</vt:lpstr>
      <vt:lpstr>PowerPoint Presentation</vt:lpstr>
      <vt:lpstr>(1) Electrolysis in molten using graphite electrodes.</vt:lpstr>
      <vt:lpstr>PowerPoint Presentation</vt:lpstr>
      <vt:lpstr>PowerPoint Presentation</vt:lpstr>
      <vt:lpstr>(2) Extracting aluminum </vt:lpstr>
      <vt:lpstr>PowerPoint Presentation</vt:lpstr>
      <vt:lpstr>Extracting aluminum from aluminum oxide.</vt:lpstr>
      <vt:lpstr>The advantages of cryolite:</vt:lpstr>
      <vt:lpstr>PowerPoint Presentation</vt:lpstr>
      <vt:lpstr>(3) Extraction of aqueous solution using graphite.</vt:lpstr>
      <vt:lpstr>PowerPoint Presentation</vt:lpstr>
      <vt:lpstr>PowerPoint Presentation</vt:lpstr>
      <vt:lpstr>PowerPoint Presentation</vt:lpstr>
      <vt:lpstr>PowerPoint Presentation</vt:lpstr>
      <vt:lpstr>PowerPoint Presentation</vt:lpstr>
      <vt:lpstr>Concentrated / diluted aqueous solution:</vt:lpstr>
      <vt:lpstr>(B) Electrolysis using active electrodes (aqueous solution)</vt:lpstr>
      <vt:lpstr>Example (1): refining copper  CuSO4 / Cu electrodes</vt:lpstr>
      <vt:lpstr>PowerPoint Presentation</vt:lpstr>
      <vt:lpstr>Applications: </vt:lpstr>
      <vt:lpstr>Example:</vt:lpstr>
      <vt:lpstr>PowerPoint Presentation</vt:lpstr>
      <vt:lpstr>PowerPoint Presentation</vt:lpstr>
      <vt:lpstr>Electrolysis of water</vt:lpstr>
      <vt:lpstr>PowerPoint Presentation</vt:lpstr>
      <vt:lpstr>Electrolysis HCl</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two / Grade 10 Electrolysis</dc:title>
  <dc:creator>haneen bajali</dc:creator>
  <cp:lastModifiedBy>Magic Systems</cp:lastModifiedBy>
  <cp:revision>50</cp:revision>
  <dcterms:created xsi:type="dcterms:W3CDTF">2024-07-24T22:37:46Z</dcterms:created>
  <dcterms:modified xsi:type="dcterms:W3CDTF">2025-02-22T09:47:44Z</dcterms:modified>
</cp:coreProperties>
</file>