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80" r:id="rId7"/>
    <p:sldId id="281" r:id="rId8"/>
    <p:sldId id="262" r:id="rId9"/>
    <p:sldId id="263" r:id="rId10"/>
    <p:sldId id="264" r:id="rId11"/>
    <p:sldId id="282" r:id="rId12"/>
    <p:sldId id="265" r:id="rId13"/>
    <p:sldId id="283" r:id="rId14"/>
    <p:sldId id="266" r:id="rId15"/>
    <p:sldId id="268" r:id="rId16"/>
    <p:sldId id="269" r:id="rId17"/>
    <p:sldId id="284" r:id="rId18"/>
    <p:sldId id="285" r:id="rId19"/>
    <p:sldId id="271" r:id="rId20"/>
    <p:sldId id="270" r:id="rId21"/>
    <p:sldId id="286" r:id="rId22"/>
    <p:sldId id="287" r:id="rId23"/>
    <p:sldId id="273" r:id="rId24"/>
    <p:sldId id="272" r:id="rId25"/>
    <p:sldId id="274" r:id="rId26"/>
    <p:sldId id="275" r:id="rId27"/>
    <p:sldId id="276" r:id="rId28"/>
    <p:sldId id="277" r:id="rId29"/>
    <p:sldId id="278"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73" d="100"/>
          <a:sy n="73" d="100"/>
        </p:scale>
        <p:origin x="6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A6665A-4301-447C-B657-A2D5715D04E0}"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03613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6665A-4301-447C-B657-A2D5715D04E0}"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54834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6665A-4301-447C-B657-A2D5715D04E0}"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85484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6665A-4301-447C-B657-A2D5715D04E0}"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26044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6665A-4301-447C-B657-A2D5715D04E0}" type="datetimeFigureOut">
              <a:rPr lang="en-US" smtClean="0"/>
              <a:t>1/31/2026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00103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A6665A-4301-447C-B657-A2D5715D04E0}"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110282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A6665A-4301-447C-B657-A2D5715D04E0}" type="datetimeFigureOut">
              <a:rPr lang="en-US" smtClean="0"/>
              <a:t>1/31/2026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94672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6665A-4301-447C-B657-A2D5715D04E0}" type="datetimeFigureOut">
              <a:rPr lang="en-US" smtClean="0"/>
              <a:t>1/31/2026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18402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6665A-4301-447C-B657-A2D5715D04E0}" type="datetimeFigureOut">
              <a:rPr lang="en-US" smtClean="0"/>
              <a:t>1/31/2026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39798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6665A-4301-447C-B657-A2D5715D04E0}"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2426162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6665A-4301-447C-B657-A2D5715D04E0}" type="datetimeFigureOut">
              <a:rPr lang="en-US" smtClean="0"/>
              <a:t>1/31/2026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E0158C-B22C-4F72-A6C9-0C355406322C}" type="slidenum">
              <a:rPr lang="en-US" smtClean="0"/>
              <a:t>‹#›</a:t>
            </a:fld>
            <a:endParaRPr lang="en-US"/>
          </a:p>
        </p:txBody>
      </p:sp>
    </p:spTree>
    <p:extLst>
      <p:ext uri="{BB962C8B-B14F-4D97-AF65-F5344CB8AC3E}">
        <p14:creationId xmlns:p14="http://schemas.microsoft.com/office/powerpoint/2010/main" val="80352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6665A-4301-447C-B657-A2D5715D04E0}" type="datetimeFigureOut">
              <a:rPr lang="en-US" smtClean="0"/>
              <a:t>1/31/2026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0158C-B22C-4F72-A6C9-0C355406322C}" type="slidenum">
              <a:rPr lang="en-US" smtClean="0"/>
              <a:t>‹#›</a:t>
            </a:fld>
            <a:endParaRPr lang="en-US"/>
          </a:p>
        </p:txBody>
      </p:sp>
    </p:spTree>
    <p:extLst>
      <p:ext uri="{BB962C8B-B14F-4D97-AF65-F5344CB8AC3E}">
        <p14:creationId xmlns:p14="http://schemas.microsoft.com/office/powerpoint/2010/main" val="3913424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Enzym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16D6F02-9E52-AF4A-4E1F-D27A6BDB4C39}"/>
              </a:ext>
            </a:extLst>
          </p:cNvPr>
          <p:cNvPicPr>
            <a:picLocks noChangeAspect="1"/>
          </p:cNvPicPr>
          <p:nvPr/>
        </p:nvPicPr>
        <p:blipFill>
          <a:blip r:embed="rId2"/>
          <a:stretch>
            <a:fillRect/>
          </a:stretch>
        </p:blipFill>
        <p:spPr>
          <a:xfrm>
            <a:off x="180239" y="90844"/>
            <a:ext cx="11831523" cy="1181555"/>
          </a:xfrm>
          <a:prstGeom prst="rect">
            <a:avLst/>
          </a:prstGeom>
        </p:spPr>
      </p:pic>
      <p:sp>
        <p:nvSpPr>
          <p:cNvPr id="5" name="Title 1">
            <a:extLst>
              <a:ext uri="{FF2B5EF4-FFF2-40B4-BE49-F238E27FC236}">
                <a16:creationId xmlns:a16="http://schemas.microsoft.com/office/drawing/2014/main" xmlns="" id="{5D0A3A73-F964-F731-2D46-7CA45D40305F}"/>
              </a:ext>
            </a:extLst>
          </p:cNvPr>
          <p:cNvSpPr>
            <a:spLocks noGrp="1"/>
          </p:cNvSpPr>
          <p:nvPr>
            <p:ph type="ctrTitle"/>
          </p:nvPr>
        </p:nvSpPr>
        <p:spPr>
          <a:xfrm>
            <a:off x="1524000" y="2075399"/>
            <a:ext cx="9144000" cy="2387600"/>
          </a:xfrm>
        </p:spPr>
        <p:txBody>
          <a:bodyPr>
            <a:normAutofit fontScale="90000"/>
          </a:bodyPr>
          <a:lstStyle/>
          <a:p>
            <a:r>
              <a:rPr lang="en-US" b="1" dirty="0" smtClean="0"/>
              <a:t>Biology </a:t>
            </a:r>
            <a:r>
              <a:rPr lang="en-US" b="1" dirty="0"/>
              <a:t>(</a:t>
            </a:r>
            <a:r>
              <a:rPr lang="en-US" b="1" dirty="0" smtClean="0"/>
              <a:t>0610</a:t>
            </a:r>
            <a:r>
              <a:rPr lang="en-US" b="1" dirty="0"/>
              <a:t>)</a:t>
            </a:r>
            <a:r>
              <a:rPr lang="en-US" sz="4800" dirty="0"/>
              <a:t/>
            </a:r>
            <a:br>
              <a:rPr lang="en-US" sz="4800" dirty="0"/>
            </a:br>
            <a:r>
              <a:rPr lang="en-US" sz="4800" dirty="0"/>
              <a:t/>
            </a:r>
            <a:br>
              <a:rPr lang="en-US" sz="4800" dirty="0"/>
            </a:br>
            <a:r>
              <a:rPr lang="en-US" sz="4000" dirty="0" smtClean="0"/>
              <a:t> </a:t>
            </a:r>
            <a:r>
              <a:rPr lang="en-US" sz="4000" dirty="0" smtClean="0"/>
              <a:t>Grade 9</a:t>
            </a:r>
            <a:r>
              <a:rPr lang="en-US" sz="4000" dirty="0"/>
              <a:t/>
            </a:r>
            <a:br>
              <a:rPr lang="en-US" sz="4000" dirty="0"/>
            </a:br>
            <a:r>
              <a:rPr lang="en-US" sz="4000" dirty="0" smtClean="0"/>
              <a:t>Biological molecules and Enzymes</a:t>
            </a:r>
            <a:endParaRPr lang="en-US" sz="4000" b="1" dirty="0"/>
          </a:p>
        </p:txBody>
      </p:sp>
    </p:spTree>
    <p:extLst>
      <p:ext uri="{BB962C8B-B14F-4D97-AF65-F5344CB8AC3E}">
        <p14:creationId xmlns:p14="http://schemas.microsoft.com/office/powerpoint/2010/main" val="349293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Lock and Key model.</a:t>
            </a:r>
            <a:endParaRPr lang="en-US" dirty="0"/>
          </a:p>
        </p:txBody>
      </p:sp>
      <p:sp>
        <p:nvSpPr>
          <p:cNvPr id="3" name="Content Placeholder 2"/>
          <p:cNvSpPr>
            <a:spLocks noGrp="1"/>
          </p:cNvSpPr>
          <p:nvPr>
            <p:ph idx="1"/>
          </p:nvPr>
        </p:nvSpPr>
        <p:spPr>
          <a:xfrm>
            <a:off x="595563" y="1552576"/>
            <a:ext cx="11000874" cy="4815807"/>
          </a:xfrm>
        </p:spPr>
        <p:txBody>
          <a:bodyPr/>
          <a:lstStyle/>
          <a:p>
            <a:pPr marL="0" indent="0">
              <a:buNone/>
            </a:pPr>
            <a:r>
              <a:rPr lang="en-US" dirty="0"/>
              <a:t>Just as a key must exactly fit the shape of a door lock, so must a substrate exactly fit the shape the active site of the enzyme!</a:t>
            </a:r>
          </a:p>
          <a:p>
            <a:pPr lvl="0"/>
            <a:r>
              <a:rPr lang="en-US" dirty="0"/>
              <a:t>If the substrate fits into the active site of the enzyme, then the enzyme will be able to catalyze the reaction , if does not the reaction won't be catalyzed. That’s why enzymes are said to be "specific".</a:t>
            </a:r>
          </a:p>
          <a:p>
            <a:pPr lvl="0"/>
            <a:r>
              <a:rPr lang="en-US" b="1" dirty="0"/>
              <a:t>Enzymes are not used during reactions, once the reaction that the enzyme is catalyzing is over, the enzyme will be free to catalyze a new reaction. A single enzyme can carry out many reaction of the same type (with the same substrates or those that are structurally similar to each other) because enzymes are specific.</a:t>
            </a:r>
            <a:endParaRPr lang="en-US" dirty="0"/>
          </a:p>
          <a:p>
            <a:pPr marL="0" indent="0">
              <a:buNone/>
            </a:pPr>
            <a:endParaRPr lang="en-US" dirty="0"/>
          </a:p>
        </p:txBody>
      </p:sp>
    </p:spTree>
    <p:extLst>
      <p:ext uri="{BB962C8B-B14F-4D97-AF65-F5344CB8AC3E}">
        <p14:creationId xmlns:p14="http://schemas.microsoft.com/office/powerpoint/2010/main" val="107908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flatworldknowledge.com/ballgob/ballgob-fig18_0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4127" y="377240"/>
            <a:ext cx="7243010" cy="5470107"/>
          </a:xfrm>
          <a:prstGeom prst="rect">
            <a:avLst/>
          </a:prstGeom>
          <a:noFill/>
          <a:ln>
            <a:noFill/>
          </a:ln>
        </p:spPr>
      </p:pic>
    </p:spTree>
    <p:extLst>
      <p:ext uri="{BB962C8B-B14F-4D97-AF65-F5344CB8AC3E}">
        <p14:creationId xmlns:p14="http://schemas.microsoft.com/office/powerpoint/2010/main" val="3766980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does the nucleus control the chemical reactions that take place in the cell ?</a:t>
            </a:r>
            <a:endParaRPr lang="en-US" dirty="0"/>
          </a:p>
        </p:txBody>
      </p:sp>
      <p:sp>
        <p:nvSpPr>
          <p:cNvPr id="3" name="Content Placeholder 2"/>
          <p:cNvSpPr>
            <a:spLocks noGrp="1"/>
          </p:cNvSpPr>
          <p:nvPr>
            <p:ph idx="1"/>
          </p:nvPr>
        </p:nvSpPr>
        <p:spPr/>
        <p:txBody>
          <a:bodyPr>
            <a:normAutofit lnSpcReduction="10000"/>
          </a:bodyPr>
          <a:lstStyle/>
          <a:p>
            <a:r>
              <a:rPr lang="en-US" dirty="0"/>
              <a:t>Enzymes are proteins </a:t>
            </a:r>
            <a:r>
              <a:rPr lang="en-US" dirty="0">
                <a:sym typeface="Wingdings" panose="05000000000000000000" pitchFamily="2" charset="2"/>
              </a:rPr>
              <a:t></a:t>
            </a:r>
            <a:r>
              <a:rPr lang="en-US" dirty="0"/>
              <a:t> so they must be produced on ribosomes (site of protein synthesis)   </a:t>
            </a:r>
            <a:r>
              <a:rPr lang="en-US" dirty="0">
                <a:sym typeface="Wingdings" panose="05000000000000000000" pitchFamily="2" charset="2"/>
              </a:rPr>
              <a:t></a:t>
            </a:r>
            <a:r>
              <a:rPr lang="en-US" dirty="0"/>
              <a:t> ribosomes get instructions for synthesizing proteins from the genes that the nucleus of the cell contains  </a:t>
            </a:r>
            <a:r>
              <a:rPr lang="en-US" dirty="0">
                <a:sym typeface="Wingdings" panose="05000000000000000000" pitchFamily="2" charset="2"/>
              </a:rPr>
              <a:t></a:t>
            </a:r>
            <a:r>
              <a:rPr lang="en-US" dirty="0"/>
              <a:t> the genes control the types and quantities of enzymes produced inside the cell </a:t>
            </a:r>
            <a:r>
              <a:rPr lang="en-US" dirty="0">
                <a:sym typeface="Wingdings" panose="05000000000000000000" pitchFamily="2" charset="2"/>
              </a:rPr>
              <a:t></a:t>
            </a:r>
            <a:r>
              <a:rPr lang="en-US" dirty="0"/>
              <a:t> so it controls the type of chemical reactions that take place inside the cell </a:t>
            </a:r>
            <a:r>
              <a:rPr lang="en-US" dirty="0">
                <a:sym typeface="Wingdings" panose="05000000000000000000" pitchFamily="2" charset="2"/>
              </a:rPr>
              <a:t></a:t>
            </a:r>
            <a:r>
              <a:rPr lang="en-US" dirty="0"/>
              <a:t> </a:t>
            </a:r>
          </a:p>
          <a:p>
            <a:pPr marL="0" indent="0">
              <a:buNone/>
            </a:pPr>
            <a:endParaRPr lang="en-US" dirty="0"/>
          </a:p>
          <a:p>
            <a:r>
              <a:rPr lang="en-US" dirty="0"/>
              <a:t>Since different cells have different types of chemical reactions (specialization)  </a:t>
            </a:r>
            <a:r>
              <a:rPr lang="en-US" dirty="0">
                <a:sym typeface="Wingdings" panose="05000000000000000000" pitchFamily="2" charset="2"/>
              </a:rPr>
              <a:t></a:t>
            </a:r>
            <a:r>
              <a:rPr lang="en-US" dirty="0"/>
              <a:t> nucleus controls what the cell will be e.g. Blood cell, Muscle cell, nerve cell.. Etc. </a:t>
            </a:r>
            <a:endParaRPr lang="en-US" dirty="0" smtClean="0"/>
          </a:p>
          <a:p>
            <a:r>
              <a:rPr lang="en-US" dirty="0"/>
              <a:t>Genes </a:t>
            </a:r>
            <a:r>
              <a:rPr lang="en-US" dirty="0">
                <a:sym typeface="Wingdings" panose="05000000000000000000" pitchFamily="2" charset="2"/>
              </a:rPr>
              <a:t></a:t>
            </a:r>
            <a:r>
              <a:rPr lang="en-US" dirty="0"/>
              <a:t> proteins (enzymes) </a:t>
            </a:r>
            <a:r>
              <a:rPr lang="en-US" dirty="0">
                <a:sym typeface="Wingdings" panose="05000000000000000000" pitchFamily="2" charset="2"/>
              </a:rPr>
              <a:t></a:t>
            </a:r>
            <a:r>
              <a:rPr lang="en-US" dirty="0"/>
              <a:t> catalyze reactions</a:t>
            </a:r>
          </a:p>
          <a:p>
            <a:endParaRPr lang="en-US" dirty="0"/>
          </a:p>
          <a:p>
            <a:pPr marL="0" indent="0">
              <a:buNone/>
            </a:pPr>
            <a:endParaRPr lang="en-US" dirty="0"/>
          </a:p>
        </p:txBody>
      </p:sp>
    </p:spTree>
    <p:extLst>
      <p:ext uri="{BB962C8B-B14F-4D97-AF65-F5344CB8AC3E}">
        <p14:creationId xmlns:p14="http://schemas.microsoft.com/office/powerpoint/2010/main" val="159688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612" t="16763" r="47424" b="30347"/>
          <a:stretch>
            <a:fillRect/>
          </a:stretch>
        </p:blipFill>
        <p:spPr bwMode="auto">
          <a:xfrm>
            <a:off x="1925051" y="745958"/>
            <a:ext cx="8373979" cy="5486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0917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605" y="-146468"/>
            <a:ext cx="10515600" cy="1325563"/>
          </a:xfrm>
        </p:spPr>
        <p:txBody>
          <a:bodyPr/>
          <a:lstStyle/>
          <a:p>
            <a:pPr algn="ctr"/>
            <a:r>
              <a:rPr lang="en-US" b="1" dirty="0"/>
              <a:t>The Effect of High temperature on enzymes </a:t>
            </a:r>
            <a:endParaRPr lang="en-US" dirty="0"/>
          </a:p>
        </p:txBody>
      </p:sp>
      <p:sp>
        <p:nvSpPr>
          <p:cNvPr id="3" name="Content Placeholder 2"/>
          <p:cNvSpPr>
            <a:spLocks noGrp="1"/>
          </p:cNvSpPr>
          <p:nvPr>
            <p:ph idx="1"/>
          </p:nvPr>
        </p:nvSpPr>
        <p:spPr>
          <a:xfrm>
            <a:off x="192505" y="1179095"/>
            <a:ext cx="11161295" cy="5486400"/>
          </a:xfrm>
        </p:spPr>
        <p:txBody>
          <a:bodyPr>
            <a:normAutofit/>
          </a:bodyPr>
          <a:lstStyle/>
          <a:p>
            <a:r>
              <a:rPr lang="en-US" dirty="0"/>
              <a:t>Proteins are affected by high temperatures. High temperatures ruin the shape of the protein and it causes the protein to lose its function.</a:t>
            </a:r>
          </a:p>
          <a:p>
            <a:r>
              <a:rPr lang="en-US" dirty="0"/>
              <a:t>Why ? Because high temperatures break the bonds  between the amino acids that hold the protein , as a result the protein loses its 3D shape </a:t>
            </a:r>
            <a:r>
              <a:rPr lang="en-US" dirty="0">
                <a:sym typeface="Wingdings" panose="05000000000000000000" pitchFamily="2" charset="2"/>
              </a:rPr>
              <a:t></a:t>
            </a:r>
            <a:r>
              <a:rPr lang="en-US" dirty="0"/>
              <a:t> Denatured   </a:t>
            </a:r>
          </a:p>
          <a:p>
            <a:r>
              <a:rPr lang="en-US" b="1" dirty="0"/>
              <a:t>Since all enzymes are proteins they are too affected by high temperatures.</a:t>
            </a:r>
            <a:endParaRPr lang="en-US" dirty="0"/>
          </a:p>
          <a:p>
            <a:r>
              <a:rPr lang="en-US" b="1" dirty="0"/>
              <a:t>High temperatures changes  the shape of the active site of the enzyme, </a:t>
            </a:r>
            <a:r>
              <a:rPr lang="en-US" dirty="0"/>
              <a:t>as a result, the substrate won't be able to fit to the shape of the active site  and  form an enzyme-substrate complex anymore, as a result, the enzyme loses the ability to catalyze reactions and is said to be </a:t>
            </a:r>
            <a:r>
              <a:rPr lang="en-US" b="1" dirty="0"/>
              <a:t>"Denatured".</a:t>
            </a:r>
            <a:endParaRPr lang="en-US" dirty="0"/>
          </a:p>
          <a:p>
            <a:endParaRPr lang="en-US" dirty="0"/>
          </a:p>
        </p:txBody>
      </p:sp>
    </p:spTree>
    <p:extLst>
      <p:ext uri="{BB962C8B-B14F-4D97-AF65-F5344CB8AC3E}">
        <p14:creationId xmlns:p14="http://schemas.microsoft.com/office/powerpoint/2010/main" val="3562524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difference between chemical and biological catalysts:</a:t>
            </a:r>
            <a:endParaRPr lang="en-US" dirty="0"/>
          </a:p>
        </p:txBody>
      </p:sp>
      <p:sp>
        <p:nvSpPr>
          <p:cNvPr id="3" name="Content Placeholder 2"/>
          <p:cNvSpPr>
            <a:spLocks noGrp="1"/>
          </p:cNvSpPr>
          <p:nvPr>
            <p:ph idx="1"/>
          </p:nvPr>
        </p:nvSpPr>
        <p:spPr>
          <a:xfrm>
            <a:off x="285749" y="1901824"/>
            <a:ext cx="11673639" cy="4956175"/>
          </a:xfrm>
        </p:spPr>
        <p:txBody>
          <a:bodyPr>
            <a:normAutofit lnSpcReduction="10000"/>
          </a:bodyPr>
          <a:lstStyle/>
          <a:p>
            <a:r>
              <a:rPr lang="en-US" dirty="0"/>
              <a:t>Hydrogen peroxide (H</a:t>
            </a:r>
            <a:r>
              <a:rPr lang="en-US" baseline="-25000" dirty="0"/>
              <a:t>2</a:t>
            </a:r>
            <a:r>
              <a:rPr lang="en-US" dirty="0"/>
              <a:t>O</a:t>
            </a:r>
            <a:r>
              <a:rPr lang="en-US" baseline="-25000" dirty="0"/>
              <a:t>2</a:t>
            </a:r>
            <a:r>
              <a:rPr lang="en-US" dirty="0"/>
              <a:t>), is a waste product of some chemical reactions in the cell. This waste product is very toxic so it needs to be broken down immediately.</a:t>
            </a:r>
          </a:p>
          <a:p>
            <a:r>
              <a:rPr lang="en-US" dirty="0"/>
              <a:t>Our Body breaks hydrogen peroxide down with an enzyme called </a:t>
            </a:r>
            <a:r>
              <a:rPr lang="en-US" b="1" dirty="0"/>
              <a:t>catalase (</a:t>
            </a:r>
            <a:r>
              <a:rPr lang="en-US" dirty="0"/>
              <a:t>a common </a:t>
            </a:r>
            <a:r>
              <a:rPr lang="en-US" b="1" u="sng" dirty="0">
                <a:hlinkClick r:id="rId2" tooltip="Enzyme"/>
              </a:rPr>
              <a:t>enzyme</a:t>
            </a:r>
            <a:r>
              <a:rPr lang="en-US" dirty="0"/>
              <a:t> found in the cells living organisms both animals and plants e.g. liver cells and potato cells) according to this equation:</a:t>
            </a:r>
          </a:p>
          <a:p>
            <a:r>
              <a:rPr lang="en-US" dirty="0"/>
              <a:t>H</a:t>
            </a:r>
            <a:r>
              <a:rPr lang="en-US" baseline="-25000" dirty="0"/>
              <a:t>2</a:t>
            </a:r>
            <a:r>
              <a:rPr lang="en-US" dirty="0"/>
              <a:t>O</a:t>
            </a:r>
            <a:r>
              <a:rPr lang="en-US" baseline="-25000" dirty="0"/>
              <a:t>2</a:t>
            </a:r>
            <a:r>
              <a:rPr lang="en-US" dirty="0">
                <a:sym typeface="Wingdings" panose="05000000000000000000" pitchFamily="2" charset="2"/>
              </a:rPr>
              <a:t></a:t>
            </a:r>
            <a:r>
              <a:rPr lang="en-US" dirty="0"/>
              <a:t> H</a:t>
            </a:r>
            <a:r>
              <a:rPr lang="en-US" baseline="-25000" dirty="0"/>
              <a:t>2</a:t>
            </a:r>
            <a:r>
              <a:rPr lang="en-US" dirty="0"/>
              <a:t>O +O</a:t>
            </a:r>
            <a:r>
              <a:rPr lang="en-US" baseline="-25000" dirty="0"/>
              <a:t>2</a:t>
            </a:r>
            <a:endParaRPr lang="en-US" dirty="0"/>
          </a:p>
          <a:p>
            <a:r>
              <a:rPr lang="en-US" dirty="0"/>
              <a:t>If you want to carry out the same reaction in the lab you would need MnO</a:t>
            </a:r>
            <a:r>
              <a:rPr lang="en-US" baseline="-25000" dirty="0"/>
              <a:t>2</a:t>
            </a:r>
            <a:r>
              <a:rPr lang="en-US" dirty="0"/>
              <a:t> as a catalyst </a:t>
            </a:r>
          </a:p>
          <a:p>
            <a:r>
              <a:rPr lang="en-US" dirty="0"/>
              <a:t>Catalase is an enzyme that functions inside living cells, and is sensitive to high temperature (becomes denatured), while MnO</a:t>
            </a:r>
            <a:r>
              <a:rPr lang="en-US" baseline="-25000" dirty="0"/>
              <a:t>2</a:t>
            </a:r>
            <a:r>
              <a:rPr lang="en-US" dirty="0"/>
              <a:t> is a catalyst made up of chemical substances and is not sensitive to high temperatures.</a:t>
            </a:r>
          </a:p>
          <a:p>
            <a:pPr marL="0" indent="0">
              <a:buNone/>
            </a:pPr>
            <a:endParaRPr lang="en-US" dirty="0"/>
          </a:p>
        </p:txBody>
      </p:sp>
    </p:spTree>
    <p:extLst>
      <p:ext uri="{BB962C8B-B14F-4D97-AF65-F5344CB8AC3E}">
        <p14:creationId xmlns:p14="http://schemas.microsoft.com/office/powerpoint/2010/main" val="2187546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631" y="0"/>
            <a:ext cx="10515600" cy="1325563"/>
          </a:xfrm>
        </p:spPr>
        <p:txBody>
          <a:bodyPr/>
          <a:lstStyle/>
          <a:p>
            <a:pPr algn="ctr"/>
            <a:r>
              <a:rPr lang="en-US" b="1" dirty="0"/>
              <a:t>Naming enzymes </a:t>
            </a:r>
            <a:endParaRPr lang="en-US" dirty="0"/>
          </a:p>
        </p:txBody>
      </p:sp>
      <p:sp>
        <p:nvSpPr>
          <p:cNvPr id="3" name="Content Placeholder 2"/>
          <p:cNvSpPr>
            <a:spLocks noGrp="1"/>
          </p:cNvSpPr>
          <p:nvPr>
            <p:ph idx="1"/>
          </p:nvPr>
        </p:nvSpPr>
        <p:spPr>
          <a:xfrm>
            <a:off x="312821" y="1082842"/>
            <a:ext cx="11040979" cy="5094121"/>
          </a:xfrm>
        </p:spPr>
        <p:txBody>
          <a:bodyPr>
            <a:normAutofit lnSpcReduction="10000"/>
          </a:bodyPr>
          <a:lstStyle/>
          <a:p>
            <a:pPr marL="0" indent="0">
              <a:buNone/>
            </a:pPr>
            <a:r>
              <a:rPr lang="en-US" dirty="0"/>
              <a:t>Typically, to generate the </a:t>
            </a:r>
            <a:r>
              <a:rPr lang="en-US" b="1" dirty="0"/>
              <a:t>name</a:t>
            </a:r>
            <a:r>
              <a:rPr lang="en-US" dirty="0"/>
              <a:t> of an </a:t>
            </a:r>
            <a:r>
              <a:rPr lang="en-US" b="1" dirty="0"/>
              <a:t>enzyme</a:t>
            </a:r>
            <a:r>
              <a:rPr lang="en-US" dirty="0"/>
              <a:t>, the suffix -</a:t>
            </a:r>
            <a:r>
              <a:rPr lang="en-US" dirty="0" err="1"/>
              <a:t>ase</a:t>
            </a:r>
            <a:r>
              <a:rPr lang="en-US" dirty="0"/>
              <a:t> is added to the </a:t>
            </a:r>
            <a:r>
              <a:rPr lang="en-US" b="1" dirty="0"/>
              <a:t>name</a:t>
            </a:r>
            <a:r>
              <a:rPr lang="en-US" dirty="0"/>
              <a:t> of its substrate or the reaction they promote</a:t>
            </a:r>
          </a:p>
          <a:p>
            <a:pPr marL="0" indent="0">
              <a:buNone/>
            </a:pPr>
            <a:r>
              <a:rPr lang="en-US" dirty="0"/>
              <a:t>For example: </a:t>
            </a:r>
          </a:p>
          <a:p>
            <a:pPr marL="0" indent="0">
              <a:buNone/>
            </a:pPr>
            <a:r>
              <a:rPr lang="en-US" dirty="0"/>
              <a:t>Enzymes that catalyze the breakdown of carbohydrates are called </a:t>
            </a:r>
            <a:r>
              <a:rPr lang="en-US" dirty="0">
                <a:sym typeface="Wingdings" panose="05000000000000000000" pitchFamily="2" charset="2"/>
              </a:rPr>
              <a:t></a:t>
            </a:r>
            <a:r>
              <a:rPr lang="en-US" b="1" dirty="0"/>
              <a:t> </a:t>
            </a:r>
            <a:r>
              <a:rPr lang="en-US" b="1" dirty="0" err="1"/>
              <a:t>Carbohydrases</a:t>
            </a:r>
            <a:r>
              <a:rPr lang="en-US" dirty="0"/>
              <a:t> </a:t>
            </a:r>
          </a:p>
          <a:p>
            <a:pPr marL="0" indent="0">
              <a:buNone/>
            </a:pPr>
            <a:r>
              <a:rPr lang="en-US" dirty="0"/>
              <a:t>Enzymes that catalyze the breakdown of proteins are called </a:t>
            </a:r>
            <a:r>
              <a:rPr lang="en-US" dirty="0">
                <a:sym typeface="Wingdings" panose="05000000000000000000" pitchFamily="2" charset="2"/>
              </a:rPr>
              <a:t></a:t>
            </a:r>
            <a:r>
              <a:rPr lang="en-US" dirty="0"/>
              <a:t> </a:t>
            </a:r>
            <a:r>
              <a:rPr lang="en-US" b="1" dirty="0"/>
              <a:t>Proteases</a:t>
            </a:r>
            <a:endParaRPr lang="en-US" dirty="0"/>
          </a:p>
          <a:p>
            <a:pPr marL="0" indent="0">
              <a:buNone/>
            </a:pPr>
            <a:r>
              <a:rPr lang="en-US" dirty="0"/>
              <a:t>Enzymes that catalyze the breakdown of Fats (lipids) </a:t>
            </a:r>
            <a:r>
              <a:rPr lang="en-US" dirty="0">
                <a:sym typeface="Wingdings" panose="05000000000000000000" pitchFamily="2" charset="2"/>
              </a:rPr>
              <a:t></a:t>
            </a:r>
            <a:r>
              <a:rPr lang="en-US" b="1" dirty="0"/>
              <a:t> Lipases </a:t>
            </a:r>
            <a:endParaRPr lang="en-US" dirty="0"/>
          </a:p>
          <a:p>
            <a:pPr marL="0" indent="0">
              <a:buNone/>
            </a:pPr>
            <a:r>
              <a:rPr lang="en-US" dirty="0"/>
              <a:t> Exceptions: Trypsin , pepsin </a:t>
            </a:r>
          </a:p>
          <a:p>
            <a:pPr marL="0" indent="0">
              <a:buNone/>
            </a:pPr>
            <a:r>
              <a:rPr lang="en-US" dirty="0"/>
              <a:t>An enzyme that acts on sucrose as it’s substrate is called </a:t>
            </a:r>
            <a:r>
              <a:rPr lang="en-US" b="1" dirty="0" err="1"/>
              <a:t>Surcrase</a:t>
            </a:r>
            <a:r>
              <a:rPr lang="en-US" dirty="0"/>
              <a:t> and it is considered a carbohydrase </a:t>
            </a:r>
          </a:p>
          <a:p>
            <a:pPr marL="0" indent="0">
              <a:buNone/>
            </a:pPr>
            <a:r>
              <a:rPr lang="en-US" dirty="0"/>
              <a:t>An enzyme that removes hydrogen from its substrate is called </a:t>
            </a:r>
            <a:r>
              <a:rPr lang="en-US" b="1" dirty="0"/>
              <a:t>dehydrogenase </a:t>
            </a:r>
            <a:endParaRPr lang="en-US" dirty="0"/>
          </a:p>
          <a:p>
            <a:pPr marL="0" indent="0">
              <a:buNone/>
            </a:pPr>
            <a:endParaRPr lang="en-US" dirty="0"/>
          </a:p>
        </p:txBody>
      </p:sp>
    </p:spTree>
    <p:extLst>
      <p:ext uri="{BB962C8B-B14F-4D97-AF65-F5344CB8AC3E}">
        <p14:creationId xmlns:p14="http://schemas.microsoft.com/office/powerpoint/2010/main" val="3335607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612" t="16763" r="47424" b="30347"/>
          <a:stretch>
            <a:fillRect/>
          </a:stretch>
        </p:blipFill>
        <p:spPr bwMode="auto">
          <a:xfrm>
            <a:off x="1925053" y="625642"/>
            <a:ext cx="7724273" cy="5342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815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livingscience.co.uk/joomla/images/stories/Denatured.jpg"/>
          <p:cNvPicPr/>
          <p:nvPr/>
        </p:nvPicPr>
        <p:blipFill>
          <a:blip r:embed="rId2" cstate="print"/>
          <a:srcRect/>
          <a:stretch>
            <a:fillRect/>
          </a:stretch>
        </p:blipFill>
        <p:spPr bwMode="auto">
          <a:xfrm>
            <a:off x="914400" y="409073"/>
            <a:ext cx="9889958" cy="5606716"/>
          </a:xfrm>
          <a:prstGeom prst="rect">
            <a:avLst/>
          </a:prstGeom>
          <a:noFill/>
          <a:ln w="57150">
            <a:solidFill>
              <a:srgbClr val="0070C0"/>
            </a:solidFill>
            <a:miter lim="800000"/>
            <a:headEnd/>
            <a:tailEnd/>
          </a:ln>
        </p:spPr>
      </p:pic>
    </p:spTree>
    <p:extLst>
      <p:ext uri="{BB962C8B-B14F-4D97-AF65-F5344CB8AC3E}">
        <p14:creationId xmlns:p14="http://schemas.microsoft.com/office/powerpoint/2010/main" val="148921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1899" y="0"/>
            <a:ext cx="5989401" cy="2894621"/>
          </a:xfrm>
          <a:prstGeom prst="rect">
            <a:avLst/>
          </a:prstGeom>
        </p:spPr>
      </p:pic>
      <p:pic>
        <p:nvPicPr>
          <p:cNvPr id="3" name="Picture 2"/>
          <p:cNvPicPr>
            <a:picLocks noChangeAspect="1"/>
          </p:cNvPicPr>
          <p:nvPr/>
        </p:nvPicPr>
        <p:blipFill>
          <a:blip r:embed="rId3"/>
          <a:stretch>
            <a:fillRect/>
          </a:stretch>
        </p:blipFill>
        <p:spPr>
          <a:xfrm>
            <a:off x="110187" y="3254556"/>
            <a:ext cx="6972823" cy="3165294"/>
          </a:xfrm>
          <a:prstGeom prst="rect">
            <a:avLst/>
          </a:prstGeom>
        </p:spPr>
      </p:pic>
    </p:spTree>
    <p:extLst>
      <p:ext uri="{BB962C8B-B14F-4D97-AF65-F5344CB8AC3E}">
        <p14:creationId xmlns:p14="http://schemas.microsoft.com/office/powerpoint/2010/main" val="2139869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90" y="1"/>
            <a:ext cx="10515600" cy="866274"/>
          </a:xfrm>
        </p:spPr>
        <p:txBody>
          <a:bodyPr/>
          <a:lstStyle/>
          <a:p>
            <a:pPr algn="ctr"/>
            <a:r>
              <a:rPr lang="en-US" b="1" u="sng" dirty="0"/>
              <a:t>Enzymes </a:t>
            </a:r>
            <a:endParaRPr lang="en-US" dirty="0"/>
          </a:p>
        </p:txBody>
      </p:sp>
      <p:sp>
        <p:nvSpPr>
          <p:cNvPr id="3" name="Content Placeholder 2"/>
          <p:cNvSpPr>
            <a:spLocks noGrp="1"/>
          </p:cNvSpPr>
          <p:nvPr>
            <p:ph idx="1"/>
          </p:nvPr>
        </p:nvSpPr>
        <p:spPr>
          <a:xfrm>
            <a:off x="453190" y="1058778"/>
            <a:ext cx="11265568" cy="5462337"/>
          </a:xfrm>
        </p:spPr>
        <p:txBody>
          <a:bodyPr/>
          <a:lstStyle/>
          <a:p>
            <a:pPr marL="0" indent="0">
              <a:buNone/>
            </a:pPr>
            <a:r>
              <a:rPr lang="en-US" dirty="0"/>
              <a:t>Life of living organisms depends on chemical reactions called metabolic reactions that occur within cells</a:t>
            </a:r>
            <a:r>
              <a:rPr lang="en-US" dirty="0" smtClean="0"/>
              <a:t>. Metabolic </a:t>
            </a:r>
            <a:r>
              <a:rPr lang="en-US" dirty="0"/>
              <a:t>reactions include digestion, respiration, photosynthesis and many others. These reactions require ages to reach completion but in our bodies they take less than a second to be complete. </a:t>
            </a:r>
          </a:p>
          <a:p>
            <a:pPr marL="0" indent="0">
              <a:buNone/>
            </a:pPr>
            <a:r>
              <a:rPr lang="en-US" dirty="0"/>
              <a:t>How is this so?</a:t>
            </a:r>
          </a:p>
          <a:p>
            <a:pPr marL="0" indent="0">
              <a:buNone/>
            </a:pPr>
            <a:r>
              <a:rPr lang="en-US" dirty="0"/>
              <a:t>The answer lies in substances called enzymes.</a:t>
            </a:r>
          </a:p>
          <a:p>
            <a:pPr marL="0" indent="0">
              <a:buNone/>
            </a:pPr>
            <a:r>
              <a:rPr lang="en-US" dirty="0"/>
              <a:t>All biological reactions within human cells depend on enzymes. Their power as catalysts enables biological reactions to occur usually in milliseconds.</a:t>
            </a:r>
          </a:p>
          <a:p>
            <a:pPr marL="0" indent="0">
              <a:buNone/>
            </a:pPr>
            <a:endParaRPr lang="en-US" dirty="0"/>
          </a:p>
        </p:txBody>
      </p:sp>
    </p:spTree>
    <p:extLst>
      <p:ext uri="{BB962C8B-B14F-4D97-AF65-F5344CB8AC3E}">
        <p14:creationId xmlns:p14="http://schemas.microsoft.com/office/powerpoint/2010/main" val="1054160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Types of enzymes:</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a:t>Since metabolic reactions are either catabolic or anabolic , the enzymes that catalyze these are also classified into catabolic enzymes and anabolic enzymes </a:t>
            </a:r>
            <a:endParaRPr lang="en-US" b="1" u="sng" dirty="0" smtClean="0"/>
          </a:p>
          <a:p>
            <a:pPr marL="0" indent="0">
              <a:buNone/>
            </a:pPr>
            <a:endParaRPr lang="en-US" dirty="0"/>
          </a:p>
          <a:p>
            <a:pPr marL="0" indent="0">
              <a:buNone/>
            </a:pPr>
            <a:r>
              <a:rPr lang="en-US" b="1" dirty="0"/>
              <a:t>Catabolic enzymes:</a:t>
            </a:r>
            <a:r>
              <a:rPr lang="en-US" dirty="0"/>
              <a:t> enzymes that speed up catabolic reactions by breaking down large molecules into smaller ones.</a:t>
            </a:r>
          </a:p>
          <a:p>
            <a:pPr marL="0" indent="0">
              <a:buNone/>
            </a:pPr>
            <a:endParaRPr lang="en-US" dirty="0"/>
          </a:p>
          <a:p>
            <a:pPr marL="0" indent="0">
              <a:buNone/>
            </a:pPr>
            <a:r>
              <a:rPr lang="en-US" b="1" dirty="0"/>
              <a:t>Anabolic enzymes:</a:t>
            </a:r>
            <a:r>
              <a:rPr lang="en-US" dirty="0"/>
              <a:t> enzymes that speed up anabolic reaction by building up large molecules from smaller ones </a:t>
            </a:r>
          </a:p>
          <a:p>
            <a:pPr marL="0" indent="0">
              <a:buNone/>
            </a:pPr>
            <a:endParaRPr lang="en-US" dirty="0"/>
          </a:p>
        </p:txBody>
      </p:sp>
    </p:spTree>
    <p:extLst>
      <p:ext uri="{BB962C8B-B14F-4D97-AF65-F5344CB8AC3E}">
        <p14:creationId xmlns:p14="http://schemas.microsoft.com/office/powerpoint/2010/main" val="255878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084" t="20257" r="7898" b="9003"/>
          <a:stretch>
            <a:fillRect/>
          </a:stretch>
        </p:blipFill>
        <p:spPr bwMode="auto">
          <a:xfrm>
            <a:off x="721895" y="721894"/>
            <a:ext cx="10106526" cy="5101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854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084" t="18328" r="29749" b="35048"/>
          <a:stretch>
            <a:fillRect/>
          </a:stretch>
        </p:blipFill>
        <p:spPr bwMode="auto">
          <a:xfrm>
            <a:off x="914401" y="721895"/>
            <a:ext cx="9577136" cy="4692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0786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1028" y="1085851"/>
            <a:ext cx="9573021" cy="2552806"/>
          </a:xfrm>
          <a:prstGeom prst="rect">
            <a:avLst/>
          </a:prstGeom>
        </p:spPr>
      </p:pic>
    </p:spTree>
    <p:extLst>
      <p:ext uri="{BB962C8B-B14F-4D97-AF65-F5344CB8AC3E}">
        <p14:creationId xmlns:p14="http://schemas.microsoft.com/office/powerpoint/2010/main" val="1551199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137" y="0"/>
            <a:ext cx="10515600" cy="1325563"/>
          </a:xfrm>
        </p:spPr>
        <p:txBody>
          <a:bodyPr/>
          <a:lstStyle/>
          <a:p>
            <a:pPr algn="ctr"/>
            <a:r>
              <a:rPr lang="en-US" b="1" u="sng" dirty="0"/>
              <a:t>1-Temperature:</a:t>
            </a:r>
            <a:endParaRPr lang="en-US" dirty="0"/>
          </a:p>
        </p:txBody>
      </p:sp>
      <p:pic>
        <p:nvPicPr>
          <p:cNvPr id="4" name="Picture 3"/>
          <p:cNvPicPr>
            <a:picLocks noChangeAspect="1"/>
          </p:cNvPicPr>
          <p:nvPr/>
        </p:nvPicPr>
        <p:blipFill>
          <a:blip r:embed="rId2"/>
          <a:stretch>
            <a:fillRect/>
          </a:stretch>
        </p:blipFill>
        <p:spPr>
          <a:xfrm>
            <a:off x="1823285" y="1325563"/>
            <a:ext cx="8834187" cy="5519440"/>
          </a:xfrm>
          <a:prstGeom prst="rect">
            <a:avLst/>
          </a:prstGeom>
        </p:spPr>
      </p:pic>
    </p:spTree>
    <p:extLst>
      <p:ext uri="{BB962C8B-B14F-4D97-AF65-F5344CB8AC3E}">
        <p14:creationId xmlns:p14="http://schemas.microsoft.com/office/powerpoint/2010/main" val="3742109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2506"/>
            <a:ext cx="12192000" cy="6400800"/>
          </a:xfrm>
        </p:spPr>
        <p:txBody>
          <a:bodyPr>
            <a:normAutofit fontScale="77500" lnSpcReduction="20000"/>
          </a:bodyPr>
          <a:lstStyle/>
          <a:p>
            <a:r>
              <a:rPr lang="en-US" sz="3400" dirty="0"/>
              <a:t>As the temperature increases, the activity of the enzyme increases, this happens because </a:t>
            </a:r>
            <a:r>
              <a:rPr lang="en-US" sz="3400" b="1" dirty="0"/>
              <a:t>the kinetic energy of molecules increases</a:t>
            </a:r>
            <a:r>
              <a:rPr lang="en-US" sz="3400" dirty="0"/>
              <a:t> with increasing temperature ( they move faster) , so more </a:t>
            </a:r>
            <a:r>
              <a:rPr lang="en-US" sz="3400" b="1" dirty="0"/>
              <a:t>effective  collisions</a:t>
            </a:r>
            <a:r>
              <a:rPr lang="en-US" sz="3400" dirty="0"/>
              <a:t> take place between enzymes and substrates, </a:t>
            </a:r>
            <a:r>
              <a:rPr lang="en-US" sz="3400" b="1" dirty="0"/>
              <a:t>so more enzyme-substrate complexes will form so the activity of the enzyme increases.</a:t>
            </a:r>
            <a:r>
              <a:rPr lang="en-US" sz="3400" dirty="0"/>
              <a:t> The temperature at which the activity reaches its maximum is called </a:t>
            </a:r>
            <a:r>
              <a:rPr lang="en-US" sz="3400" b="1" dirty="0"/>
              <a:t>"The Optimum Temperature".</a:t>
            </a:r>
            <a:r>
              <a:rPr lang="en-US" sz="3400" dirty="0"/>
              <a:t>  If the temperature increases too much above the optimum temperature, the bonds holding the shape of the enzyme will start to break, changing the shape of the active site permanently and denaturing the enzyme  </a:t>
            </a:r>
            <a:r>
              <a:rPr lang="en-US" sz="3400" dirty="0">
                <a:sym typeface="Wingdings" panose="05000000000000000000" pitchFamily="2" charset="2"/>
              </a:rPr>
              <a:t></a:t>
            </a:r>
            <a:r>
              <a:rPr lang="en-US" sz="3400" dirty="0"/>
              <a:t> the rate of reaction drops sharply </a:t>
            </a:r>
          </a:p>
          <a:p>
            <a:r>
              <a:rPr lang="en-US" sz="3400" b="1" u="sng" dirty="0"/>
              <a:t>Enzyme is inactive at low temperatures</a:t>
            </a:r>
            <a:endParaRPr lang="en-US" sz="3400" dirty="0"/>
          </a:p>
          <a:p>
            <a:r>
              <a:rPr lang="en-US" sz="3400" dirty="0"/>
              <a:t>At low temperatures , the enzyme and the substrate molecules move slowly , so they take longer time to collide ( less effective collisions ) with enough force to start the reaction. </a:t>
            </a:r>
          </a:p>
          <a:p>
            <a:r>
              <a:rPr lang="en-US" sz="3400" b="1" u="sng" dirty="0"/>
              <a:t>Optimum Temperature</a:t>
            </a:r>
            <a:r>
              <a:rPr lang="en-US" sz="3400" dirty="0"/>
              <a:t>: is the temperature at which the activity of the enzyme is the maximum. “The enzyme works best at this temperature</a:t>
            </a:r>
            <a:r>
              <a:rPr lang="en-US" sz="3400" dirty="0" smtClean="0"/>
              <a:t>”</a:t>
            </a:r>
          </a:p>
          <a:p>
            <a:r>
              <a:rPr lang="en-US" sz="3400" dirty="0"/>
              <a:t>The optimum temperature for enzymes that work in organs at the center of the human body is 37 </a:t>
            </a:r>
            <a:r>
              <a:rPr lang="en-US" sz="3400" baseline="30000" dirty="0" err="1"/>
              <a:t>o</a:t>
            </a:r>
            <a:r>
              <a:rPr lang="en-US" sz="3400" dirty="0" err="1"/>
              <a:t>C</a:t>
            </a:r>
            <a:r>
              <a:rPr lang="en-US" sz="3400" dirty="0"/>
              <a:t>  denaturation of human enzymes begins to happen at 40 </a:t>
            </a:r>
            <a:r>
              <a:rPr lang="en-US" sz="3400" baseline="30000" dirty="0"/>
              <a:t>0</a:t>
            </a:r>
            <a:r>
              <a:rPr lang="en-US" sz="3400" dirty="0"/>
              <a:t>C and above </a:t>
            </a:r>
          </a:p>
          <a:p>
            <a:pPr lvl="0"/>
            <a:r>
              <a:rPr lang="en-US" sz="3400" dirty="0"/>
              <a:t>The optimum temperature for plant enzymes is 28 -30 </a:t>
            </a:r>
            <a:r>
              <a:rPr lang="en-US" sz="3400" baseline="30000" dirty="0"/>
              <a:t>0</a:t>
            </a:r>
            <a:r>
              <a:rPr lang="en-US" sz="3400" dirty="0"/>
              <a:t>C </a:t>
            </a:r>
          </a:p>
          <a:p>
            <a:pPr lvl="0"/>
            <a:r>
              <a:rPr lang="en-US" sz="3400" dirty="0"/>
              <a:t>Note : Enzymes from bacteria that live in hot springs may have optimums as high as 75</a:t>
            </a:r>
            <a:r>
              <a:rPr lang="en-US" sz="3400" baseline="30000" dirty="0"/>
              <a:t>0</a:t>
            </a:r>
            <a:r>
              <a:rPr lang="en-US" sz="3400" dirty="0"/>
              <a:t>C </a:t>
            </a:r>
          </a:p>
          <a:p>
            <a:pPr marL="0" indent="0">
              <a:buNone/>
            </a:pPr>
            <a:endParaRPr lang="en-US" dirty="0"/>
          </a:p>
        </p:txBody>
      </p:sp>
    </p:spTree>
    <p:extLst>
      <p:ext uri="{BB962C8B-B14F-4D97-AF65-F5344CB8AC3E}">
        <p14:creationId xmlns:p14="http://schemas.microsoft.com/office/powerpoint/2010/main" val="813601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The Effect of pH on the activity of Enzymes:</a:t>
            </a:r>
            <a:endParaRPr lang="en-US" dirty="0"/>
          </a:p>
        </p:txBody>
      </p:sp>
      <p:pic>
        <p:nvPicPr>
          <p:cNvPr id="4" name="Picture 3" descr="http://image.slidesharecdn.com/08lecture-141005184902-conversion-gate01/95/08-lecture-intro-to-metabolism-63-638.jpg?cb=1412553072"/>
          <p:cNvPicPr/>
          <p:nvPr/>
        </p:nvPicPr>
        <p:blipFill>
          <a:blip r:embed="rId2" cstate="print"/>
          <a:srcRect t="14904" b="17788"/>
          <a:stretch>
            <a:fillRect/>
          </a:stretch>
        </p:blipFill>
        <p:spPr bwMode="auto">
          <a:xfrm>
            <a:off x="838200" y="1935831"/>
            <a:ext cx="10659979" cy="3959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9404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695" y="505326"/>
            <a:ext cx="11089105" cy="5671637"/>
          </a:xfrm>
        </p:spPr>
        <p:txBody>
          <a:bodyPr>
            <a:normAutofit fontScale="92500" lnSpcReduction="10000"/>
          </a:bodyPr>
          <a:lstStyle/>
          <a:p>
            <a:r>
              <a:rPr lang="en-US" dirty="0"/>
              <a:t>pH is the measure of H</a:t>
            </a:r>
            <a:r>
              <a:rPr lang="en-US" baseline="30000" dirty="0"/>
              <a:t>+</a:t>
            </a:r>
            <a:r>
              <a:rPr lang="en-US" dirty="0"/>
              <a:t> ions in the solution </a:t>
            </a:r>
          </a:p>
          <a:p>
            <a:r>
              <a:rPr lang="en-US" b="1" dirty="0"/>
              <a:t>The greater the number of H</a:t>
            </a:r>
            <a:r>
              <a:rPr lang="en-US" b="1" baseline="30000" dirty="0"/>
              <a:t>+</a:t>
            </a:r>
            <a:r>
              <a:rPr lang="en-US" b="1" dirty="0"/>
              <a:t> ions in a solution the greater it's acidity and the lower its pH </a:t>
            </a:r>
            <a:endParaRPr lang="en-US" dirty="0"/>
          </a:p>
          <a:p>
            <a:r>
              <a:rPr lang="en-US" dirty="0"/>
              <a:t> </a:t>
            </a:r>
          </a:p>
          <a:p>
            <a:r>
              <a:rPr lang="en-US" dirty="0"/>
              <a:t>Different enzymes work best in different degrees of acidity. The best pH for each enzyme to work is called optimum pH</a:t>
            </a:r>
          </a:p>
          <a:p>
            <a:r>
              <a:rPr lang="en-US" dirty="0"/>
              <a:t> Extremes of pH </a:t>
            </a:r>
            <a:r>
              <a:rPr lang="en-US" b="1" dirty="0"/>
              <a:t>(very high</a:t>
            </a:r>
            <a:r>
              <a:rPr lang="en-US" b="1" dirty="0">
                <a:sym typeface="Wingdings" panose="05000000000000000000" pitchFamily="2" charset="2"/>
              </a:rPr>
              <a:t></a:t>
            </a:r>
            <a:r>
              <a:rPr lang="en-US" b="1" dirty="0"/>
              <a:t> very alkaline or very low</a:t>
            </a:r>
            <a:r>
              <a:rPr lang="en-US" b="1" dirty="0">
                <a:sym typeface="Wingdings" panose="05000000000000000000" pitchFamily="2" charset="2"/>
              </a:rPr>
              <a:t></a:t>
            </a:r>
            <a:r>
              <a:rPr lang="en-US" b="1" dirty="0"/>
              <a:t> very acidic) </a:t>
            </a:r>
            <a:r>
              <a:rPr lang="en-US" dirty="0"/>
              <a:t>can slow down the rate of action of the enzyme by causing the enzyme to lose its shape and denature , this means that the active site will no longer fit to the substrate and so the enzyme can no longer catalyze the reaction. </a:t>
            </a:r>
            <a:endParaRPr lang="en-US" dirty="0" smtClean="0"/>
          </a:p>
          <a:p>
            <a:r>
              <a:rPr lang="en-US" dirty="0"/>
              <a:t>Activity here drops gradually unlike the previous graph (Temp Vs Enzyme activity), where the activity drops sharply. This is because an increase in temperature has a greater effect on the shape of the active site than an increase or decrease in </a:t>
            </a:r>
            <a:r>
              <a:rPr lang="en-US" dirty="0" err="1"/>
              <a:t>pH.</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546025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on enzymes and their optimal pH </a:t>
            </a:r>
            <a:endParaRPr lang="en-US" dirty="0"/>
          </a:p>
        </p:txBody>
      </p:sp>
      <p:sp>
        <p:nvSpPr>
          <p:cNvPr id="3" name="Content Placeholder 2"/>
          <p:cNvSpPr>
            <a:spLocks noGrp="1"/>
          </p:cNvSpPr>
          <p:nvPr>
            <p:ph idx="1"/>
          </p:nvPr>
        </p:nvSpPr>
        <p:spPr>
          <a:xfrm>
            <a:off x="625642" y="1690688"/>
            <a:ext cx="10728158" cy="4486275"/>
          </a:xfrm>
        </p:spPr>
        <p:txBody>
          <a:bodyPr/>
          <a:lstStyle/>
          <a:p>
            <a:r>
              <a:rPr lang="en-US" dirty="0"/>
              <a:t>-</a:t>
            </a:r>
            <a:r>
              <a:rPr lang="en-US" b="1" dirty="0"/>
              <a:t>Proteases:</a:t>
            </a:r>
            <a:r>
              <a:rPr lang="en-US" dirty="0"/>
              <a:t> work in the stomach at optimum pH=2  </a:t>
            </a:r>
            <a:r>
              <a:rPr lang="en-US" dirty="0">
                <a:sym typeface="Wingdings" panose="05000000000000000000" pitchFamily="2" charset="2"/>
              </a:rPr>
              <a:t></a:t>
            </a:r>
            <a:r>
              <a:rPr lang="en-US" dirty="0"/>
              <a:t> </a:t>
            </a:r>
            <a:r>
              <a:rPr lang="en-US" dirty="0" err="1"/>
              <a:t>HCl</a:t>
            </a:r>
            <a:r>
              <a:rPr lang="en-US" dirty="0"/>
              <a:t> in the stomach provides the optimum pH for Pepsin </a:t>
            </a:r>
          </a:p>
          <a:p>
            <a:r>
              <a:rPr lang="en-US" dirty="0"/>
              <a:t>-</a:t>
            </a:r>
            <a:r>
              <a:rPr lang="en-US" b="1" dirty="0"/>
              <a:t>Salivary amylase</a:t>
            </a:r>
            <a:r>
              <a:rPr lang="en-US" dirty="0"/>
              <a:t>: in the saliva optimum PH= 7</a:t>
            </a:r>
          </a:p>
          <a:p>
            <a:r>
              <a:rPr lang="en-US" b="1" dirty="0"/>
              <a:t>-  Enzymes secreted by the pancreas :</a:t>
            </a:r>
            <a:r>
              <a:rPr lang="en-US" dirty="0"/>
              <a:t> Lipase , trypsin and pancreatic amylase  works at pH =9 </a:t>
            </a:r>
          </a:p>
          <a:p>
            <a:r>
              <a:rPr lang="en-US" dirty="0"/>
              <a:t>Most Enzymes work best at neutral conditions PH= 7</a:t>
            </a:r>
          </a:p>
          <a:p>
            <a:pPr marL="0" indent="0">
              <a:buNone/>
            </a:pPr>
            <a:endParaRPr lang="en-US" dirty="0"/>
          </a:p>
        </p:txBody>
      </p:sp>
    </p:spTree>
    <p:extLst>
      <p:ext uri="{BB962C8B-B14F-4D97-AF65-F5344CB8AC3E}">
        <p14:creationId xmlns:p14="http://schemas.microsoft.com/office/powerpoint/2010/main" val="721086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4) Concentration of enzyme: </a:t>
            </a:r>
            <a:endParaRPr lang="en-US" dirty="0"/>
          </a:p>
        </p:txBody>
      </p:sp>
      <p:pic>
        <p:nvPicPr>
          <p:cNvPr id="4" name="il_fi" descr="http://www.rsc.org/Education/Teachers/Resources/cfb/images/07D.jpg"/>
          <p:cNvPicPr/>
          <p:nvPr/>
        </p:nvPicPr>
        <p:blipFill>
          <a:blip r:embed="rId2" cstate="print"/>
          <a:srcRect/>
          <a:stretch>
            <a:fillRect/>
          </a:stretch>
        </p:blipFill>
        <p:spPr bwMode="auto">
          <a:xfrm>
            <a:off x="2021305" y="1690688"/>
            <a:ext cx="7844590" cy="4974807"/>
          </a:xfrm>
          <a:prstGeom prst="rect">
            <a:avLst/>
          </a:prstGeom>
          <a:noFill/>
          <a:ln w="57150">
            <a:solidFill>
              <a:srgbClr val="002060"/>
            </a:solidFill>
            <a:miter lim="800000"/>
            <a:headEnd/>
            <a:tailEnd/>
          </a:ln>
        </p:spPr>
      </p:pic>
    </p:spTree>
    <p:extLst>
      <p:ext uri="{BB962C8B-B14F-4D97-AF65-F5344CB8AC3E}">
        <p14:creationId xmlns:p14="http://schemas.microsoft.com/office/powerpoint/2010/main" val="312521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Without enzymes, there would be no life at all, from microorganisms to humans</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So what are Enzymes? </a:t>
            </a:r>
            <a:endParaRPr lang="en-US" dirty="0"/>
          </a:p>
          <a:p>
            <a:pPr marL="0" indent="0">
              <a:buNone/>
            </a:pPr>
            <a:r>
              <a:rPr lang="en-US" dirty="0"/>
              <a:t>Enzymes are biological catalysts, made up of protein molecules used to speed up the rate of reactions, without being consumed.</a:t>
            </a:r>
          </a:p>
          <a:p>
            <a:pPr marL="0" indent="0">
              <a:buNone/>
            </a:pPr>
            <a:r>
              <a:rPr lang="en-US" b="1" u="sng" dirty="0"/>
              <a:t>All Enzymes are made of proteins</a:t>
            </a:r>
            <a:r>
              <a:rPr lang="en-US" dirty="0"/>
              <a:t>, but not all proteins are enzymes </a:t>
            </a:r>
          </a:p>
          <a:p>
            <a:pPr marL="0" indent="0">
              <a:buNone/>
            </a:pPr>
            <a:endParaRPr lang="en-US" dirty="0"/>
          </a:p>
        </p:txBody>
      </p:sp>
      <p:pic>
        <p:nvPicPr>
          <p:cNvPr id="4" name="Picture 3" descr="http://iws.collin.edu/biopage/faculty/mcculloch/1406/outlines/chapter%206/Gp07l10.JPG"/>
          <p:cNvPicPr/>
          <p:nvPr/>
        </p:nvPicPr>
        <p:blipFill>
          <a:blip r:embed="rId2" cstate="print"/>
          <a:srcRect l="28172" t="16867" r="37335" b="21446"/>
          <a:stretch>
            <a:fillRect/>
          </a:stretch>
        </p:blipFill>
        <p:spPr bwMode="auto">
          <a:xfrm>
            <a:off x="8646193" y="3852863"/>
            <a:ext cx="2707607" cy="3005137"/>
          </a:xfrm>
          <a:prstGeom prst="rect">
            <a:avLst/>
          </a:prstGeom>
          <a:noFill/>
          <a:ln w="9525">
            <a:noFill/>
            <a:miter lim="800000"/>
            <a:headEnd/>
            <a:tailEnd/>
          </a:ln>
        </p:spPr>
      </p:pic>
    </p:spTree>
    <p:extLst>
      <p:ext uri="{BB962C8B-B14F-4D97-AF65-F5344CB8AC3E}">
        <p14:creationId xmlns:p14="http://schemas.microsoft.com/office/powerpoint/2010/main" val="94958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Summary: </a:t>
            </a:r>
            <a:r>
              <a:rPr lang="en-US" b="1" dirty="0" smtClean="0"/>
              <a:t/>
            </a:r>
            <a:br>
              <a:rPr lang="en-US" b="1" dirty="0" smtClean="0"/>
            </a:br>
            <a:r>
              <a:rPr lang="en-US" b="1" dirty="0"/>
              <a:t>Enzymes have the following properties :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All enzymes are </a:t>
            </a:r>
            <a:r>
              <a:rPr lang="en-US" b="1" dirty="0"/>
              <a:t>proteins </a:t>
            </a:r>
            <a:endParaRPr lang="en-US" dirty="0"/>
          </a:p>
          <a:p>
            <a:r>
              <a:rPr lang="en-US" dirty="0"/>
              <a:t>Enzymes are</a:t>
            </a:r>
            <a:r>
              <a:rPr lang="en-US" b="1" dirty="0"/>
              <a:t> catalysts</a:t>
            </a:r>
            <a:r>
              <a:rPr lang="en-US" dirty="0"/>
              <a:t> </a:t>
            </a:r>
          </a:p>
          <a:p>
            <a:r>
              <a:rPr lang="en-US" dirty="0"/>
              <a:t>Enzymes are </a:t>
            </a:r>
            <a:r>
              <a:rPr lang="en-US" b="1" dirty="0"/>
              <a:t>inactive at low temperatures </a:t>
            </a:r>
            <a:r>
              <a:rPr lang="en-US" dirty="0"/>
              <a:t>and are </a:t>
            </a:r>
            <a:r>
              <a:rPr lang="en-US" b="1" dirty="0"/>
              <a:t>denatured at high temperatures</a:t>
            </a:r>
            <a:endParaRPr lang="en-US" dirty="0"/>
          </a:p>
          <a:p>
            <a:r>
              <a:rPr lang="en-US" dirty="0"/>
              <a:t>Enzymes work best at a particular temperature </a:t>
            </a:r>
            <a:r>
              <a:rPr lang="en-US" dirty="0">
                <a:sym typeface="Wingdings" panose="05000000000000000000" pitchFamily="2" charset="2"/>
              </a:rPr>
              <a:t></a:t>
            </a:r>
            <a:r>
              <a:rPr lang="en-US" dirty="0"/>
              <a:t> Optimum temperature</a:t>
            </a:r>
          </a:p>
          <a:p>
            <a:r>
              <a:rPr lang="en-US" dirty="0"/>
              <a:t>Enzymes work best at a particular pH </a:t>
            </a:r>
            <a:r>
              <a:rPr lang="en-US" dirty="0">
                <a:sym typeface="Wingdings" panose="05000000000000000000" pitchFamily="2" charset="2"/>
              </a:rPr>
              <a:t></a:t>
            </a:r>
            <a:r>
              <a:rPr lang="en-US" dirty="0"/>
              <a:t> optimum pH </a:t>
            </a:r>
          </a:p>
          <a:p>
            <a:r>
              <a:rPr lang="en-US" dirty="0"/>
              <a:t>Enzymes are</a:t>
            </a:r>
            <a:r>
              <a:rPr lang="en-US" b="1" dirty="0"/>
              <a:t> specific</a:t>
            </a:r>
            <a:r>
              <a:rPr lang="en-US" dirty="0"/>
              <a:t> </a:t>
            </a:r>
          </a:p>
          <a:p>
            <a:pPr marL="0" indent="0">
              <a:buNone/>
            </a:pPr>
            <a:endParaRPr lang="en-US" dirty="0"/>
          </a:p>
        </p:txBody>
      </p:sp>
    </p:spTree>
    <p:extLst>
      <p:ext uri="{BB962C8B-B14F-4D97-AF65-F5344CB8AC3E}">
        <p14:creationId xmlns:p14="http://schemas.microsoft.com/office/powerpoint/2010/main" val="253846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Enzyme VS catalyst</a:t>
            </a:r>
            <a:endParaRPr lang="en-US" dirty="0"/>
          </a:p>
        </p:txBody>
      </p:sp>
      <p:sp>
        <p:nvSpPr>
          <p:cNvPr id="3" name="Content Placeholder 2"/>
          <p:cNvSpPr>
            <a:spLocks noGrp="1"/>
          </p:cNvSpPr>
          <p:nvPr>
            <p:ph idx="1"/>
          </p:nvPr>
        </p:nvSpPr>
        <p:spPr>
          <a:xfrm>
            <a:off x="481263" y="1325563"/>
            <a:ext cx="10872537" cy="4851400"/>
          </a:xfrm>
        </p:spPr>
        <p:txBody>
          <a:bodyPr/>
          <a:lstStyle/>
          <a:p>
            <a:r>
              <a:rPr lang="en-US" b="1" dirty="0"/>
              <a:t>Catalyst:  Substances</a:t>
            </a:r>
            <a:r>
              <a:rPr lang="en-US" dirty="0"/>
              <a:t> that speed up the rate of chemical reactions, without being changed by the reaction or used up . These are used in the lab to speed up chemical reactions e.g. Iron , Copper, manganese (IV) oxide ..etc. </a:t>
            </a:r>
          </a:p>
          <a:p>
            <a:r>
              <a:rPr lang="en-US" b="1" dirty="0"/>
              <a:t>Enzymes</a:t>
            </a:r>
            <a:r>
              <a:rPr lang="en-US" dirty="0"/>
              <a:t> are proteins that function as </a:t>
            </a:r>
            <a:r>
              <a:rPr lang="en-US" b="1" u="sng" dirty="0"/>
              <a:t>biological</a:t>
            </a:r>
            <a:r>
              <a:rPr lang="en-US" dirty="0"/>
              <a:t> catalysts that speed up the rate of chemical reactions :</a:t>
            </a:r>
          </a:p>
          <a:p>
            <a:pPr marL="0" indent="0">
              <a:buNone/>
            </a:pPr>
            <a:r>
              <a:rPr lang="en-US" dirty="0"/>
              <a:t>Enzymes are called</a:t>
            </a:r>
            <a:r>
              <a:rPr lang="en-US" b="1" dirty="0"/>
              <a:t> biological</a:t>
            </a:r>
            <a:r>
              <a:rPr lang="en-US" dirty="0"/>
              <a:t> catalysts </a:t>
            </a:r>
            <a:r>
              <a:rPr lang="en-US" b="1" dirty="0"/>
              <a:t>because they work in living cells</a:t>
            </a:r>
            <a:r>
              <a:rPr lang="en-US" dirty="0"/>
              <a:t> </a:t>
            </a:r>
          </a:p>
          <a:p>
            <a:pPr marL="0" indent="0">
              <a:buNone/>
            </a:pPr>
            <a:endParaRPr lang="en-US" dirty="0"/>
          </a:p>
        </p:txBody>
      </p:sp>
    </p:spTree>
    <p:extLst>
      <p:ext uri="{BB962C8B-B14F-4D97-AF65-F5344CB8AC3E}">
        <p14:creationId xmlns:p14="http://schemas.microsoft.com/office/powerpoint/2010/main" val="1648867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58" y="0"/>
            <a:ext cx="10515600" cy="1325563"/>
          </a:xfrm>
        </p:spPr>
        <p:txBody>
          <a:bodyPr/>
          <a:lstStyle/>
          <a:p>
            <a:pPr algn="ctr"/>
            <a:r>
              <a:rPr lang="en-US" b="1" dirty="0"/>
              <a:t>The shape of an enzyme </a:t>
            </a:r>
            <a:endParaRPr lang="en-US" dirty="0"/>
          </a:p>
        </p:txBody>
      </p:sp>
      <p:sp>
        <p:nvSpPr>
          <p:cNvPr id="3" name="Content Placeholder 2"/>
          <p:cNvSpPr>
            <a:spLocks noGrp="1"/>
          </p:cNvSpPr>
          <p:nvPr>
            <p:ph idx="1"/>
          </p:nvPr>
        </p:nvSpPr>
        <p:spPr>
          <a:xfrm>
            <a:off x="212559" y="1325563"/>
            <a:ext cx="11141242" cy="4851400"/>
          </a:xfrm>
        </p:spPr>
        <p:txBody>
          <a:bodyPr>
            <a:normAutofit fontScale="92500" lnSpcReduction="10000"/>
          </a:bodyPr>
          <a:lstStyle/>
          <a:p>
            <a:r>
              <a:rPr lang="en-US" dirty="0"/>
              <a:t>Remember that proteins can be different from each other by having different </a:t>
            </a:r>
          </a:p>
          <a:p>
            <a:r>
              <a:rPr lang="en-US" dirty="0"/>
              <a:t>sequences of amino acids in the chain.</a:t>
            </a:r>
          </a:p>
          <a:p>
            <a:r>
              <a:rPr lang="en-US" dirty="0"/>
              <a:t>The different sequences of amino acids give different shapes to protein molecules  </a:t>
            </a:r>
          </a:p>
          <a:p>
            <a:r>
              <a:rPr lang="en-US" dirty="0"/>
              <a:t>This is because the amino acids interact with other nearby amino acids in the chain causing the amino acid chain to fold up in a particular way which gives each protein a unique three-dimensional shape (3D). </a:t>
            </a:r>
          </a:p>
          <a:p>
            <a:r>
              <a:rPr lang="en-US" dirty="0"/>
              <a:t>Enzymes are proteins and like all proteins they have a three dimensional shape.  </a:t>
            </a:r>
          </a:p>
          <a:p>
            <a:r>
              <a:rPr lang="en-US" dirty="0"/>
              <a:t>Different enzymes are considered different proteins that have different sequences of amino acids.</a:t>
            </a:r>
          </a:p>
          <a:p>
            <a:r>
              <a:rPr lang="en-US" dirty="0"/>
              <a:t>That’s why each enzyme folds up in a particular way. Enzymes are unusual proteins because they have a space in the molecule with a particular 3D shape </a:t>
            </a:r>
          </a:p>
          <a:p>
            <a:pPr marL="0" indent="0">
              <a:buNone/>
            </a:pPr>
            <a:endParaRPr lang="en-US" dirty="0"/>
          </a:p>
        </p:txBody>
      </p:sp>
    </p:spTree>
    <p:extLst>
      <p:ext uri="{BB962C8B-B14F-4D97-AF65-F5344CB8AC3E}">
        <p14:creationId xmlns:p14="http://schemas.microsoft.com/office/powerpoint/2010/main" val="127835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903" t="18650" r="57380" b="17363"/>
          <a:stretch>
            <a:fillRect/>
          </a:stretch>
        </p:blipFill>
        <p:spPr bwMode="auto">
          <a:xfrm>
            <a:off x="1636294" y="745958"/>
            <a:ext cx="8109286" cy="5606716"/>
          </a:xfrm>
          <a:prstGeom prst="rect">
            <a:avLst/>
          </a:prstGeom>
          <a:noFill/>
          <a:ln w="9525">
            <a:noFill/>
            <a:miter lim="800000"/>
            <a:headEnd/>
            <a:tailEnd/>
          </a:ln>
        </p:spPr>
      </p:pic>
    </p:spTree>
    <p:extLst>
      <p:ext uri="{BB962C8B-B14F-4D97-AF65-F5344CB8AC3E}">
        <p14:creationId xmlns:p14="http://schemas.microsoft.com/office/powerpoint/2010/main" val="308744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droualb.faculty.mjc.edu/Course%20Materials/Physiology%20101/Chapter%20Notes/Fall%202011/figure_03_06b_labeled.jpg"/>
          <p:cNvPicPr/>
          <p:nvPr/>
        </p:nvPicPr>
        <p:blipFill>
          <a:blip r:embed="rId2" cstate="print"/>
          <a:srcRect b="16667"/>
          <a:stretch>
            <a:fillRect/>
          </a:stretch>
        </p:blipFill>
        <p:spPr bwMode="auto">
          <a:xfrm>
            <a:off x="481264" y="770021"/>
            <a:ext cx="6160168" cy="4981074"/>
          </a:xfrm>
          <a:prstGeom prst="rect">
            <a:avLst/>
          </a:prstGeom>
          <a:ln w="76200" cap="sq">
            <a:solidFill>
              <a:schemeClr val="accent1"/>
            </a:solidFill>
            <a:prstDash val="solid"/>
            <a:miter lim="800000"/>
          </a:ln>
          <a:effectLst>
            <a:outerShdw blurRad="50800" dist="38100" dir="2700000" algn="tl" rotWithShape="0">
              <a:srgbClr val="000000">
                <a:alpha val="43000"/>
              </a:srgbClr>
            </a:outerShdw>
          </a:effectLst>
        </p:spPr>
      </p:pic>
      <p:pic>
        <p:nvPicPr>
          <p:cNvPr id="3" name="il_fi" descr="http://dwb4.unl.edu/Chem/CHEM869K/CHEM869KLinks/genbiol.cbs.umn.edu/RWPlecturenotes/gifs/ChemRxns/wk2fig9.GIF"/>
          <p:cNvPicPr/>
          <p:nvPr/>
        </p:nvPicPr>
        <p:blipFill>
          <a:blip r:embed="rId3" cstate="print"/>
          <a:srcRect b="9444"/>
          <a:stretch>
            <a:fillRect/>
          </a:stretch>
        </p:blipFill>
        <p:spPr bwMode="auto">
          <a:xfrm>
            <a:off x="7150969" y="1671787"/>
            <a:ext cx="4832484" cy="2972401"/>
          </a:xfrm>
          <a:prstGeom prst="rect">
            <a:avLst/>
          </a:prstGeom>
          <a:noFill/>
          <a:ln w="28575">
            <a:solidFill>
              <a:srgbClr val="00B050"/>
            </a:solidFill>
            <a:miter lim="800000"/>
            <a:headEnd/>
            <a:tailEnd/>
          </a:ln>
        </p:spPr>
      </p:pic>
    </p:spTree>
    <p:extLst>
      <p:ext uri="{BB962C8B-B14F-4D97-AF65-F5344CB8AC3E}">
        <p14:creationId xmlns:p14="http://schemas.microsoft.com/office/powerpoint/2010/main" val="213732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Consider this reaction : </a:t>
            </a:r>
            <a:endParaRPr lang="en-US" dirty="0"/>
          </a:p>
        </p:txBody>
      </p:sp>
      <p:sp>
        <p:nvSpPr>
          <p:cNvPr id="3" name="Content Placeholder 2"/>
          <p:cNvSpPr>
            <a:spLocks noGrp="1"/>
          </p:cNvSpPr>
          <p:nvPr>
            <p:ph idx="1"/>
          </p:nvPr>
        </p:nvSpPr>
        <p:spPr>
          <a:xfrm>
            <a:off x="649705" y="1690688"/>
            <a:ext cx="10704095" cy="4486275"/>
          </a:xfrm>
        </p:spPr>
        <p:txBody>
          <a:bodyPr>
            <a:normAutofit/>
          </a:bodyPr>
          <a:lstStyle/>
          <a:p>
            <a:pPr marL="0" indent="0">
              <a:buNone/>
            </a:pPr>
            <a:r>
              <a:rPr lang="en-US" dirty="0"/>
              <a:t>Sucrose </a:t>
            </a:r>
            <a:r>
              <a:rPr lang="en-US" dirty="0">
                <a:sym typeface="Wingdings" panose="05000000000000000000" pitchFamily="2" charset="2"/>
              </a:rPr>
              <a:t></a:t>
            </a:r>
            <a:r>
              <a:rPr lang="en-US" dirty="0"/>
              <a:t> Glucose and fructose </a:t>
            </a:r>
          </a:p>
          <a:p>
            <a:pPr marL="0" indent="0">
              <a:buNone/>
            </a:pPr>
            <a:r>
              <a:rPr lang="en-US" dirty="0"/>
              <a:t>This metabolic reaction takes place in our digestive system during the process of digestion . </a:t>
            </a:r>
          </a:p>
          <a:p>
            <a:pPr marL="0" indent="0">
              <a:buNone/>
            </a:pPr>
            <a:r>
              <a:rPr lang="en-US" dirty="0"/>
              <a:t>This reaction is catalyzed by an enzyme . </a:t>
            </a:r>
          </a:p>
          <a:p>
            <a:pPr marL="0" indent="0">
              <a:buNone/>
            </a:pPr>
            <a:r>
              <a:rPr lang="en-US" dirty="0"/>
              <a:t>The enzyme </a:t>
            </a:r>
            <a:r>
              <a:rPr lang="en-US" dirty="0" err="1"/>
              <a:t>catalyses</a:t>
            </a:r>
            <a:r>
              <a:rPr lang="en-US" dirty="0"/>
              <a:t> the breaking down of sucrose into the monosaccharides glucose and fructose. </a:t>
            </a:r>
          </a:p>
          <a:p>
            <a:pPr marL="0" indent="0">
              <a:buNone/>
            </a:pPr>
            <a:r>
              <a:rPr lang="en-US" dirty="0"/>
              <a:t>The substance which the enzymes works on  in a chemical reaction is called the </a:t>
            </a:r>
            <a:r>
              <a:rPr lang="en-US" b="1" dirty="0"/>
              <a:t>substrate </a:t>
            </a:r>
            <a:r>
              <a:rPr lang="en-US" dirty="0"/>
              <a:t> ( in this example it is sucrose)  and the substances which are formed at the end of the reaction are called the </a:t>
            </a:r>
            <a:r>
              <a:rPr lang="en-US" b="1" dirty="0"/>
              <a:t>products (</a:t>
            </a:r>
            <a:r>
              <a:rPr lang="en-US" dirty="0"/>
              <a:t> in this case they are glucose and fructose).</a:t>
            </a:r>
          </a:p>
          <a:p>
            <a:pPr marL="0" indent="0">
              <a:buNone/>
            </a:pPr>
            <a:endParaRPr lang="en-US" dirty="0"/>
          </a:p>
        </p:txBody>
      </p:sp>
    </p:spTree>
    <p:extLst>
      <p:ext uri="{BB962C8B-B14F-4D97-AF65-F5344CB8AC3E}">
        <p14:creationId xmlns:p14="http://schemas.microsoft.com/office/powerpoint/2010/main" val="87451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0"/>
            <a:ext cx="10515600" cy="1325563"/>
          </a:xfrm>
        </p:spPr>
        <p:txBody>
          <a:bodyPr/>
          <a:lstStyle/>
          <a:p>
            <a:pPr algn="ctr"/>
            <a:r>
              <a:rPr lang="en-US" b="1" u="sng" dirty="0"/>
              <a:t>Enzymes are specific </a:t>
            </a:r>
            <a:endParaRPr lang="en-US" dirty="0"/>
          </a:p>
        </p:txBody>
      </p:sp>
      <p:sp>
        <p:nvSpPr>
          <p:cNvPr id="3" name="Content Placeholder 2"/>
          <p:cNvSpPr>
            <a:spLocks noGrp="1"/>
          </p:cNvSpPr>
          <p:nvPr>
            <p:ph idx="1"/>
          </p:nvPr>
        </p:nvSpPr>
        <p:spPr>
          <a:xfrm>
            <a:off x="438150" y="1012743"/>
            <a:ext cx="11376860" cy="5532436"/>
          </a:xfrm>
        </p:spPr>
        <p:txBody>
          <a:bodyPr>
            <a:normAutofit/>
          </a:bodyPr>
          <a:lstStyle/>
          <a:p>
            <a:pPr marL="0" indent="0">
              <a:buNone/>
            </a:pPr>
            <a:r>
              <a:rPr lang="en-US" dirty="0"/>
              <a:t>The substrate binds to a region in the enzyme called  the </a:t>
            </a:r>
            <a:r>
              <a:rPr lang="en-US" b="1" dirty="0"/>
              <a:t>active site forming an enzyme-substrate complex. </a:t>
            </a:r>
            <a:endParaRPr lang="en-US" dirty="0"/>
          </a:p>
          <a:p>
            <a:pPr marL="0" indent="0">
              <a:buNone/>
            </a:pPr>
            <a:r>
              <a:rPr lang="en-US" b="1" dirty="0"/>
              <a:t>The active site matches the shape of the substrate molecule “they are complementary “ because the substrate fits into this space in the enzyme </a:t>
            </a:r>
            <a:endParaRPr lang="en-US" dirty="0"/>
          </a:p>
          <a:p>
            <a:pPr marL="0" lvl="0" indent="0">
              <a:buNone/>
            </a:pPr>
            <a:r>
              <a:rPr lang="en-US" dirty="0"/>
              <a:t>The active site of each enzyme has a specific shape, and only substrates that have a shape complementary to the shape of the active site will be able to bind to the enzyme.</a:t>
            </a:r>
          </a:p>
          <a:p>
            <a:pPr marL="0" indent="0">
              <a:buNone/>
            </a:pPr>
            <a:r>
              <a:rPr lang="en-US" b="1" dirty="0"/>
              <a:t> </a:t>
            </a:r>
            <a:endParaRPr lang="en-US" dirty="0"/>
          </a:p>
          <a:p>
            <a:pPr marL="0" indent="0">
              <a:buNone/>
            </a:pPr>
            <a:r>
              <a:rPr lang="en-US" dirty="0"/>
              <a:t>Each enzyme can catalyze </a:t>
            </a:r>
            <a:r>
              <a:rPr lang="en-US" b="1" dirty="0"/>
              <a:t>only one particular kind of reaction</a:t>
            </a:r>
            <a:r>
              <a:rPr lang="en-US" dirty="0"/>
              <a:t>. And because we have many different chemical reactions occurring in our bodies, there many different enzymes are found , one for each of the many different metabolic reactions that must take place for us to stay alive.</a:t>
            </a:r>
          </a:p>
          <a:p>
            <a:pPr marL="0" indent="0">
              <a:buNone/>
            </a:pPr>
            <a:endParaRPr lang="en-US" dirty="0"/>
          </a:p>
        </p:txBody>
      </p:sp>
    </p:spTree>
    <p:extLst>
      <p:ext uri="{BB962C8B-B14F-4D97-AF65-F5344CB8AC3E}">
        <p14:creationId xmlns:p14="http://schemas.microsoft.com/office/powerpoint/2010/main" val="2583237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1623</Words>
  <Application>Microsoft Office PowerPoint</Application>
  <PresentationFormat>Widescreen</PresentationFormat>
  <Paragraphs>97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Biology (0610)   Grade 9 Biological molecules and Enzymes</vt:lpstr>
      <vt:lpstr>Enzymes </vt:lpstr>
      <vt:lpstr>Without enzymes, there would be no life at all, from microorganisms to humans </vt:lpstr>
      <vt:lpstr>Enzyme VS catalyst</vt:lpstr>
      <vt:lpstr>The shape of an enzyme </vt:lpstr>
      <vt:lpstr>PowerPoint Presentation</vt:lpstr>
      <vt:lpstr>PowerPoint Presentation</vt:lpstr>
      <vt:lpstr>Consider this reaction : </vt:lpstr>
      <vt:lpstr>Enzymes are specific </vt:lpstr>
      <vt:lpstr>Lock and Key model.</vt:lpstr>
      <vt:lpstr>PowerPoint Presentation</vt:lpstr>
      <vt:lpstr>How does the nucleus control the chemical reactions that take place in the cell ?</vt:lpstr>
      <vt:lpstr>PowerPoint Presentation</vt:lpstr>
      <vt:lpstr>The Effect of High temperature on enzymes </vt:lpstr>
      <vt:lpstr>The difference between chemical and biological catalysts:</vt:lpstr>
      <vt:lpstr>Naming enzymes </vt:lpstr>
      <vt:lpstr>PowerPoint Presentation</vt:lpstr>
      <vt:lpstr>PowerPoint Presentation</vt:lpstr>
      <vt:lpstr>PowerPoint Presentation</vt:lpstr>
      <vt:lpstr>Types of enzymes:</vt:lpstr>
      <vt:lpstr>PowerPoint Presentation</vt:lpstr>
      <vt:lpstr>PowerPoint Presentation</vt:lpstr>
      <vt:lpstr>PowerPoint Presentation</vt:lpstr>
      <vt:lpstr>1-Temperature:</vt:lpstr>
      <vt:lpstr>PowerPoint Presentation</vt:lpstr>
      <vt:lpstr>2- The Effect of pH on the activity of Enzymes:</vt:lpstr>
      <vt:lpstr>PowerPoint Presentation</vt:lpstr>
      <vt:lpstr>Examples on enzymes and their optimal pH </vt:lpstr>
      <vt:lpstr>4) Concentration of enzyme: </vt:lpstr>
      <vt:lpstr>Summary:  Enzymes have the following properties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(0620)   Grade 10 Biological molecules and Enzymes</dc:title>
  <dc:creator>Magic Systems</dc:creator>
  <cp:lastModifiedBy>Magic Systems</cp:lastModifiedBy>
  <cp:revision>8</cp:revision>
  <dcterms:created xsi:type="dcterms:W3CDTF">2024-11-12T11:24:07Z</dcterms:created>
  <dcterms:modified xsi:type="dcterms:W3CDTF">2026-01-31T10:25:51Z</dcterms:modified>
</cp:coreProperties>
</file>