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8"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69" d="100"/>
          <a:sy n="69"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229EA8-D1B5-AC76-354B-19B3A27D17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97A22D8-465E-711B-C7DA-D23FE7248C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9C70780-2833-A079-18DF-C3198D50DF49}"/>
              </a:ext>
            </a:extLst>
          </p:cNvPr>
          <p:cNvSpPr>
            <a:spLocks noGrp="1"/>
          </p:cNvSpPr>
          <p:nvPr>
            <p:ph type="dt" sz="half" idx="10"/>
          </p:nvPr>
        </p:nvSpPr>
        <p:spPr/>
        <p:txBody>
          <a:bodyPr/>
          <a:lstStyle/>
          <a:p>
            <a:fld id="{AA7D9FBA-8ECA-4A95-B3C2-4A3793D5B75D}" type="datetimeFigureOut">
              <a:rPr lang="en-US" smtClean="0"/>
              <a:t>1/31/2026</a:t>
            </a:fld>
            <a:endParaRPr lang="en-US"/>
          </a:p>
        </p:txBody>
      </p:sp>
      <p:sp>
        <p:nvSpPr>
          <p:cNvPr id="5" name="Footer Placeholder 4">
            <a:extLst>
              <a:ext uri="{FF2B5EF4-FFF2-40B4-BE49-F238E27FC236}">
                <a16:creationId xmlns:a16="http://schemas.microsoft.com/office/drawing/2014/main" xmlns="" id="{B9ECC772-8D8F-AE31-196F-57C6F57E8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A66D25-B069-E805-40C7-5BDC9C725D7B}"/>
              </a:ext>
            </a:extLst>
          </p:cNvPr>
          <p:cNvSpPr>
            <a:spLocks noGrp="1"/>
          </p:cNvSpPr>
          <p:nvPr>
            <p:ph type="sldNum" sz="quarter" idx="12"/>
          </p:nvPr>
        </p:nvSpPr>
        <p:spPr/>
        <p:txBody>
          <a:bodyPr/>
          <a:lstStyle/>
          <a:p>
            <a:fld id="{52F37CAF-5B81-4EFE-8EA2-0983A51B29C9}" type="slidenum">
              <a:rPr lang="en-US" smtClean="0"/>
              <a:t>‹#›</a:t>
            </a:fld>
            <a:endParaRPr lang="en-US"/>
          </a:p>
        </p:txBody>
      </p:sp>
    </p:spTree>
    <p:extLst>
      <p:ext uri="{BB962C8B-B14F-4D97-AF65-F5344CB8AC3E}">
        <p14:creationId xmlns:p14="http://schemas.microsoft.com/office/powerpoint/2010/main" val="24931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23826-B48B-6CD6-30B8-E41AC86472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CF1D83A-292B-0202-4BE4-E0F6EFCD47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9269A79-73CE-011B-3C7F-96AF464E6509}"/>
              </a:ext>
            </a:extLst>
          </p:cNvPr>
          <p:cNvSpPr>
            <a:spLocks noGrp="1"/>
          </p:cNvSpPr>
          <p:nvPr>
            <p:ph type="dt" sz="half" idx="10"/>
          </p:nvPr>
        </p:nvSpPr>
        <p:spPr/>
        <p:txBody>
          <a:bodyPr/>
          <a:lstStyle/>
          <a:p>
            <a:fld id="{AA7D9FBA-8ECA-4A95-B3C2-4A3793D5B75D}" type="datetimeFigureOut">
              <a:rPr lang="en-US" smtClean="0"/>
              <a:t>1/31/2026</a:t>
            </a:fld>
            <a:endParaRPr lang="en-US"/>
          </a:p>
        </p:txBody>
      </p:sp>
      <p:sp>
        <p:nvSpPr>
          <p:cNvPr id="5" name="Footer Placeholder 4">
            <a:extLst>
              <a:ext uri="{FF2B5EF4-FFF2-40B4-BE49-F238E27FC236}">
                <a16:creationId xmlns:a16="http://schemas.microsoft.com/office/drawing/2014/main" xmlns="" id="{76087230-70CA-A19B-57D3-AFD3AE83B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F76706-6EC4-744E-CAD3-3E30CEC25F0F}"/>
              </a:ext>
            </a:extLst>
          </p:cNvPr>
          <p:cNvSpPr>
            <a:spLocks noGrp="1"/>
          </p:cNvSpPr>
          <p:nvPr>
            <p:ph type="sldNum" sz="quarter" idx="12"/>
          </p:nvPr>
        </p:nvSpPr>
        <p:spPr/>
        <p:txBody>
          <a:bodyPr/>
          <a:lstStyle/>
          <a:p>
            <a:fld id="{52F37CAF-5B81-4EFE-8EA2-0983A51B29C9}" type="slidenum">
              <a:rPr lang="en-US" smtClean="0"/>
              <a:t>‹#›</a:t>
            </a:fld>
            <a:endParaRPr lang="en-US"/>
          </a:p>
        </p:txBody>
      </p:sp>
    </p:spTree>
    <p:extLst>
      <p:ext uri="{BB962C8B-B14F-4D97-AF65-F5344CB8AC3E}">
        <p14:creationId xmlns:p14="http://schemas.microsoft.com/office/powerpoint/2010/main" val="692896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D2493CB-2739-2BB2-5729-FC9EF01082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76B1327-3D0D-D523-8519-FE2CA8AAC6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15A0DD-FB8F-481F-DE30-3EA39EACBDCB}"/>
              </a:ext>
            </a:extLst>
          </p:cNvPr>
          <p:cNvSpPr>
            <a:spLocks noGrp="1"/>
          </p:cNvSpPr>
          <p:nvPr>
            <p:ph type="dt" sz="half" idx="10"/>
          </p:nvPr>
        </p:nvSpPr>
        <p:spPr/>
        <p:txBody>
          <a:bodyPr/>
          <a:lstStyle/>
          <a:p>
            <a:fld id="{AA7D9FBA-8ECA-4A95-B3C2-4A3793D5B75D}" type="datetimeFigureOut">
              <a:rPr lang="en-US" smtClean="0"/>
              <a:t>1/31/2026</a:t>
            </a:fld>
            <a:endParaRPr lang="en-US"/>
          </a:p>
        </p:txBody>
      </p:sp>
      <p:sp>
        <p:nvSpPr>
          <p:cNvPr id="5" name="Footer Placeholder 4">
            <a:extLst>
              <a:ext uri="{FF2B5EF4-FFF2-40B4-BE49-F238E27FC236}">
                <a16:creationId xmlns:a16="http://schemas.microsoft.com/office/drawing/2014/main" xmlns="" id="{7380336D-B923-0E2B-D01F-0633C2511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C60C12-1EDB-8310-9572-A20B836C18C2}"/>
              </a:ext>
            </a:extLst>
          </p:cNvPr>
          <p:cNvSpPr>
            <a:spLocks noGrp="1"/>
          </p:cNvSpPr>
          <p:nvPr>
            <p:ph type="sldNum" sz="quarter" idx="12"/>
          </p:nvPr>
        </p:nvSpPr>
        <p:spPr/>
        <p:txBody>
          <a:bodyPr/>
          <a:lstStyle/>
          <a:p>
            <a:fld id="{52F37CAF-5B81-4EFE-8EA2-0983A51B29C9}" type="slidenum">
              <a:rPr lang="en-US" smtClean="0"/>
              <a:t>‹#›</a:t>
            </a:fld>
            <a:endParaRPr lang="en-US"/>
          </a:p>
        </p:txBody>
      </p:sp>
    </p:spTree>
    <p:extLst>
      <p:ext uri="{BB962C8B-B14F-4D97-AF65-F5344CB8AC3E}">
        <p14:creationId xmlns:p14="http://schemas.microsoft.com/office/powerpoint/2010/main" val="4135966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9C49EF-D7DF-DB5F-33DB-B9ABA8483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2A2563B-1366-3CB4-007A-D932C7F209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C2B22AC-6320-E581-39A1-1CCA1542BE64}"/>
              </a:ext>
            </a:extLst>
          </p:cNvPr>
          <p:cNvSpPr>
            <a:spLocks noGrp="1"/>
          </p:cNvSpPr>
          <p:nvPr>
            <p:ph type="dt" sz="half" idx="10"/>
          </p:nvPr>
        </p:nvSpPr>
        <p:spPr/>
        <p:txBody>
          <a:bodyPr/>
          <a:lstStyle/>
          <a:p>
            <a:fld id="{AA7D9FBA-8ECA-4A95-B3C2-4A3793D5B75D}" type="datetimeFigureOut">
              <a:rPr lang="en-US" smtClean="0"/>
              <a:t>1/31/2026</a:t>
            </a:fld>
            <a:endParaRPr lang="en-US"/>
          </a:p>
        </p:txBody>
      </p:sp>
      <p:sp>
        <p:nvSpPr>
          <p:cNvPr id="5" name="Footer Placeholder 4">
            <a:extLst>
              <a:ext uri="{FF2B5EF4-FFF2-40B4-BE49-F238E27FC236}">
                <a16:creationId xmlns:a16="http://schemas.microsoft.com/office/drawing/2014/main" xmlns="" id="{B2B0113C-473C-B682-E30D-D59980929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F75AE5-C1B0-E898-4803-BCF128C9E749}"/>
              </a:ext>
            </a:extLst>
          </p:cNvPr>
          <p:cNvSpPr>
            <a:spLocks noGrp="1"/>
          </p:cNvSpPr>
          <p:nvPr>
            <p:ph type="sldNum" sz="quarter" idx="12"/>
          </p:nvPr>
        </p:nvSpPr>
        <p:spPr/>
        <p:txBody>
          <a:bodyPr/>
          <a:lstStyle/>
          <a:p>
            <a:fld id="{52F37CAF-5B81-4EFE-8EA2-0983A51B29C9}" type="slidenum">
              <a:rPr lang="en-US" smtClean="0"/>
              <a:t>‹#›</a:t>
            </a:fld>
            <a:endParaRPr lang="en-US"/>
          </a:p>
        </p:txBody>
      </p:sp>
    </p:spTree>
    <p:extLst>
      <p:ext uri="{BB962C8B-B14F-4D97-AF65-F5344CB8AC3E}">
        <p14:creationId xmlns:p14="http://schemas.microsoft.com/office/powerpoint/2010/main" val="2315174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F0CD61-02DA-BD0F-4FAA-9CD75AF6B5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D83E4A0-36A6-29B4-CDF9-8AE4207EC9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38B4B99-1B00-BC95-5238-90EDC557D809}"/>
              </a:ext>
            </a:extLst>
          </p:cNvPr>
          <p:cNvSpPr>
            <a:spLocks noGrp="1"/>
          </p:cNvSpPr>
          <p:nvPr>
            <p:ph type="dt" sz="half" idx="10"/>
          </p:nvPr>
        </p:nvSpPr>
        <p:spPr/>
        <p:txBody>
          <a:bodyPr/>
          <a:lstStyle/>
          <a:p>
            <a:fld id="{AA7D9FBA-8ECA-4A95-B3C2-4A3793D5B75D}" type="datetimeFigureOut">
              <a:rPr lang="en-US" smtClean="0"/>
              <a:t>1/31/2026</a:t>
            </a:fld>
            <a:endParaRPr lang="en-US"/>
          </a:p>
        </p:txBody>
      </p:sp>
      <p:sp>
        <p:nvSpPr>
          <p:cNvPr id="5" name="Footer Placeholder 4">
            <a:extLst>
              <a:ext uri="{FF2B5EF4-FFF2-40B4-BE49-F238E27FC236}">
                <a16:creationId xmlns:a16="http://schemas.microsoft.com/office/drawing/2014/main" xmlns="" id="{68920B86-C89D-0B20-D548-5A7FBB254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F4ABC7-546C-5867-1DC1-B71D6C27A216}"/>
              </a:ext>
            </a:extLst>
          </p:cNvPr>
          <p:cNvSpPr>
            <a:spLocks noGrp="1"/>
          </p:cNvSpPr>
          <p:nvPr>
            <p:ph type="sldNum" sz="quarter" idx="12"/>
          </p:nvPr>
        </p:nvSpPr>
        <p:spPr/>
        <p:txBody>
          <a:bodyPr/>
          <a:lstStyle/>
          <a:p>
            <a:fld id="{52F37CAF-5B81-4EFE-8EA2-0983A51B29C9}" type="slidenum">
              <a:rPr lang="en-US" smtClean="0"/>
              <a:t>‹#›</a:t>
            </a:fld>
            <a:endParaRPr lang="en-US"/>
          </a:p>
        </p:txBody>
      </p:sp>
    </p:spTree>
    <p:extLst>
      <p:ext uri="{BB962C8B-B14F-4D97-AF65-F5344CB8AC3E}">
        <p14:creationId xmlns:p14="http://schemas.microsoft.com/office/powerpoint/2010/main" val="1391687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245D5A-7383-99A7-31FE-5B47DE5AF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5CAFAA-6490-7781-0918-6173FF6076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7D8272-CF37-9177-A75B-94198098DA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04A9A8B-023D-EAF0-52A3-3F6E8A6D7655}"/>
              </a:ext>
            </a:extLst>
          </p:cNvPr>
          <p:cNvSpPr>
            <a:spLocks noGrp="1"/>
          </p:cNvSpPr>
          <p:nvPr>
            <p:ph type="dt" sz="half" idx="10"/>
          </p:nvPr>
        </p:nvSpPr>
        <p:spPr/>
        <p:txBody>
          <a:bodyPr/>
          <a:lstStyle/>
          <a:p>
            <a:fld id="{AA7D9FBA-8ECA-4A95-B3C2-4A3793D5B75D}" type="datetimeFigureOut">
              <a:rPr lang="en-US" smtClean="0"/>
              <a:t>1/31/2026</a:t>
            </a:fld>
            <a:endParaRPr lang="en-US"/>
          </a:p>
        </p:txBody>
      </p:sp>
      <p:sp>
        <p:nvSpPr>
          <p:cNvPr id="6" name="Footer Placeholder 5">
            <a:extLst>
              <a:ext uri="{FF2B5EF4-FFF2-40B4-BE49-F238E27FC236}">
                <a16:creationId xmlns:a16="http://schemas.microsoft.com/office/drawing/2014/main" xmlns="" id="{A0CD51AB-EBFB-847E-AF20-679266740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706460C-7360-EF09-F924-5CE2DF112B8C}"/>
              </a:ext>
            </a:extLst>
          </p:cNvPr>
          <p:cNvSpPr>
            <a:spLocks noGrp="1"/>
          </p:cNvSpPr>
          <p:nvPr>
            <p:ph type="sldNum" sz="quarter" idx="12"/>
          </p:nvPr>
        </p:nvSpPr>
        <p:spPr/>
        <p:txBody>
          <a:bodyPr/>
          <a:lstStyle/>
          <a:p>
            <a:fld id="{52F37CAF-5B81-4EFE-8EA2-0983A51B29C9}" type="slidenum">
              <a:rPr lang="en-US" smtClean="0"/>
              <a:t>‹#›</a:t>
            </a:fld>
            <a:endParaRPr lang="en-US"/>
          </a:p>
        </p:txBody>
      </p:sp>
    </p:spTree>
    <p:extLst>
      <p:ext uri="{BB962C8B-B14F-4D97-AF65-F5344CB8AC3E}">
        <p14:creationId xmlns:p14="http://schemas.microsoft.com/office/powerpoint/2010/main" val="124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03D24-6079-0D4D-46E0-10D67E2017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E5CFDB-61A6-5B4F-D556-D164743B43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25B17A-55C9-2F23-CC19-4B2A7FA884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29B0976-53FA-82DF-C849-878D2F28C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111B951-0106-CB39-A14F-3D53F0A3EC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F134402-DDDA-6297-C103-D34888F43FC7}"/>
              </a:ext>
            </a:extLst>
          </p:cNvPr>
          <p:cNvSpPr>
            <a:spLocks noGrp="1"/>
          </p:cNvSpPr>
          <p:nvPr>
            <p:ph type="dt" sz="half" idx="10"/>
          </p:nvPr>
        </p:nvSpPr>
        <p:spPr/>
        <p:txBody>
          <a:bodyPr/>
          <a:lstStyle/>
          <a:p>
            <a:fld id="{AA7D9FBA-8ECA-4A95-B3C2-4A3793D5B75D}" type="datetimeFigureOut">
              <a:rPr lang="en-US" smtClean="0"/>
              <a:t>1/31/2026</a:t>
            </a:fld>
            <a:endParaRPr lang="en-US"/>
          </a:p>
        </p:txBody>
      </p:sp>
      <p:sp>
        <p:nvSpPr>
          <p:cNvPr id="8" name="Footer Placeholder 7">
            <a:extLst>
              <a:ext uri="{FF2B5EF4-FFF2-40B4-BE49-F238E27FC236}">
                <a16:creationId xmlns:a16="http://schemas.microsoft.com/office/drawing/2014/main" xmlns="" id="{3D74EF4C-A4BE-9BB6-8595-CEE33A8912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2D92DCF-6CF8-2B88-527C-39CAA79984DD}"/>
              </a:ext>
            </a:extLst>
          </p:cNvPr>
          <p:cNvSpPr>
            <a:spLocks noGrp="1"/>
          </p:cNvSpPr>
          <p:nvPr>
            <p:ph type="sldNum" sz="quarter" idx="12"/>
          </p:nvPr>
        </p:nvSpPr>
        <p:spPr/>
        <p:txBody>
          <a:bodyPr/>
          <a:lstStyle/>
          <a:p>
            <a:fld id="{52F37CAF-5B81-4EFE-8EA2-0983A51B29C9}" type="slidenum">
              <a:rPr lang="en-US" smtClean="0"/>
              <a:t>‹#›</a:t>
            </a:fld>
            <a:endParaRPr lang="en-US"/>
          </a:p>
        </p:txBody>
      </p:sp>
    </p:spTree>
    <p:extLst>
      <p:ext uri="{BB962C8B-B14F-4D97-AF65-F5344CB8AC3E}">
        <p14:creationId xmlns:p14="http://schemas.microsoft.com/office/powerpoint/2010/main" val="1268724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4C58C0-56EC-10CB-B262-078F08474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AE19396-B6B4-C0B9-4933-58750F1150D6}"/>
              </a:ext>
            </a:extLst>
          </p:cNvPr>
          <p:cNvSpPr>
            <a:spLocks noGrp="1"/>
          </p:cNvSpPr>
          <p:nvPr>
            <p:ph type="dt" sz="half" idx="10"/>
          </p:nvPr>
        </p:nvSpPr>
        <p:spPr/>
        <p:txBody>
          <a:bodyPr/>
          <a:lstStyle/>
          <a:p>
            <a:fld id="{AA7D9FBA-8ECA-4A95-B3C2-4A3793D5B75D}" type="datetimeFigureOut">
              <a:rPr lang="en-US" smtClean="0"/>
              <a:t>1/31/2026</a:t>
            </a:fld>
            <a:endParaRPr lang="en-US"/>
          </a:p>
        </p:txBody>
      </p:sp>
      <p:sp>
        <p:nvSpPr>
          <p:cNvPr id="4" name="Footer Placeholder 3">
            <a:extLst>
              <a:ext uri="{FF2B5EF4-FFF2-40B4-BE49-F238E27FC236}">
                <a16:creationId xmlns:a16="http://schemas.microsoft.com/office/drawing/2014/main" xmlns="" id="{6D2528F1-7704-3FCC-7ECE-FDB89AD043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CDC069E-2CD4-19B9-C84C-2ED444123F61}"/>
              </a:ext>
            </a:extLst>
          </p:cNvPr>
          <p:cNvSpPr>
            <a:spLocks noGrp="1"/>
          </p:cNvSpPr>
          <p:nvPr>
            <p:ph type="sldNum" sz="quarter" idx="12"/>
          </p:nvPr>
        </p:nvSpPr>
        <p:spPr/>
        <p:txBody>
          <a:bodyPr/>
          <a:lstStyle/>
          <a:p>
            <a:fld id="{52F37CAF-5B81-4EFE-8EA2-0983A51B29C9}" type="slidenum">
              <a:rPr lang="en-US" smtClean="0"/>
              <a:t>‹#›</a:t>
            </a:fld>
            <a:endParaRPr lang="en-US"/>
          </a:p>
        </p:txBody>
      </p:sp>
    </p:spTree>
    <p:extLst>
      <p:ext uri="{BB962C8B-B14F-4D97-AF65-F5344CB8AC3E}">
        <p14:creationId xmlns:p14="http://schemas.microsoft.com/office/powerpoint/2010/main" val="1422158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8DA18F2-ECFD-2981-9BA0-59BF75607258}"/>
              </a:ext>
            </a:extLst>
          </p:cNvPr>
          <p:cNvSpPr>
            <a:spLocks noGrp="1"/>
          </p:cNvSpPr>
          <p:nvPr>
            <p:ph type="dt" sz="half" idx="10"/>
          </p:nvPr>
        </p:nvSpPr>
        <p:spPr/>
        <p:txBody>
          <a:bodyPr/>
          <a:lstStyle/>
          <a:p>
            <a:fld id="{AA7D9FBA-8ECA-4A95-B3C2-4A3793D5B75D}" type="datetimeFigureOut">
              <a:rPr lang="en-US" smtClean="0"/>
              <a:t>1/31/2026</a:t>
            </a:fld>
            <a:endParaRPr lang="en-US"/>
          </a:p>
        </p:txBody>
      </p:sp>
      <p:sp>
        <p:nvSpPr>
          <p:cNvPr id="3" name="Footer Placeholder 2">
            <a:extLst>
              <a:ext uri="{FF2B5EF4-FFF2-40B4-BE49-F238E27FC236}">
                <a16:creationId xmlns:a16="http://schemas.microsoft.com/office/drawing/2014/main" xmlns="" id="{CBAB4BA0-E37B-18BF-2DCB-98876ED7D1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8A4A248-E258-DAEF-13B1-74C17C3238E6}"/>
              </a:ext>
            </a:extLst>
          </p:cNvPr>
          <p:cNvSpPr>
            <a:spLocks noGrp="1"/>
          </p:cNvSpPr>
          <p:nvPr>
            <p:ph type="sldNum" sz="quarter" idx="12"/>
          </p:nvPr>
        </p:nvSpPr>
        <p:spPr/>
        <p:txBody>
          <a:bodyPr/>
          <a:lstStyle/>
          <a:p>
            <a:fld id="{52F37CAF-5B81-4EFE-8EA2-0983A51B29C9}" type="slidenum">
              <a:rPr lang="en-US" smtClean="0"/>
              <a:t>‹#›</a:t>
            </a:fld>
            <a:endParaRPr lang="en-US"/>
          </a:p>
        </p:txBody>
      </p:sp>
    </p:spTree>
    <p:extLst>
      <p:ext uri="{BB962C8B-B14F-4D97-AF65-F5344CB8AC3E}">
        <p14:creationId xmlns:p14="http://schemas.microsoft.com/office/powerpoint/2010/main" val="256991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67598E-7525-E701-0A71-56340668A4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75369AE-2B6C-E983-EDBD-07706804D6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3F6A1AE-9BBD-E0BD-744A-4F7405096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688147-245D-B3E0-4868-57CAF61DDE3A}"/>
              </a:ext>
            </a:extLst>
          </p:cNvPr>
          <p:cNvSpPr>
            <a:spLocks noGrp="1"/>
          </p:cNvSpPr>
          <p:nvPr>
            <p:ph type="dt" sz="half" idx="10"/>
          </p:nvPr>
        </p:nvSpPr>
        <p:spPr/>
        <p:txBody>
          <a:bodyPr/>
          <a:lstStyle/>
          <a:p>
            <a:fld id="{AA7D9FBA-8ECA-4A95-B3C2-4A3793D5B75D}" type="datetimeFigureOut">
              <a:rPr lang="en-US" smtClean="0"/>
              <a:t>1/31/2026</a:t>
            </a:fld>
            <a:endParaRPr lang="en-US"/>
          </a:p>
        </p:txBody>
      </p:sp>
      <p:sp>
        <p:nvSpPr>
          <p:cNvPr id="6" name="Footer Placeholder 5">
            <a:extLst>
              <a:ext uri="{FF2B5EF4-FFF2-40B4-BE49-F238E27FC236}">
                <a16:creationId xmlns:a16="http://schemas.microsoft.com/office/drawing/2014/main" xmlns="" id="{8255B307-8E69-5F6B-147A-E4A736F8E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E22B763-2ED5-E2E0-2D8B-D406C71CC050}"/>
              </a:ext>
            </a:extLst>
          </p:cNvPr>
          <p:cNvSpPr>
            <a:spLocks noGrp="1"/>
          </p:cNvSpPr>
          <p:nvPr>
            <p:ph type="sldNum" sz="quarter" idx="12"/>
          </p:nvPr>
        </p:nvSpPr>
        <p:spPr/>
        <p:txBody>
          <a:bodyPr/>
          <a:lstStyle/>
          <a:p>
            <a:fld id="{52F37CAF-5B81-4EFE-8EA2-0983A51B29C9}" type="slidenum">
              <a:rPr lang="en-US" smtClean="0"/>
              <a:t>‹#›</a:t>
            </a:fld>
            <a:endParaRPr lang="en-US"/>
          </a:p>
        </p:txBody>
      </p:sp>
    </p:spTree>
    <p:extLst>
      <p:ext uri="{BB962C8B-B14F-4D97-AF65-F5344CB8AC3E}">
        <p14:creationId xmlns:p14="http://schemas.microsoft.com/office/powerpoint/2010/main" val="956747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E6834D-DFB9-5284-5745-E380D68F13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34B137-0440-B0D1-A6AA-331B95C01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72E7B85-6982-86AE-3C15-4953F8368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FE0998-0962-1F50-1C86-F0A780DC3546}"/>
              </a:ext>
            </a:extLst>
          </p:cNvPr>
          <p:cNvSpPr>
            <a:spLocks noGrp="1"/>
          </p:cNvSpPr>
          <p:nvPr>
            <p:ph type="dt" sz="half" idx="10"/>
          </p:nvPr>
        </p:nvSpPr>
        <p:spPr/>
        <p:txBody>
          <a:bodyPr/>
          <a:lstStyle/>
          <a:p>
            <a:fld id="{AA7D9FBA-8ECA-4A95-B3C2-4A3793D5B75D}" type="datetimeFigureOut">
              <a:rPr lang="en-US" smtClean="0"/>
              <a:t>1/31/2026</a:t>
            </a:fld>
            <a:endParaRPr lang="en-US"/>
          </a:p>
        </p:txBody>
      </p:sp>
      <p:sp>
        <p:nvSpPr>
          <p:cNvPr id="6" name="Footer Placeholder 5">
            <a:extLst>
              <a:ext uri="{FF2B5EF4-FFF2-40B4-BE49-F238E27FC236}">
                <a16:creationId xmlns:a16="http://schemas.microsoft.com/office/drawing/2014/main" xmlns="" id="{139143A9-D34D-2C3C-73BE-04DD3569F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12EDF48-58E4-0FF4-EEDD-0ADAF3DB4007}"/>
              </a:ext>
            </a:extLst>
          </p:cNvPr>
          <p:cNvSpPr>
            <a:spLocks noGrp="1"/>
          </p:cNvSpPr>
          <p:nvPr>
            <p:ph type="sldNum" sz="quarter" idx="12"/>
          </p:nvPr>
        </p:nvSpPr>
        <p:spPr/>
        <p:txBody>
          <a:bodyPr/>
          <a:lstStyle/>
          <a:p>
            <a:fld id="{52F37CAF-5B81-4EFE-8EA2-0983A51B29C9}" type="slidenum">
              <a:rPr lang="en-US" smtClean="0"/>
              <a:t>‹#›</a:t>
            </a:fld>
            <a:endParaRPr lang="en-US"/>
          </a:p>
        </p:txBody>
      </p:sp>
    </p:spTree>
    <p:extLst>
      <p:ext uri="{BB962C8B-B14F-4D97-AF65-F5344CB8AC3E}">
        <p14:creationId xmlns:p14="http://schemas.microsoft.com/office/powerpoint/2010/main" val="2963697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C4EFEF9-C48D-1F35-9D37-9162B785D2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1F8338B-DC7D-11C0-5937-8BF25EE6C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133F4E-9590-6DA0-6438-F7E0BAFE5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D9FBA-8ECA-4A95-B3C2-4A3793D5B75D}" type="datetimeFigureOut">
              <a:rPr lang="en-US" smtClean="0"/>
              <a:t>1/31/2026</a:t>
            </a:fld>
            <a:endParaRPr lang="en-US"/>
          </a:p>
        </p:txBody>
      </p:sp>
      <p:sp>
        <p:nvSpPr>
          <p:cNvPr id="5" name="Footer Placeholder 4">
            <a:extLst>
              <a:ext uri="{FF2B5EF4-FFF2-40B4-BE49-F238E27FC236}">
                <a16:creationId xmlns:a16="http://schemas.microsoft.com/office/drawing/2014/main" xmlns="" id="{275083FC-AD09-E91F-FACB-7224FD17A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7723E86-AC9A-CE37-7A7E-9CC44B8CBE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F37CAF-5B81-4EFE-8EA2-0983A51B29C9}" type="slidenum">
              <a:rPr lang="en-US" smtClean="0"/>
              <a:t>‹#›</a:t>
            </a:fld>
            <a:endParaRPr lang="en-US"/>
          </a:p>
        </p:txBody>
      </p:sp>
    </p:spTree>
    <p:extLst>
      <p:ext uri="{BB962C8B-B14F-4D97-AF65-F5344CB8AC3E}">
        <p14:creationId xmlns:p14="http://schemas.microsoft.com/office/powerpoint/2010/main" val="4257226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C2DA5-7B2E-D1FC-2666-D635F3041615}"/>
              </a:ext>
            </a:extLst>
          </p:cNvPr>
          <p:cNvSpPr>
            <a:spLocks noGrp="1"/>
          </p:cNvSpPr>
          <p:nvPr>
            <p:ph type="ctrTitle"/>
          </p:nvPr>
        </p:nvSpPr>
        <p:spPr>
          <a:xfrm>
            <a:off x="1580445" y="586869"/>
            <a:ext cx="8563897" cy="1614240"/>
          </a:xfrm>
        </p:spPr>
        <p:txBody>
          <a:bodyPr/>
          <a:lstStyle/>
          <a:p>
            <a:r>
              <a:rPr lang="en-US" sz="3600" b="1" dirty="0">
                <a:solidFill>
                  <a:srgbClr val="000000"/>
                </a:solidFill>
                <a:effectLst/>
                <a:latin typeface="Calibri" panose="020F0502020204030204" pitchFamily="34" charset="0"/>
                <a:ea typeface="Arial Unicode MS"/>
                <a:cs typeface="Calibri" panose="020F0502020204030204" pitchFamily="34" charset="0"/>
              </a:rPr>
              <a:t>Asexual and sexual reproduction in plants</a:t>
            </a:r>
            <a:r>
              <a:rPr lang="en-US" sz="1800" dirty="0">
                <a:solidFill>
                  <a:srgbClr val="000000"/>
                </a:solidFill>
                <a:effectLst/>
                <a:latin typeface="Calibri" panose="020F0502020204030204" pitchFamily="34" charset="0"/>
                <a:ea typeface="Calibri" panose="020F0502020204030204" pitchFamily="34" charset="0"/>
              </a:rPr>
              <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pic>
        <p:nvPicPr>
          <p:cNvPr id="1030" name="Picture 6">
            <a:extLst>
              <a:ext uri="{FF2B5EF4-FFF2-40B4-BE49-F238E27FC236}">
                <a16:creationId xmlns:a16="http://schemas.microsoft.com/office/drawing/2014/main" xmlns="" id="{3939D9AF-1134-B98F-2236-9B16D31EF6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8403" y="1542005"/>
            <a:ext cx="5807979" cy="464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649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46F3FBC7-BC24-EB4C-580E-C89B019F5DC0}"/>
              </a:ext>
            </a:extLst>
          </p:cNvPr>
          <p:cNvGraphicFramePr>
            <a:graphicFrameLocks noGrp="1"/>
          </p:cNvGraphicFramePr>
          <p:nvPr>
            <p:ph idx="1"/>
            <p:extLst>
              <p:ext uri="{D42A27DB-BD31-4B8C-83A1-F6EECF244321}">
                <p14:modId xmlns:p14="http://schemas.microsoft.com/office/powerpoint/2010/main" val="1286228160"/>
              </p:ext>
            </p:extLst>
          </p:nvPr>
        </p:nvGraphicFramePr>
        <p:xfrm>
          <a:off x="396240" y="304799"/>
          <a:ext cx="11490960" cy="5245396"/>
        </p:xfrm>
        <a:graphic>
          <a:graphicData uri="http://schemas.openxmlformats.org/drawingml/2006/table">
            <a:tbl>
              <a:tblPr firstRow="1" bandRow="1">
                <a:tableStyleId>{68D230F3-CF80-4859-8CE7-A43EE81993B5}</a:tableStyleId>
              </a:tblPr>
              <a:tblGrid>
                <a:gridCol w="5745480">
                  <a:extLst>
                    <a:ext uri="{9D8B030D-6E8A-4147-A177-3AD203B41FA5}">
                      <a16:colId xmlns:a16="http://schemas.microsoft.com/office/drawing/2014/main" xmlns="" val="3191667614"/>
                    </a:ext>
                  </a:extLst>
                </a:gridCol>
                <a:gridCol w="5745480">
                  <a:extLst>
                    <a:ext uri="{9D8B030D-6E8A-4147-A177-3AD203B41FA5}">
                      <a16:colId xmlns:a16="http://schemas.microsoft.com/office/drawing/2014/main" xmlns="" val="2944175235"/>
                    </a:ext>
                  </a:extLst>
                </a:gridCol>
              </a:tblGrid>
              <a:tr h="762001">
                <a:tc>
                  <a:txBody>
                    <a:bodyPr/>
                    <a:lstStyle/>
                    <a:p>
                      <a:endParaRPr lang="en-US"/>
                    </a:p>
                  </a:txBody>
                  <a:tcPr/>
                </a:tc>
                <a:tc>
                  <a:txBody>
                    <a:bodyPr/>
                    <a:lstStyle/>
                    <a:p>
                      <a:endParaRPr lang="en-US" dirty="0"/>
                    </a:p>
                  </a:txBody>
                  <a:tcPr/>
                </a:tc>
                <a:extLst>
                  <a:ext uri="{0D108BD9-81ED-4DB2-BD59-A6C34878D82A}">
                    <a16:rowId xmlns:a16="http://schemas.microsoft.com/office/drawing/2014/main" xmlns="" val="2156981499"/>
                  </a:ext>
                </a:extLst>
              </a:tr>
              <a:tr h="4483395">
                <a:tc>
                  <a:txBody>
                    <a:bodyPr/>
                    <a:lstStyle/>
                    <a:p>
                      <a:pPr lvl="0" rtl="0" fontAlgn="base"/>
                      <a:r>
                        <a:rPr lang="en-US" sz="1800" u="none" strike="noStrike" kern="1200" dirty="0">
                          <a:solidFill>
                            <a:schemeClr val="dk1"/>
                          </a:solidFill>
                          <a:effectLst/>
                        </a:rPr>
                        <a:t>(1) There is variation between offspring. Thus, if the environment changes e.g.  If a disease sets in there is a good chance that some of the offspring have resistance to this disease  not all crop will be affected  as a result there is a greater chance of survival if the environment changes  </a:t>
                      </a:r>
                    </a:p>
                    <a:p>
                      <a:r>
                        <a:rPr lang="en-US" sz="1800" kern="1200" dirty="0">
                          <a:solidFill>
                            <a:schemeClr val="dk1"/>
                          </a:solidFill>
                          <a:effectLst/>
                        </a:rPr>
                        <a:t> </a:t>
                      </a:r>
                    </a:p>
                    <a:p>
                      <a:pPr lvl="0" fontAlgn="base"/>
                      <a:r>
                        <a:rPr lang="en-US" sz="1800" u="none" strike="noStrike" kern="1200" dirty="0">
                          <a:solidFill>
                            <a:schemeClr val="dk1"/>
                          </a:solidFill>
                          <a:effectLst/>
                        </a:rPr>
                        <a:t>(2) There will be no competition among offspring because they will colonize in different regions due to </a:t>
                      </a:r>
                      <a:r>
                        <a:rPr lang="en-US" sz="1800" b="1" u="none" strike="noStrike" kern="1200" dirty="0">
                          <a:solidFill>
                            <a:schemeClr val="dk1"/>
                          </a:solidFill>
                          <a:effectLst/>
                        </a:rPr>
                        <a:t>seed dispersal. </a:t>
                      </a:r>
                      <a:endParaRPr lang="en-US" sz="1800" u="none" strike="noStrike" kern="1200" dirty="0">
                        <a:solidFill>
                          <a:schemeClr val="dk1"/>
                        </a:solidFill>
                        <a:effectLst/>
                      </a:endParaRPr>
                    </a:p>
                    <a:p>
                      <a:r>
                        <a:rPr lang="en-US" sz="1800" b="1" kern="1200" dirty="0">
                          <a:solidFill>
                            <a:schemeClr val="dk1"/>
                          </a:solidFill>
                          <a:effectLst/>
                        </a:rPr>
                        <a:t> </a:t>
                      </a:r>
                      <a:endParaRPr lang="en-US" sz="1800" kern="1200" dirty="0">
                        <a:solidFill>
                          <a:schemeClr val="dk1"/>
                        </a:solidFill>
                        <a:effectLst/>
                      </a:endParaRPr>
                    </a:p>
                    <a:p>
                      <a:pPr lvl="0" fontAlgn="base"/>
                      <a:r>
                        <a:rPr lang="en-US" sz="1800" b="1" u="none" strike="noStrike" kern="1200" dirty="0">
                          <a:solidFill>
                            <a:schemeClr val="dk1"/>
                          </a:solidFill>
                          <a:effectLst/>
                        </a:rPr>
                        <a:t>(3) More chance of evolution </a:t>
                      </a:r>
                      <a:r>
                        <a:rPr lang="en-US" sz="1800" u="none" strike="noStrike" kern="1200" dirty="0">
                          <a:solidFill>
                            <a:schemeClr val="dk1"/>
                          </a:solidFill>
                          <a:effectLst/>
                        </a:rPr>
                        <a:t> </a:t>
                      </a:r>
                    </a:p>
                    <a:p>
                      <a:r>
                        <a:rPr lang="en-US" sz="1800" kern="1200" dirty="0">
                          <a:solidFill>
                            <a:schemeClr val="dk1"/>
                          </a:solidFill>
                          <a:effectLst/>
                        </a:rPr>
                        <a:t> </a:t>
                      </a:r>
                    </a:p>
                    <a:p>
                      <a:endParaRPr lang="en-US" dirty="0"/>
                    </a:p>
                  </a:txBody>
                  <a:tcPr/>
                </a:tc>
                <a:tc>
                  <a:txBody>
                    <a:bodyPr/>
                    <a:lstStyle/>
                    <a:p>
                      <a:pPr lvl="0" rtl="0" fontAlgn="base"/>
                      <a:r>
                        <a:rPr lang="en-US" sz="1800" u="none" strike="noStrike" kern="1200" dirty="0">
                          <a:solidFill>
                            <a:schemeClr val="dk1"/>
                          </a:solidFill>
                          <a:effectLst/>
                        </a:rPr>
                        <a:t>(1) Many seeds are wasted  	 </a:t>
                      </a:r>
                    </a:p>
                    <a:p>
                      <a:pPr lvl="0" fontAlgn="base"/>
                      <a:r>
                        <a:rPr lang="en-US" sz="1800" u="none" strike="noStrike" kern="1200" dirty="0">
                          <a:solidFill>
                            <a:schemeClr val="dk1"/>
                          </a:solidFill>
                          <a:effectLst/>
                        </a:rPr>
                        <a:t>It requires two parents, the need to find a second parent causes </a:t>
                      </a:r>
                      <a:r>
                        <a:rPr lang="en-US" sz="1800" u="none" strike="noStrike" kern="1200" baseline="30000" dirty="0">
                          <a:solidFill>
                            <a:schemeClr val="dk1"/>
                          </a:solidFill>
                          <a:effectLst/>
                        </a:rPr>
                        <a:t>sexual</a:t>
                      </a:r>
                      <a:r>
                        <a:rPr lang="en-US" sz="1800" u="none" strike="noStrike" kern="1200" dirty="0">
                          <a:solidFill>
                            <a:schemeClr val="dk1"/>
                          </a:solidFill>
                          <a:effectLst/>
                        </a:rPr>
                        <a:t> reproduction to take a longer time to </a:t>
                      </a:r>
                    </a:p>
                    <a:p>
                      <a:r>
                        <a:rPr lang="en-US" sz="1800" kern="1200" dirty="0">
                          <a:solidFill>
                            <a:schemeClr val="dk1"/>
                          </a:solidFill>
                          <a:effectLst/>
                        </a:rPr>
                        <a:t> </a:t>
                      </a:r>
                    </a:p>
                    <a:p>
                      <a:r>
                        <a:rPr lang="en-US" sz="1800" kern="1200" dirty="0">
                          <a:solidFill>
                            <a:schemeClr val="dk1"/>
                          </a:solidFill>
                          <a:effectLst/>
                        </a:rPr>
                        <a:t>(2) produce offspring. </a:t>
                      </a:r>
                    </a:p>
                    <a:p>
                      <a:pPr lvl="0" fontAlgn="base"/>
                      <a:r>
                        <a:rPr lang="en-US" sz="1800" u="none" strike="noStrike" kern="1200" dirty="0">
                          <a:solidFill>
                            <a:schemeClr val="dk1"/>
                          </a:solidFill>
                          <a:effectLst/>
                        </a:rPr>
                        <a:t>(3) Requires a lot of energy. Not as rapid &amp; efficient as other forms of asexual reproduction.  </a:t>
                      </a:r>
                      <a:r>
                        <a:rPr lang="en-US" sz="1800" u="none" strike="noStrike" kern="1200" baseline="30000" dirty="0">
                          <a:solidFill>
                            <a:schemeClr val="dk1"/>
                          </a:solidFill>
                          <a:effectLst/>
                        </a:rPr>
                        <a:t> </a:t>
                      </a:r>
                      <a:endParaRPr lang="en-US" sz="1800" u="none" strike="noStrike" kern="1200" dirty="0">
                        <a:solidFill>
                          <a:schemeClr val="dk1"/>
                        </a:solidFill>
                        <a:effectLst/>
                      </a:endParaRPr>
                    </a:p>
                    <a:p>
                      <a:r>
                        <a:rPr lang="en-US" sz="1800" kern="1200" dirty="0">
                          <a:solidFill>
                            <a:schemeClr val="dk1"/>
                          </a:solidFill>
                          <a:effectLst/>
                        </a:rPr>
                        <a:t> 	 </a:t>
                      </a:r>
                    </a:p>
                    <a:p>
                      <a:pPr lvl="0" fontAlgn="base"/>
                      <a:r>
                        <a:rPr lang="en-US" sz="1800" u="none" strike="noStrike" kern="1200" dirty="0">
                          <a:solidFill>
                            <a:schemeClr val="dk1"/>
                          </a:solidFill>
                          <a:effectLst/>
                        </a:rPr>
                        <a:t>(4) Fertilization may not happen  </a:t>
                      </a:r>
                    </a:p>
                    <a:p>
                      <a:r>
                        <a:rPr lang="en-US" sz="1800" kern="1200" dirty="0">
                          <a:solidFill>
                            <a:schemeClr val="dk1"/>
                          </a:solidFill>
                          <a:effectLst/>
                        </a:rPr>
                        <a:t> 	 </a:t>
                      </a:r>
                    </a:p>
                    <a:p>
                      <a:pPr lvl="0" fontAlgn="base"/>
                      <a:r>
                        <a:rPr lang="en-US" sz="1800" u="none" strike="noStrike" kern="1200" dirty="0">
                          <a:solidFill>
                            <a:schemeClr val="dk1"/>
                          </a:solidFill>
                          <a:effectLst/>
                        </a:rPr>
                        <a:t>(5) The new genetic combinations produce </a:t>
                      </a:r>
                    </a:p>
                    <a:p>
                      <a:r>
                        <a:rPr lang="en-US" sz="1800" kern="1200" dirty="0">
                          <a:solidFill>
                            <a:schemeClr val="dk1"/>
                          </a:solidFill>
                          <a:effectLst/>
                        </a:rPr>
                        <a:t> </a:t>
                      </a:r>
                    </a:p>
                    <a:p>
                      <a:r>
                        <a:rPr lang="en-US" sz="1800" kern="1200" dirty="0">
                          <a:solidFill>
                            <a:schemeClr val="dk1"/>
                          </a:solidFill>
                          <a:effectLst/>
                        </a:rPr>
                        <a:t>variations among offspring and some combinations may produce less successful individuals. </a:t>
                      </a:r>
                      <a:endParaRPr lang="en-US" dirty="0"/>
                    </a:p>
                  </a:txBody>
                  <a:tcPr/>
                </a:tc>
                <a:extLst>
                  <a:ext uri="{0D108BD9-81ED-4DB2-BD59-A6C34878D82A}">
                    <a16:rowId xmlns:a16="http://schemas.microsoft.com/office/drawing/2014/main" xmlns="" val="799234213"/>
                  </a:ext>
                </a:extLst>
              </a:tr>
            </a:tbl>
          </a:graphicData>
        </a:graphic>
      </p:graphicFrame>
      <p:sp>
        <p:nvSpPr>
          <p:cNvPr id="6" name="TextBox 5">
            <a:extLst>
              <a:ext uri="{FF2B5EF4-FFF2-40B4-BE49-F238E27FC236}">
                <a16:creationId xmlns:a16="http://schemas.microsoft.com/office/drawing/2014/main" xmlns="" id="{5BC0D820-6154-BF28-5A17-C4B89DA320DE}"/>
              </a:ext>
            </a:extLst>
          </p:cNvPr>
          <p:cNvSpPr txBox="1"/>
          <p:nvPr/>
        </p:nvSpPr>
        <p:spPr>
          <a:xfrm>
            <a:off x="1219200" y="635119"/>
            <a:ext cx="6096000" cy="369332"/>
          </a:xfrm>
          <a:prstGeom prst="rect">
            <a:avLst/>
          </a:prstGeom>
          <a:noFill/>
        </p:spPr>
        <p:txBody>
          <a:bodyPr wrap="square">
            <a:spAutoFit/>
          </a:bodyPr>
          <a:lstStyle/>
          <a:p>
            <a:r>
              <a:rPr lang="en-US" sz="1800" b="1" dirty="0">
                <a:solidFill>
                  <a:srgbClr val="000000"/>
                </a:solidFill>
                <a:effectLst/>
                <a:latin typeface="Calibri" panose="020F0502020204030204" pitchFamily="34" charset="0"/>
                <a:ea typeface="Times New Roman" panose="02020603050405020304" pitchFamily="18" charset="0"/>
              </a:rPr>
              <a:t>Advantages of Sexual Reproduction: </a:t>
            </a:r>
            <a:endParaRPr lang="en-US" dirty="0"/>
          </a:p>
        </p:txBody>
      </p:sp>
      <p:sp>
        <p:nvSpPr>
          <p:cNvPr id="7" name="TextBox 6">
            <a:extLst>
              <a:ext uri="{FF2B5EF4-FFF2-40B4-BE49-F238E27FC236}">
                <a16:creationId xmlns:a16="http://schemas.microsoft.com/office/drawing/2014/main" xmlns="" id="{53C04D8B-C99B-28AB-8741-1B80CC92EA47}"/>
              </a:ext>
            </a:extLst>
          </p:cNvPr>
          <p:cNvSpPr txBox="1"/>
          <p:nvPr/>
        </p:nvSpPr>
        <p:spPr>
          <a:xfrm>
            <a:off x="6553200" y="599678"/>
            <a:ext cx="6096000" cy="369332"/>
          </a:xfrm>
          <a:prstGeom prst="rect">
            <a:avLst/>
          </a:prstGeom>
          <a:noFill/>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rPr>
              <a:t>Disadvantages</a:t>
            </a:r>
            <a:r>
              <a:rPr lang="en-US" sz="1800" b="1" dirty="0">
                <a:solidFill>
                  <a:srgbClr val="000000"/>
                </a:solidFill>
                <a:effectLst/>
                <a:latin typeface="Calibri" panose="020F0502020204030204" pitchFamily="34" charset="0"/>
                <a:ea typeface="Times New Roman" panose="02020603050405020304" pitchFamily="18" charset="0"/>
              </a:rPr>
              <a:t> of Sexual Reproduction: </a:t>
            </a:r>
            <a:endParaRPr lang="en-US" dirty="0"/>
          </a:p>
        </p:txBody>
      </p:sp>
    </p:spTree>
    <p:extLst>
      <p:ext uri="{BB962C8B-B14F-4D97-AF65-F5344CB8AC3E}">
        <p14:creationId xmlns:p14="http://schemas.microsoft.com/office/powerpoint/2010/main" val="126383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387320-79C9-57F8-CBC2-FC964EE1F83C}"/>
              </a:ext>
            </a:extLst>
          </p:cNvPr>
          <p:cNvSpPr>
            <a:spLocks noGrp="1"/>
          </p:cNvSpPr>
          <p:nvPr>
            <p:ph type="title"/>
          </p:nvPr>
        </p:nvSpPr>
        <p:spPr>
          <a:xfrm>
            <a:off x="316089" y="365126"/>
            <a:ext cx="11037711" cy="944386"/>
          </a:xfrm>
        </p:spPr>
        <p:txBody>
          <a:bodyPr>
            <a:normAutofit fontScale="90000"/>
          </a:bodyPr>
          <a:lstStyle/>
          <a:p>
            <a:r>
              <a:rPr lang="en-US" sz="1800" b="1" u="sng" dirty="0">
                <a:solidFill>
                  <a:srgbClr val="000000"/>
                </a:solidFill>
                <a:effectLst/>
                <a:latin typeface="Calibri" panose="020F0502020204030204" pitchFamily="34" charset="0"/>
                <a:ea typeface="Arial" panose="020B0604020202020204" pitchFamily="34" charset="0"/>
                <a:cs typeface="Calibri" panose="020F0502020204030204" pitchFamily="34" charset="0"/>
              </a:rPr>
              <a:t>Sexual reproduction</a:t>
            </a: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is defined as a process involving the fusion of the nuclei of two gametes to form a zygote and the production of offspring that are genetically different from each other. </a:t>
            </a:r>
            <a:r>
              <a:rPr lang="en-US" sz="1800" dirty="0">
                <a:solidFill>
                  <a:srgbClr val="000000"/>
                </a:solidFill>
                <a:effectLst/>
                <a:latin typeface="Calibri" panose="020F0502020204030204" pitchFamily="34" charset="0"/>
                <a:ea typeface="Calibri" panose="020F0502020204030204" pitchFamily="34" charset="0"/>
              </a:rPr>
              <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grpSp>
        <p:nvGrpSpPr>
          <p:cNvPr id="4" name="Group 3">
            <a:extLst>
              <a:ext uri="{FF2B5EF4-FFF2-40B4-BE49-F238E27FC236}">
                <a16:creationId xmlns:a16="http://schemas.microsoft.com/office/drawing/2014/main" xmlns="" id="{5F1DD728-A192-3606-4B24-8ABB11CC3412}"/>
              </a:ext>
            </a:extLst>
          </p:cNvPr>
          <p:cNvGrpSpPr/>
          <p:nvPr/>
        </p:nvGrpSpPr>
        <p:grpSpPr>
          <a:xfrm>
            <a:off x="2644351" y="1313393"/>
            <a:ext cx="6002938" cy="4861629"/>
            <a:chOff x="0" y="0"/>
            <a:chExt cx="3471545" cy="2792095"/>
          </a:xfrm>
        </p:grpSpPr>
        <p:pic>
          <p:nvPicPr>
            <p:cNvPr id="5" name="Picture 4">
              <a:extLst>
                <a:ext uri="{FF2B5EF4-FFF2-40B4-BE49-F238E27FC236}">
                  <a16:creationId xmlns:a16="http://schemas.microsoft.com/office/drawing/2014/main" xmlns="" id="{0009AD5C-0BF0-69D2-1DB4-6EC3EE49FC1B}"/>
                </a:ext>
              </a:extLst>
            </p:cNvPr>
            <p:cNvPicPr/>
            <p:nvPr/>
          </p:nvPicPr>
          <p:blipFill>
            <a:blip r:embed="rId2"/>
            <a:stretch>
              <a:fillRect/>
            </a:stretch>
          </p:blipFill>
          <p:spPr>
            <a:xfrm>
              <a:off x="38100" y="38100"/>
              <a:ext cx="3395345" cy="2715895"/>
            </a:xfrm>
            <a:prstGeom prst="rect">
              <a:avLst/>
            </a:prstGeom>
          </p:spPr>
        </p:pic>
        <p:sp>
          <p:nvSpPr>
            <p:cNvPr id="6" name="Shape 162">
              <a:extLst>
                <a:ext uri="{FF2B5EF4-FFF2-40B4-BE49-F238E27FC236}">
                  <a16:creationId xmlns:a16="http://schemas.microsoft.com/office/drawing/2014/main" xmlns="" id="{CB448BD9-089C-4320-D447-26AC18568BB9}"/>
                </a:ext>
              </a:extLst>
            </p:cNvPr>
            <p:cNvSpPr/>
            <p:nvPr/>
          </p:nvSpPr>
          <p:spPr>
            <a:xfrm>
              <a:off x="0" y="0"/>
              <a:ext cx="3471545" cy="2792095"/>
            </a:xfrm>
            <a:custGeom>
              <a:avLst/>
              <a:gdLst/>
              <a:ahLst/>
              <a:cxnLst/>
              <a:rect l="0" t="0" r="0" b="0"/>
              <a:pathLst>
                <a:path w="3471545" h="2792095">
                  <a:moveTo>
                    <a:pt x="0" y="2792095"/>
                  </a:moveTo>
                  <a:lnTo>
                    <a:pt x="3471545" y="2792095"/>
                  </a:lnTo>
                  <a:lnTo>
                    <a:pt x="3471545" y="0"/>
                  </a:lnTo>
                  <a:lnTo>
                    <a:pt x="0" y="0"/>
                  </a:lnTo>
                  <a:close/>
                </a:path>
              </a:pathLst>
            </a:custGeom>
            <a:ln w="76200" cap="flat">
              <a:miter lim="127000"/>
            </a:ln>
          </p:spPr>
          <p:style>
            <a:lnRef idx="1">
              <a:srgbClr val="00B0F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1838346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4854F-91BB-14A1-6A09-AC59A4BFA03E}"/>
              </a:ext>
            </a:extLst>
          </p:cNvPr>
          <p:cNvSpPr>
            <a:spLocks noGrp="1"/>
          </p:cNvSpPr>
          <p:nvPr>
            <p:ph type="title"/>
          </p:nvPr>
        </p:nvSpPr>
        <p:spPr>
          <a:xfrm>
            <a:off x="335280" y="385939"/>
            <a:ext cx="11269980" cy="894222"/>
          </a:xfrm>
        </p:spPr>
        <p:txBody>
          <a:bodyPr>
            <a:normAutofit fontScale="90000"/>
          </a:bodyPr>
          <a:lstStyle/>
          <a:p>
            <a:r>
              <a:rPr lang="en-US" sz="1800" b="1" u="sng"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Reproduction in plants can be either: </a:t>
            </a:r>
            <a:br>
              <a:rPr lang="en-US" sz="1800" b="1" u="sng"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br>
            <a:r>
              <a:rPr lang="en-US" sz="1800" b="1" u="sng"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1) Asexual reproduction</a:t>
            </a:r>
            <a:br>
              <a:rPr lang="en-US" sz="1800" b="1" u="sng"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br>
            <a:r>
              <a:rPr lang="en-US" sz="1800" b="1" u="sng"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2) Sexual reproduction.</a:t>
            </a:r>
            <a:r>
              <a:rPr lang="en-US" sz="1800" dirty="0">
                <a:solidFill>
                  <a:srgbClr val="000000"/>
                </a:solidFill>
                <a:effectLst/>
                <a:latin typeface="Calibri" panose="020F0502020204030204" pitchFamily="34" charset="0"/>
                <a:ea typeface="Calibri" panose="020F0502020204030204" pitchFamily="34" charset="0"/>
              </a:rPr>
              <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sp>
        <p:nvSpPr>
          <p:cNvPr id="10" name="TextBox 9">
            <a:extLst>
              <a:ext uri="{FF2B5EF4-FFF2-40B4-BE49-F238E27FC236}">
                <a16:creationId xmlns:a16="http://schemas.microsoft.com/office/drawing/2014/main" xmlns="" id="{70D1BE14-8E43-202F-2906-4C9B9031CCCD}"/>
              </a:ext>
            </a:extLst>
          </p:cNvPr>
          <p:cNvSpPr txBox="1"/>
          <p:nvPr/>
        </p:nvSpPr>
        <p:spPr>
          <a:xfrm>
            <a:off x="335280" y="1280161"/>
            <a:ext cx="11856720" cy="385939"/>
          </a:xfrm>
          <a:prstGeom prst="rect">
            <a:avLst/>
          </a:prstGeom>
          <a:noFill/>
        </p:spPr>
        <p:txBody>
          <a:bodyPr wrap="square">
            <a:spAutoFit/>
          </a:bodyPr>
          <a:lstStyle/>
          <a:p>
            <a:pPr marL="0" marR="0" indent="-6350" algn="just">
              <a:lnSpc>
                <a:spcPct val="112000"/>
              </a:lnSpc>
              <a:spcBef>
                <a:spcPts val="0"/>
              </a:spcBef>
              <a:spcAft>
                <a:spcPts val="2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Flowers carry the </a:t>
            </a: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reproductive structures </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of the plant thus; they are responsible for sexual reproduction in plants. </a:t>
            </a:r>
            <a:endParaRPr lang="en-US" sz="1600" dirty="0">
              <a:solidFill>
                <a:srgbClr val="000000"/>
              </a:solidFill>
              <a:effectLst/>
              <a:latin typeface="Calibri" panose="020F0502020204030204" pitchFamily="34" charset="0"/>
              <a:ea typeface="Calibri" panose="020F0502020204030204" pitchFamily="34" charset="0"/>
            </a:endParaRPr>
          </a:p>
        </p:txBody>
      </p:sp>
      <p:graphicFrame>
        <p:nvGraphicFramePr>
          <p:cNvPr id="14" name="Table 13">
            <a:extLst>
              <a:ext uri="{FF2B5EF4-FFF2-40B4-BE49-F238E27FC236}">
                <a16:creationId xmlns:a16="http://schemas.microsoft.com/office/drawing/2014/main" xmlns="" id="{F32BF7B3-F4DA-331A-AFFF-D3E9471DE249}"/>
              </a:ext>
            </a:extLst>
          </p:cNvPr>
          <p:cNvGraphicFramePr>
            <a:graphicFrameLocks noGrp="1"/>
          </p:cNvGraphicFramePr>
          <p:nvPr>
            <p:extLst>
              <p:ext uri="{D42A27DB-BD31-4B8C-83A1-F6EECF244321}">
                <p14:modId xmlns:p14="http://schemas.microsoft.com/office/powerpoint/2010/main" val="1056831943"/>
              </p:ext>
            </p:extLst>
          </p:nvPr>
        </p:nvGraphicFramePr>
        <p:xfrm>
          <a:off x="1005840" y="2102693"/>
          <a:ext cx="10313670" cy="2174810"/>
        </p:xfrm>
        <a:graphic>
          <a:graphicData uri="http://schemas.openxmlformats.org/drawingml/2006/table">
            <a:tbl>
              <a:tblPr firstRow="1" firstCol="1" bandRow="1">
                <a:tableStyleId>{16D9F66E-5EB9-4882-86FB-DCBF35E3C3E4}</a:tableStyleId>
              </a:tblPr>
              <a:tblGrid>
                <a:gridCol w="5012666">
                  <a:extLst>
                    <a:ext uri="{9D8B030D-6E8A-4147-A177-3AD203B41FA5}">
                      <a16:colId xmlns:a16="http://schemas.microsoft.com/office/drawing/2014/main" xmlns="" val="1407250493"/>
                    </a:ext>
                  </a:extLst>
                </a:gridCol>
                <a:gridCol w="5301004">
                  <a:extLst>
                    <a:ext uri="{9D8B030D-6E8A-4147-A177-3AD203B41FA5}">
                      <a16:colId xmlns:a16="http://schemas.microsoft.com/office/drawing/2014/main" xmlns="" val="2774276487"/>
                    </a:ext>
                  </a:extLst>
                </a:gridCol>
              </a:tblGrid>
              <a:tr h="377663">
                <a:tc>
                  <a:txBody>
                    <a:bodyPr/>
                    <a:lstStyle/>
                    <a:p>
                      <a:pPr marL="0" marR="31115" algn="ctr">
                        <a:lnSpc>
                          <a:spcPct val="107000"/>
                        </a:lnSpc>
                        <a:spcBef>
                          <a:spcPts val="0"/>
                        </a:spcBef>
                        <a:spcAft>
                          <a:spcPts val="0"/>
                        </a:spcAft>
                      </a:pPr>
                      <a:r>
                        <a:rPr lang="en-US" sz="1400" b="0" dirty="0">
                          <a:effectLst/>
                          <a:highlight>
                            <a:srgbClr val="F79646"/>
                          </a:highlight>
                        </a:rPr>
                        <a:t>Sexual </a:t>
                      </a:r>
                      <a:endParaRPr lang="en-US" sz="1200" b="0" dirty="0">
                        <a:solidFill>
                          <a:srgbClr val="000000"/>
                        </a:solidFill>
                        <a:effectLst/>
                        <a:highlight>
                          <a:srgbClr val="F79646"/>
                        </a:highlight>
                        <a:latin typeface="Calibri" panose="020F0502020204030204" pitchFamily="34" charset="0"/>
                        <a:ea typeface="Calibri" panose="020F0502020204030204" pitchFamily="34" charset="0"/>
                        <a:cs typeface="Arial" panose="020B0604020202020204" pitchFamily="34" charset="0"/>
                      </a:endParaRPr>
                    </a:p>
                  </a:txBody>
                  <a:tcPr marL="126365" marR="3175" marT="27940" marB="0"/>
                </a:tc>
                <a:tc>
                  <a:txBody>
                    <a:bodyPr/>
                    <a:lstStyle/>
                    <a:p>
                      <a:pPr marL="0" marR="34925" algn="ctr">
                        <a:lnSpc>
                          <a:spcPct val="107000"/>
                        </a:lnSpc>
                        <a:spcBef>
                          <a:spcPts val="0"/>
                        </a:spcBef>
                        <a:spcAft>
                          <a:spcPts val="0"/>
                        </a:spcAft>
                      </a:pPr>
                      <a:r>
                        <a:rPr lang="en-US" sz="1400" b="0">
                          <a:effectLst/>
                          <a:highlight>
                            <a:srgbClr val="F79646"/>
                          </a:highlight>
                        </a:rPr>
                        <a:t>Asexual </a:t>
                      </a:r>
                      <a:endParaRPr lang="en-US" sz="1200" b="0">
                        <a:solidFill>
                          <a:srgbClr val="000000"/>
                        </a:solidFill>
                        <a:effectLst/>
                        <a:highlight>
                          <a:srgbClr val="F79646"/>
                        </a:highlight>
                        <a:latin typeface="Calibri" panose="020F0502020204030204" pitchFamily="34" charset="0"/>
                        <a:ea typeface="Calibri" panose="020F0502020204030204" pitchFamily="34" charset="0"/>
                        <a:cs typeface="Arial" panose="020B0604020202020204" pitchFamily="34" charset="0"/>
                      </a:endParaRPr>
                    </a:p>
                  </a:txBody>
                  <a:tcPr marL="126365" marR="3175" marT="27940" marB="0"/>
                </a:tc>
                <a:extLst>
                  <a:ext uri="{0D108BD9-81ED-4DB2-BD59-A6C34878D82A}">
                    <a16:rowId xmlns:a16="http://schemas.microsoft.com/office/drawing/2014/main" xmlns="" val="580866829"/>
                  </a:ext>
                </a:extLst>
              </a:tr>
              <a:tr h="372818">
                <a:tc>
                  <a:txBody>
                    <a:bodyPr/>
                    <a:lstStyle/>
                    <a:p>
                      <a:pPr marL="0" marR="31115" algn="ctr">
                        <a:lnSpc>
                          <a:spcPct val="107000"/>
                        </a:lnSpc>
                        <a:spcBef>
                          <a:spcPts val="0"/>
                        </a:spcBef>
                        <a:spcAft>
                          <a:spcPts val="0"/>
                        </a:spcAft>
                      </a:pPr>
                      <a:r>
                        <a:rPr lang="en-US" sz="1400" b="0" dirty="0">
                          <a:effectLst/>
                        </a:rPr>
                        <a:t>2 parents are needed </a:t>
                      </a:r>
                      <a:endParaRPr lang="en-US" sz="1200" b="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26365" marR="3175" marT="27940" marB="0"/>
                </a:tc>
                <a:tc>
                  <a:txBody>
                    <a:bodyPr/>
                    <a:lstStyle/>
                    <a:p>
                      <a:pPr marL="0" marR="34925" algn="ctr">
                        <a:lnSpc>
                          <a:spcPct val="107000"/>
                        </a:lnSpc>
                        <a:spcBef>
                          <a:spcPts val="0"/>
                        </a:spcBef>
                        <a:spcAft>
                          <a:spcPts val="0"/>
                        </a:spcAft>
                      </a:pPr>
                      <a:r>
                        <a:rPr lang="en-US" sz="1400" b="0">
                          <a:effectLst/>
                        </a:rPr>
                        <a:t>Only one parent is needed </a:t>
                      </a:r>
                      <a:endParaRPr lang="en-US" sz="1200" b="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26365" marR="3175" marT="27940" marB="0"/>
                </a:tc>
                <a:extLst>
                  <a:ext uri="{0D108BD9-81ED-4DB2-BD59-A6C34878D82A}">
                    <a16:rowId xmlns:a16="http://schemas.microsoft.com/office/drawing/2014/main" xmlns="" val="1377961019"/>
                  </a:ext>
                </a:extLst>
              </a:tr>
              <a:tr h="1051511">
                <a:tc>
                  <a:txBody>
                    <a:bodyPr/>
                    <a:lstStyle/>
                    <a:p>
                      <a:pPr marL="0" marR="0" algn="ctr">
                        <a:lnSpc>
                          <a:spcPct val="107000"/>
                        </a:lnSpc>
                        <a:spcBef>
                          <a:spcPts val="0"/>
                        </a:spcBef>
                        <a:spcAft>
                          <a:spcPts val="0"/>
                        </a:spcAft>
                      </a:pPr>
                      <a:r>
                        <a:rPr lang="en-US" sz="1400" b="0" dirty="0">
                          <a:effectLst/>
                        </a:rPr>
                        <a:t>The offspring have a unique combination of genes inherited from both gametes of the two parents </a:t>
                      </a:r>
                      <a:endParaRPr lang="en-US" sz="1200" b="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26365" marR="3175" marT="27940" marB="0"/>
                </a:tc>
                <a:tc>
                  <a:txBody>
                    <a:bodyPr/>
                    <a:lstStyle/>
                    <a:p>
                      <a:pPr marL="613410" marR="0" algn="ctr">
                        <a:lnSpc>
                          <a:spcPct val="107000"/>
                        </a:lnSpc>
                        <a:spcBef>
                          <a:spcPts val="0"/>
                        </a:spcBef>
                        <a:spcAft>
                          <a:spcPts val="0"/>
                        </a:spcAft>
                      </a:pPr>
                      <a:r>
                        <a:rPr lang="en-US" sz="1400" b="0" dirty="0">
                          <a:effectLst/>
                        </a:rPr>
                        <a:t>Genetically identical to parent plant </a:t>
                      </a:r>
                      <a:endParaRPr lang="en-US" sz="1200" b="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26365" marR="3175" marT="27940" marB="0"/>
                </a:tc>
                <a:extLst>
                  <a:ext uri="{0D108BD9-81ED-4DB2-BD59-A6C34878D82A}">
                    <a16:rowId xmlns:a16="http://schemas.microsoft.com/office/drawing/2014/main" xmlns="" val="2934024687"/>
                  </a:ext>
                </a:extLst>
              </a:tr>
              <a:tr h="372818">
                <a:tc>
                  <a:txBody>
                    <a:bodyPr/>
                    <a:lstStyle/>
                    <a:p>
                      <a:pPr marL="532130" marR="0" algn="ctr">
                        <a:lnSpc>
                          <a:spcPct val="107000"/>
                        </a:lnSpc>
                        <a:spcBef>
                          <a:spcPts val="0"/>
                        </a:spcBef>
                        <a:spcAft>
                          <a:spcPts val="0"/>
                        </a:spcAft>
                      </a:pPr>
                      <a:r>
                        <a:rPr lang="en-US" sz="1400" b="0">
                          <a:effectLst/>
                        </a:rPr>
                        <a:t>Gametes (sex cells) are involved </a:t>
                      </a:r>
                      <a:endParaRPr lang="en-US" sz="1200" b="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26365" marR="3175" marT="27940" marB="0"/>
                </a:tc>
                <a:tc>
                  <a:txBody>
                    <a:bodyPr/>
                    <a:lstStyle/>
                    <a:p>
                      <a:pPr marL="0" marR="33655" algn="ctr">
                        <a:lnSpc>
                          <a:spcPct val="107000"/>
                        </a:lnSpc>
                        <a:spcBef>
                          <a:spcPts val="0"/>
                        </a:spcBef>
                        <a:spcAft>
                          <a:spcPts val="0"/>
                        </a:spcAft>
                      </a:pPr>
                      <a:r>
                        <a:rPr lang="en-US" sz="1400" b="0" dirty="0">
                          <a:effectLst/>
                        </a:rPr>
                        <a:t>No gametes involved </a:t>
                      </a:r>
                      <a:endParaRPr lang="en-US" sz="1200" b="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126365" marR="3175" marT="27940" marB="0"/>
                </a:tc>
                <a:extLst>
                  <a:ext uri="{0D108BD9-81ED-4DB2-BD59-A6C34878D82A}">
                    <a16:rowId xmlns:a16="http://schemas.microsoft.com/office/drawing/2014/main" xmlns="" val="2180468785"/>
                  </a:ext>
                </a:extLst>
              </a:tr>
            </a:tbl>
          </a:graphicData>
        </a:graphic>
      </p:graphicFrame>
      <p:graphicFrame>
        <p:nvGraphicFramePr>
          <p:cNvPr id="15" name="Table 14">
            <a:extLst>
              <a:ext uri="{FF2B5EF4-FFF2-40B4-BE49-F238E27FC236}">
                <a16:creationId xmlns:a16="http://schemas.microsoft.com/office/drawing/2014/main" xmlns="" id="{8A0FF7D5-202E-9017-787D-CCA0AC988F15}"/>
              </a:ext>
            </a:extLst>
          </p:cNvPr>
          <p:cNvGraphicFramePr>
            <a:graphicFrameLocks noGrp="1"/>
          </p:cNvGraphicFramePr>
          <p:nvPr>
            <p:extLst>
              <p:ext uri="{D42A27DB-BD31-4B8C-83A1-F6EECF244321}">
                <p14:modId xmlns:p14="http://schemas.microsoft.com/office/powerpoint/2010/main" val="3658896035"/>
              </p:ext>
            </p:extLst>
          </p:nvPr>
        </p:nvGraphicFramePr>
        <p:xfrm>
          <a:off x="1906270" y="4775200"/>
          <a:ext cx="8274051" cy="1696860"/>
        </p:xfrm>
        <a:graphic>
          <a:graphicData uri="http://schemas.openxmlformats.org/drawingml/2006/table">
            <a:tbl>
              <a:tblPr firstRow="1" bandRow="1">
                <a:tableStyleId>{E8B1032C-EA38-4F05-BA0D-38AFFFC7BED3}</a:tableStyleId>
              </a:tblPr>
              <a:tblGrid>
                <a:gridCol w="2758017">
                  <a:extLst>
                    <a:ext uri="{9D8B030D-6E8A-4147-A177-3AD203B41FA5}">
                      <a16:colId xmlns:a16="http://schemas.microsoft.com/office/drawing/2014/main" xmlns="" val="3575350258"/>
                    </a:ext>
                  </a:extLst>
                </a:gridCol>
                <a:gridCol w="2758017">
                  <a:extLst>
                    <a:ext uri="{9D8B030D-6E8A-4147-A177-3AD203B41FA5}">
                      <a16:colId xmlns:a16="http://schemas.microsoft.com/office/drawing/2014/main" xmlns="" val="3417046859"/>
                    </a:ext>
                  </a:extLst>
                </a:gridCol>
                <a:gridCol w="2758017">
                  <a:extLst>
                    <a:ext uri="{9D8B030D-6E8A-4147-A177-3AD203B41FA5}">
                      <a16:colId xmlns:a16="http://schemas.microsoft.com/office/drawing/2014/main" xmlns="" val="1187778193"/>
                    </a:ext>
                  </a:extLst>
                </a:gridCol>
              </a:tblGrid>
              <a:tr h="552358">
                <a:tc>
                  <a:txBody>
                    <a:bodyPr/>
                    <a:lstStyle/>
                    <a:p>
                      <a:pPr algn="ctr"/>
                      <a:r>
                        <a:rPr lang="en-US" dirty="0"/>
                        <a:t>Animal’s</a:t>
                      </a:r>
                    </a:p>
                  </a:txBody>
                  <a:tcPr/>
                </a:tc>
                <a:tc>
                  <a:txBody>
                    <a:bodyPr/>
                    <a:lstStyle/>
                    <a:p>
                      <a:pPr algn="ctr"/>
                      <a:r>
                        <a:rPr lang="en-US" dirty="0"/>
                        <a:t>VS</a:t>
                      </a:r>
                    </a:p>
                  </a:txBody>
                  <a:tcPr/>
                </a:tc>
                <a:tc>
                  <a:txBody>
                    <a:bodyPr/>
                    <a:lstStyle/>
                    <a:p>
                      <a:pPr algn="ctr"/>
                      <a:r>
                        <a:rPr lang="en-US" dirty="0"/>
                        <a:t>Plants</a:t>
                      </a:r>
                    </a:p>
                  </a:txBody>
                  <a:tcPr/>
                </a:tc>
                <a:extLst>
                  <a:ext uri="{0D108BD9-81ED-4DB2-BD59-A6C34878D82A}">
                    <a16:rowId xmlns:a16="http://schemas.microsoft.com/office/drawing/2014/main" xmlns="" val="823657516"/>
                  </a:ext>
                </a:extLst>
              </a:tr>
              <a:tr h="572251">
                <a:tc>
                  <a:txBody>
                    <a:bodyPr/>
                    <a:lstStyle/>
                    <a:p>
                      <a:pPr algn="ctr"/>
                      <a:r>
                        <a:rPr lang="en-US" dirty="0"/>
                        <a:t>Male gamete</a:t>
                      </a:r>
                    </a:p>
                  </a:txBody>
                  <a:tcPr/>
                </a:tc>
                <a:tc>
                  <a:txBody>
                    <a:bodyPr/>
                    <a:lstStyle/>
                    <a:p>
                      <a:pPr algn="ctr"/>
                      <a:r>
                        <a:rPr lang="en-US" dirty="0"/>
                        <a:t>Sperm</a:t>
                      </a:r>
                    </a:p>
                  </a:txBody>
                  <a:tcPr/>
                </a:tc>
                <a:tc>
                  <a:txBody>
                    <a:bodyPr/>
                    <a:lstStyle/>
                    <a:p>
                      <a:pPr algn="ctr"/>
                      <a:r>
                        <a:rPr lang="en-US" dirty="0"/>
                        <a:t>Pollen grain</a:t>
                      </a:r>
                    </a:p>
                  </a:txBody>
                  <a:tcPr/>
                </a:tc>
                <a:extLst>
                  <a:ext uri="{0D108BD9-81ED-4DB2-BD59-A6C34878D82A}">
                    <a16:rowId xmlns:a16="http://schemas.microsoft.com/office/drawing/2014/main" xmlns="" val="4092152251"/>
                  </a:ext>
                </a:extLst>
              </a:tr>
              <a:tr h="572251">
                <a:tc>
                  <a:txBody>
                    <a:bodyPr/>
                    <a:lstStyle/>
                    <a:p>
                      <a:pPr algn="ctr"/>
                      <a:r>
                        <a:rPr lang="en-US" dirty="0"/>
                        <a:t>Female gamete</a:t>
                      </a:r>
                    </a:p>
                  </a:txBody>
                  <a:tcPr/>
                </a:tc>
                <a:tc>
                  <a:txBody>
                    <a:bodyPr/>
                    <a:lstStyle/>
                    <a:p>
                      <a:pPr algn="ctr"/>
                      <a:r>
                        <a:rPr lang="en-US" dirty="0"/>
                        <a:t>Eggs</a:t>
                      </a:r>
                    </a:p>
                  </a:txBody>
                  <a:tcPr/>
                </a:tc>
                <a:tc>
                  <a:txBody>
                    <a:bodyPr/>
                    <a:lstStyle/>
                    <a:p>
                      <a:pPr algn="ctr"/>
                      <a:r>
                        <a:rPr lang="en-US" dirty="0"/>
                        <a:t>ovules</a:t>
                      </a:r>
                    </a:p>
                  </a:txBody>
                  <a:tcPr/>
                </a:tc>
                <a:extLst>
                  <a:ext uri="{0D108BD9-81ED-4DB2-BD59-A6C34878D82A}">
                    <a16:rowId xmlns:a16="http://schemas.microsoft.com/office/drawing/2014/main" xmlns="" val="2736488517"/>
                  </a:ext>
                </a:extLst>
              </a:tr>
            </a:tbl>
          </a:graphicData>
        </a:graphic>
      </p:graphicFrame>
    </p:spTree>
    <p:extLst>
      <p:ext uri="{BB962C8B-B14F-4D97-AF65-F5344CB8AC3E}">
        <p14:creationId xmlns:p14="http://schemas.microsoft.com/office/powerpoint/2010/main" val="3093969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4FD314-8FFA-08A4-CB0D-FAB9590C2B73}"/>
              </a:ext>
            </a:extLst>
          </p:cNvPr>
          <p:cNvSpPr>
            <a:spLocks noGrp="1"/>
          </p:cNvSpPr>
          <p:nvPr>
            <p:ph type="title"/>
          </p:nvPr>
        </p:nvSpPr>
        <p:spPr/>
        <p:txBody>
          <a:bodyPr>
            <a:normAutofit/>
          </a:bodyPr>
          <a:lstStyle/>
          <a:p>
            <a:pPr algn="ctr"/>
            <a:r>
              <a:rPr lang="en-US" sz="2800" b="1" dirty="0">
                <a:solidFill>
                  <a:srgbClr val="000000"/>
                </a:solidFill>
                <a:effectLst/>
                <a:latin typeface="Calibri" panose="020F0502020204030204" pitchFamily="34" charset="0"/>
                <a:ea typeface="Calibri" panose="020F0502020204030204" pitchFamily="34" charset="0"/>
              </a:rPr>
              <a:t>The Structure of a flower:</a:t>
            </a:r>
            <a:br>
              <a:rPr lang="en-US" sz="2800" b="1" dirty="0">
                <a:solidFill>
                  <a:srgbClr val="000000"/>
                </a:solidFill>
                <a:effectLst/>
                <a:latin typeface="Calibri" panose="020F0502020204030204" pitchFamily="34" charset="0"/>
                <a:ea typeface="Calibri" panose="020F0502020204030204" pitchFamily="34" charset="0"/>
              </a:rPr>
            </a:br>
            <a:r>
              <a:rPr lang="en-US" sz="2800" b="1" dirty="0">
                <a:solidFill>
                  <a:srgbClr val="000000"/>
                </a:solidFill>
                <a:effectLst/>
                <a:latin typeface="Calibri" panose="020F0502020204030204" pitchFamily="34" charset="0"/>
                <a:ea typeface="Calibri" panose="020F0502020204030204" pitchFamily="34" charset="0"/>
              </a:rPr>
              <a:t>(1) Petals </a:t>
            </a:r>
            <a:r>
              <a:rPr lang="en-US" sz="2800" dirty="0">
                <a:solidFill>
                  <a:srgbClr val="000000"/>
                </a:solidFill>
                <a:effectLst/>
                <a:latin typeface="Calibri" panose="020F0502020204030204" pitchFamily="34" charset="0"/>
                <a:ea typeface="Calibri" panose="020F0502020204030204" pitchFamily="34" charset="0"/>
              </a:rPr>
              <a:t/>
            </a:r>
            <a:br>
              <a:rPr lang="en-US" sz="2800" dirty="0">
                <a:solidFill>
                  <a:srgbClr val="000000"/>
                </a:solidFill>
                <a:effectLst/>
                <a:latin typeface="Calibri" panose="020F0502020204030204" pitchFamily="34" charset="0"/>
                <a:ea typeface="Calibri" panose="020F0502020204030204" pitchFamily="34" charset="0"/>
              </a:rPr>
            </a:br>
            <a:endParaRPr lang="en-US" sz="2800" dirty="0"/>
          </a:p>
        </p:txBody>
      </p:sp>
      <p:sp>
        <p:nvSpPr>
          <p:cNvPr id="12" name="Content Placeholder 11">
            <a:extLst>
              <a:ext uri="{FF2B5EF4-FFF2-40B4-BE49-F238E27FC236}">
                <a16:creationId xmlns:a16="http://schemas.microsoft.com/office/drawing/2014/main" xmlns="" id="{821E10D6-C6C7-8D3C-796E-1DC517F87FCB}"/>
              </a:ext>
            </a:extLst>
          </p:cNvPr>
          <p:cNvSpPr>
            <a:spLocks noGrp="1"/>
          </p:cNvSpPr>
          <p:nvPr>
            <p:ph idx="1"/>
          </p:nvPr>
        </p:nvSpPr>
        <p:spPr>
          <a:xfrm>
            <a:off x="304800" y="1463040"/>
            <a:ext cx="11049000" cy="4713923"/>
          </a:xfrm>
        </p:spPr>
        <p:txBody>
          <a:bodyPr/>
          <a:lstStyle/>
          <a:p>
            <a:r>
              <a:rPr lang="en-US" dirty="0"/>
              <a:t>Brightly colored usually, and sometimes scented.</a:t>
            </a:r>
          </a:p>
          <a:p>
            <a:r>
              <a:rPr lang="en-US" dirty="0"/>
              <a:t>Petals are arranged in a circle or a cylinder.</a:t>
            </a:r>
          </a:p>
          <a:p>
            <a:r>
              <a:rPr lang="en-US" dirty="0"/>
              <a:t>Function:</a:t>
            </a:r>
          </a:p>
          <a:p>
            <a:pPr marL="0" indent="0">
              <a:buNone/>
            </a:pPr>
            <a:r>
              <a:rPr lang="en-US" dirty="0"/>
              <a:t>A- The colour and scent attract insects to the flower for pollination.</a:t>
            </a:r>
          </a:p>
          <a:p>
            <a:pPr marL="0" indent="0">
              <a:buNone/>
            </a:pPr>
            <a:r>
              <a:rPr lang="en-US" dirty="0"/>
              <a:t>B- Protection of internal structures.</a:t>
            </a:r>
          </a:p>
          <a:p>
            <a:pPr marL="0" indent="0">
              <a:buNone/>
            </a:pPr>
            <a:endParaRPr lang="en-US" dirty="0"/>
          </a:p>
          <a:p>
            <a:pPr marL="0" indent="0">
              <a:buNone/>
            </a:pPr>
            <a:r>
              <a:rPr lang="en-US" dirty="0"/>
              <a:t>*Note: Grasses do not have petals instead they have green leafy like structures which enclose the reproductive organs.</a:t>
            </a:r>
          </a:p>
        </p:txBody>
      </p:sp>
      <p:pic>
        <p:nvPicPr>
          <p:cNvPr id="13" name="Picture 12">
            <a:extLst>
              <a:ext uri="{FF2B5EF4-FFF2-40B4-BE49-F238E27FC236}">
                <a16:creationId xmlns:a16="http://schemas.microsoft.com/office/drawing/2014/main" xmlns="" id="{08DDCD5E-07D5-7870-488A-80726B0E6BC0}"/>
              </a:ext>
            </a:extLst>
          </p:cNvPr>
          <p:cNvPicPr>
            <a:picLocks noChangeAspect="1"/>
          </p:cNvPicPr>
          <p:nvPr/>
        </p:nvPicPr>
        <p:blipFill>
          <a:blip r:embed="rId2"/>
          <a:stretch>
            <a:fillRect/>
          </a:stretch>
        </p:blipFill>
        <p:spPr>
          <a:xfrm>
            <a:off x="8732520" y="605154"/>
            <a:ext cx="2941320" cy="2205990"/>
          </a:xfrm>
          <a:prstGeom prst="rect">
            <a:avLst/>
          </a:prstGeom>
        </p:spPr>
      </p:pic>
    </p:spTree>
    <p:extLst>
      <p:ext uri="{BB962C8B-B14F-4D97-AF65-F5344CB8AC3E}">
        <p14:creationId xmlns:p14="http://schemas.microsoft.com/office/powerpoint/2010/main" val="4053633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93CCAC-DAC8-A2EB-0BB8-868586446081}"/>
              </a:ext>
            </a:extLst>
          </p:cNvPr>
          <p:cNvSpPr>
            <a:spLocks noGrp="1"/>
          </p:cNvSpPr>
          <p:nvPr>
            <p:ph type="title"/>
          </p:nvPr>
        </p:nvSpPr>
        <p:spPr/>
        <p:txBody>
          <a:bodyPr/>
          <a:lstStyle/>
          <a:p>
            <a:pPr algn="ctr"/>
            <a:r>
              <a:rPr lang="en-US" sz="2800" b="1" u="sng" dirty="0">
                <a:solidFill>
                  <a:srgbClr val="000000"/>
                </a:solidFill>
                <a:effectLst/>
                <a:highlight>
                  <a:srgbClr val="FBD4B4"/>
                </a:highlight>
                <a:uFill>
                  <a:solidFill>
                    <a:srgbClr val="000000"/>
                  </a:solidFill>
                </a:uFill>
                <a:latin typeface="Calibri" panose="020F0502020204030204" pitchFamily="34" charset="0"/>
                <a:ea typeface="Arial" panose="020B0604020202020204" pitchFamily="34" charset="0"/>
                <a:cs typeface="Calibri" panose="020F0502020204030204" pitchFamily="34" charset="0"/>
              </a:rPr>
              <a:t>(2) Sepals</a:t>
            </a:r>
            <a:r>
              <a:rPr lang="en-US" sz="1800" b="1" u="sng" dirty="0">
                <a:solidFill>
                  <a:srgbClr val="000000"/>
                </a:solidFill>
                <a:effectLst/>
                <a:highlight>
                  <a:srgbClr val="FBD4B4"/>
                </a:highlight>
                <a:uFill>
                  <a:solidFill>
                    <a:srgbClr val="000000"/>
                  </a:solidFill>
                </a:uFill>
                <a:latin typeface="Calibri" panose="020F0502020204030204" pitchFamily="34" charset="0"/>
                <a:ea typeface="Arial" panose="020B0604020202020204" pitchFamily="34" charset="0"/>
                <a:cs typeface="Calibri" panose="020F0502020204030204" pitchFamily="34" charset="0"/>
              </a:rPr>
              <a:t>:</a:t>
            </a:r>
            <a:r>
              <a:rPr lang="en-US" sz="1800" b="1" dirty="0">
                <a:solidFill>
                  <a:srgbClr val="000000"/>
                </a:solidFill>
                <a:effectLst/>
                <a:highlight>
                  <a:srgbClr val="FBD4B4"/>
                </a:highlight>
                <a:latin typeface="Calibri" panose="020F0502020204030204" pitchFamily="34" charset="0"/>
                <a:ea typeface="Arial" panose="020B0604020202020204" pitchFamily="34" charset="0"/>
                <a:cs typeface="Calibri" panose="020F0502020204030204" pitchFamily="34" charset="0"/>
              </a:rPr>
              <a:t>  </a:t>
            </a:r>
            <a:r>
              <a:rPr lang="en-US" sz="1800" dirty="0">
                <a:solidFill>
                  <a:srgbClr val="000000"/>
                </a:solidFill>
                <a:effectLst/>
                <a:highlight>
                  <a:srgbClr val="FBD4B4"/>
                </a:highlight>
                <a:latin typeface="Calibri" panose="020F0502020204030204" pitchFamily="34" charset="0"/>
                <a:ea typeface="Calibri" panose="020F0502020204030204" pitchFamily="34" charset="0"/>
              </a:rPr>
              <a:t/>
            </a:r>
            <a:br>
              <a:rPr lang="en-US" sz="1800" dirty="0">
                <a:solidFill>
                  <a:srgbClr val="000000"/>
                </a:solidFill>
                <a:effectLst/>
                <a:highlight>
                  <a:srgbClr val="FBD4B4"/>
                </a:highlight>
                <a:latin typeface="Calibri" panose="020F0502020204030204"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xmlns="" id="{80DFB448-F4DE-F7BD-313A-ED6194B4A12D}"/>
              </a:ext>
            </a:extLst>
          </p:cNvPr>
          <p:cNvSpPr>
            <a:spLocks noGrp="1"/>
          </p:cNvSpPr>
          <p:nvPr>
            <p:ph idx="1"/>
          </p:nvPr>
        </p:nvSpPr>
        <p:spPr>
          <a:xfrm>
            <a:off x="759178" y="1253331"/>
            <a:ext cx="10515600" cy="4351338"/>
          </a:xfrm>
        </p:spPr>
        <p:txBody>
          <a:bodyPr/>
          <a:lstStyle/>
          <a:p>
            <a:pPr marL="225425" marR="1711960" indent="-6350" algn="just">
              <a:lnSpc>
                <a:spcPct val="112000"/>
              </a:lnSpc>
              <a:spcBef>
                <a:spcPts val="0"/>
              </a:spcBef>
              <a:spcAft>
                <a:spcPts val="2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Sepals are normally green found outside petals; they are arranged in a circular pattern to form the calyx.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2000"/>
              </a:lnSpc>
              <a:spcBef>
                <a:spcPts val="0"/>
              </a:spcBef>
              <a:spcAft>
                <a:spcPts val="2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Function: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fontAlgn="base">
              <a:lnSpc>
                <a:spcPct val="112000"/>
              </a:lnSpc>
              <a:spcBef>
                <a:spcPts val="0"/>
              </a:spcBef>
              <a:spcAft>
                <a:spcPts val="20"/>
              </a:spcAft>
              <a:buClr>
                <a:srgbClr val="000000"/>
              </a:buClr>
              <a:buSzPts val="1200"/>
              <a:buFont typeface="+mj-lt"/>
              <a:buAutoNum type="alphaLcPeriod"/>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Hold the petals together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algn="just" fontAlgn="base">
              <a:lnSpc>
                <a:spcPct val="112000"/>
              </a:lnSpc>
              <a:spcBef>
                <a:spcPts val="0"/>
              </a:spcBef>
              <a:spcAft>
                <a:spcPts val="20"/>
              </a:spcAft>
              <a:buClr>
                <a:srgbClr val="000000"/>
              </a:buClr>
              <a:buSzPts val="1200"/>
              <a:buFont typeface="+mj-lt"/>
              <a:buAutoNum type="alphaLcPeriod"/>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Sepals are used to protect the flower while it is still inside the bud.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xmlns="" id="{1DB30618-5EE6-CB25-1D77-DC223F1359FF}"/>
              </a:ext>
            </a:extLst>
          </p:cNvPr>
          <p:cNvPicPr>
            <a:picLocks noChangeAspect="1"/>
          </p:cNvPicPr>
          <p:nvPr/>
        </p:nvPicPr>
        <p:blipFill>
          <a:blip r:embed="rId2"/>
          <a:stretch>
            <a:fillRect/>
          </a:stretch>
        </p:blipFill>
        <p:spPr>
          <a:xfrm>
            <a:off x="3589867" y="3200929"/>
            <a:ext cx="3857038" cy="2892778"/>
          </a:xfrm>
          <a:prstGeom prst="rect">
            <a:avLst/>
          </a:prstGeom>
        </p:spPr>
      </p:pic>
      <p:sp>
        <p:nvSpPr>
          <p:cNvPr id="6" name="TextBox 5">
            <a:extLst>
              <a:ext uri="{FF2B5EF4-FFF2-40B4-BE49-F238E27FC236}">
                <a16:creationId xmlns:a16="http://schemas.microsoft.com/office/drawing/2014/main" xmlns="" id="{F65B8487-7C0E-00B1-4486-979FAB7AFB65}"/>
              </a:ext>
            </a:extLst>
          </p:cNvPr>
          <p:cNvSpPr txBox="1"/>
          <p:nvPr/>
        </p:nvSpPr>
        <p:spPr>
          <a:xfrm>
            <a:off x="7446905" y="4858468"/>
            <a:ext cx="6096000" cy="990720"/>
          </a:xfrm>
          <a:prstGeom prst="rect">
            <a:avLst/>
          </a:prstGeom>
          <a:noFill/>
        </p:spPr>
        <p:txBody>
          <a:bodyPr wrap="square">
            <a:spAutoFit/>
          </a:bodyPr>
          <a:lstStyle/>
          <a:p>
            <a:pPr marL="225425" marR="0" indent="-6350">
              <a:lnSpc>
                <a:spcPct val="107000"/>
              </a:lnSpc>
              <a:spcBef>
                <a:spcPts val="0"/>
              </a:spcBef>
              <a:spcAft>
                <a:spcPts val="0"/>
              </a:spcAft>
            </a:pPr>
            <a:r>
              <a:rPr lang="en-US" sz="1800" b="1" u="sng" dirty="0">
                <a:solidFill>
                  <a:srgbClr val="000000"/>
                </a:solidFill>
                <a:effectLst/>
                <a:highlight>
                  <a:srgbClr val="C2D69B"/>
                </a:highlight>
                <a:uFill>
                  <a:solidFill>
                    <a:srgbClr val="000000"/>
                  </a:solidFill>
                </a:uFill>
                <a:latin typeface="Calibri" panose="020F0502020204030204" pitchFamily="34" charset="0"/>
                <a:ea typeface="Arial" panose="020B0604020202020204" pitchFamily="34" charset="0"/>
                <a:cs typeface="Calibri" panose="020F0502020204030204" pitchFamily="34" charset="0"/>
              </a:rPr>
              <a:t>Reproduction organs in flowers</a:t>
            </a:r>
            <a:r>
              <a:rPr lang="en-US" sz="1800" b="1" dirty="0">
                <a:solidFill>
                  <a:srgbClr val="000000"/>
                </a:solidFill>
                <a:effectLst/>
                <a:highlight>
                  <a:srgbClr val="C2D69B"/>
                </a:highlight>
                <a:latin typeface="Calibri" panose="020F0502020204030204" pitchFamily="34" charset="0"/>
                <a:ea typeface="Arial" panose="020B0604020202020204" pitchFamily="34" charset="0"/>
                <a:cs typeface="Calibri" panose="020F0502020204030204" pitchFamily="34" charset="0"/>
              </a:rPr>
              <a:t>  </a:t>
            </a:r>
            <a:endParaRPr lang="en-US" sz="1600" dirty="0">
              <a:solidFill>
                <a:srgbClr val="000000"/>
              </a:solidFill>
              <a:effectLst/>
              <a:highlight>
                <a:srgbClr val="C2D69B"/>
              </a:highlight>
              <a:latin typeface="Calibri" panose="020F0502020204030204" pitchFamily="34" charset="0"/>
              <a:ea typeface="Calibri" panose="020F0502020204030204" pitchFamily="34" charset="0"/>
            </a:endParaRPr>
          </a:p>
          <a:p>
            <a:pPr marL="342900" marR="0" lvl="0" indent="-342900" algn="just" fontAlgn="base">
              <a:lnSpc>
                <a:spcPct val="112000"/>
              </a:lnSpc>
              <a:spcBef>
                <a:spcPts val="0"/>
              </a:spcBef>
              <a:spcAft>
                <a:spcPts val="20"/>
              </a:spcAft>
              <a:buClr>
                <a:srgbClr val="000000"/>
              </a:buClr>
              <a:buSzPts val="1200"/>
              <a:buFont typeface="Symbol" panose="05050102010706020507" pitchFamily="18" charset="2"/>
              <a:buChar char="-"/>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Male reproductive organ is called </a:t>
            </a:r>
            <a:r>
              <a:rPr lang="en-US" sz="1800" b="1"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stamen</a:t>
            </a: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 </a:t>
            </a:r>
            <a:endParaRPr lang="en-US" sz="16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algn="just" fontAlgn="base">
              <a:lnSpc>
                <a:spcPct val="112000"/>
              </a:lnSpc>
              <a:spcBef>
                <a:spcPts val="0"/>
              </a:spcBef>
              <a:spcAft>
                <a:spcPts val="20"/>
              </a:spcAft>
              <a:buClr>
                <a:srgbClr val="000000"/>
              </a:buClr>
              <a:buSzPts val="1200"/>
              <a:buFont typeface="Symbol" panose="05050102010706020507" pitchFamily="18" charset="2"/>
              <a:buChar char="-"/>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Female reproductive organ is called </a:t>
            </a:r>
            <a:r>
              <a:rPr lang="en-US" sz="1800" b="1"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carpel </a:t>
            </a:r>
            <a:endParaRPr lang="en-US" sz="16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515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5D5B19-4EFD-5FEF-DBFE-E4EA62351D54}"/>
              </a:ext>
            </a:extLst>
          </p:cNvPr>
          <p:cNvSpPr>
            <a:spLocks noGrp="1"/>
          </p:cNvSpPr>
          <p:nvPr>
            <p:ph type="title"/>
          </p:nvPr>
        </p:nvSpPr>
        <p:spPr/>
        <p:txBody>
          <a:bodyPr/>
          <a:lstStyle/>
          <a:p>
            <a:pPr algn="ctr"/>
            <a:r>
              <a:rPr lang="en-US" sz="3200" b="1" dirty="0">
                <a:solidFill>
                  <a:srgbClr val="000000"/>
                </a:solidFill>
                <a:effectLst/>
                <a:highlight>
                  <a:srgbClr val="CCFF99"/>
                </a:highlight>
                <a:latin typeface="Calibri" panose="020F0502020204030204" pitchFamily="34" charset="0"/>
                <a:ea typeface="Arial" panose="020B0604020202020204" pitchFamily="34" charset="0"/>
                <a:cs typeface="Calibri" panose="020F0502020204030204" pitchFamily="34" charset="0"/>
              </a:rPr>
              <a:t>(3) Stamen:  </a:t>
            </a:r>
            <a:r>
              <a:rPr lang="en-US" sz="1800" dirty="0">
                <a:solidFill>
                  <a:srgbClr val="000000"/>
                </a:solidFill>
                <a:effectLst/>
                <a:highlight>
                  <a:srgbClr val="CCFF99"/>
                </a:highlight>
                <a:latin typeface="Calibri" panose="020F0502020204030204" pitchFamily="34" charset="0"/>
                <a:ea typeface="Calibri" panose="020F0502020204030204" pitchFamily="34" charset="0"/>
              </a:rPr>
              <a:t/>
            </a:r>
            <a:br>
              <a:rPr lang="en-US" sz="1800" dirty="0">
                <a:solidFill>
                  <a:srgbClr val="000000"/>
                </a:solidFill>
                <a:effectLst/>
                <a:highlight>
                  <a:srgbClr val="CCFF99"/>
                </a:highlight>
                <a:latin typeface="Calibri" panose="020F0502020204030204"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xmlns="" id="{076650AA-E68F-E0E0-D2D8-B44E45C34656}"/>
              </a:ext>
            </a:extLst>
          </p:cNvPr>
          <p:cNvSpPr>
            <a:spLocks noGrp="1"/>
          </p:cNvSpPr>
          <p:nvPr>
            <p:ph idx="1"/>
          </p:nvPr>
        </p:nvSpPr>
        <p:spPr>
          <a:xfrm>
            <a:off x="0" y="1458140"/>
            <a:ext cx="11353800" cy="4896803"/>
          </a:xfrm>
        </p:spPr>
        <p:txBody>
          <a:bodyPr/>
          <a:lstStyle/>
          <a:p>
            <a:pPr marL="225425" marR="0" indent="-6350">
              <a:lnSpc>
                <a:spcPct val="111000"/>
              </a:lnSpc>
              <a:spcBef>
                <a:spcPts val="0"/>
              </a:spcBef>
              <a:spcAft>
                <a:spcPts val="40"/>
              </a:spcAft>
            </a:pPr>
            <a:r>
              <a:rPr lang="en-US" sz="1800" b="1" u="sng"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Stamen is the male reproductive organ in a flower.</a:t>
            </a: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225425" marR="1388745" indent="-6350">
              <a:lnSpc>
                <a:spcPct val="117000"/>
              </a:lnSpc>
              <a:spcBef>
                <a:spcPts val="0"/>
              </a:spcBef>
              <a:spcAft>
                <a:spcPts val="5"/>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Stamens consist of </a:t>
            </a: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Anthers and Filaments</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Anther:</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contains pollen grains, which contain male gametes. Each anther contains </a:t>
            </a: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four pollen sacs</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inside which pollen grains are produced by a division called </a:t>
            </a: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meiosis</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 division that halves the number of chromosomes producing haploid cells).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2000"/>
              </a:lnSpc>
              <a:spcBef>
                <a:spcPts val="0"/>
              </a:spcBef>
              <a:spcAft>
                <a:spcPts val="20"/>
              </a:spcAft>
            </a:pP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Filament</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thread like structure that holds the anther. </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xmlns="" id="{01204111-F086-E123-CFBC-2CDFF367B6A5}"/>
              </a:ext>
            </a:extLst>
          </p:cNvPr>
          <p:cNvPicPr>
            <a:picLocks noChangeAspect="1"/>
          </p:cNvPicPr>
          <p:nvPr/>
        </p:nvPicPr>
        <p:blipFill>
          <a:blip r:embed="rId2"/>
          <a:stretch>
            <a:fillRect/>
          </a:stretch>
        </p:blipFill>
        <p:spPr>
          <a:xfrm>
            <a:off x="9676845" y="955084"/>
            <a:ext cx="2515155" cy="5902916"/>
          </a:xfrm>
          <a:prstGeom prst="rect">
            <a:avLst/>
          </a:prstGeom>
        </p:spPr>
      </p:pic>
    </p:spTree>
    <p:extLst>
      <p:ext uri="{BB962C8B-B14F-4D97-AF65-F5344CB8AC3E}">
        <p14:creationId xmlns:p14="http://schemas.microsoft.com/office/powerpoint/2010/main" val="1551586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46129E7-B934-4AC7-BD74-20ED49158B25}"/>
              </a:ext>
            </a:extLst>
          </p:cNvPr>
          <p:cNvSpPr>
            <a:spLocks noGrp="1"/>
          </p:cNvSpPr>
          <p:nvPr>
            <p:ph idx="1"/>
          </p:nvPr>
        </p:nvSpPr>
        <p:spPr>
          <a:xfrm>
            <a:off x="274320" y="426720"/>
            <a:ext cx="11079480" cy="5750243"/>
          </a:xfrm>
        </p:spPr>
        <p:txBody>
          <a:bodyPr/>
          <a:lstStyle/>
          <a:p>
            <a:pPr marL="225425" marR="0" indent="-6350" algn="just">
              <a:lnSpc>
                <a:spcPct val="112000"/>
              </a:lnSpc>
              <a:spcBef>
                <a:spcPts val="220"/>
              </a:spcBef>
              <a:spcAft>
                <a:spcPts val="2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female part of the flower, found at the center, made up of stigma, style and ovary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2000"/>
              </a:lnSpc>
              <a:spcBef>
                <a:spcPts val="0"/>
              </a:spcBef>
              <a:spcAft>
                <a:spcPts val="20"/>
              </a:spcAft>
            </a:pP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Stigma:</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has a sticky surface to make pollen grains stick to it during the process of pollination.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2000"/>
              </a:lnSpc>
              <a:spcBef>
                <a:spcPts val="0"/>
              </a:spcBef>
              <a:spcAft>
                <a:spcPts val="20"/>
              </a:spcAft>
            </a:pP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Style: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the part that connects stigma to ovary.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2000"/>
              </a:lnSpc>
              <a:spcBef>
                <a:spcPts val="0"/>
              </a:spcBef>
              <a:spcAft>
                <a:spcPts val="20"/>
              </a:spcAft>
            </a:pP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Ovary: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Inside the ovary, there are one or more ovules. Each Ovule contains a female gamete (egg cell) containing half the number of chromosomes (Haploid) </a:t>
            </a:r>
            <a:endParaRPr lang="en-US" sz="1800" dirty="0">
              <a:solidFill>
                <a:srgbClr val="000000"/>
              </a:solidFill>
              <a:effectLst/>
              <a:latin typeface="Calibri" panose="020F0502020204030204" pitchFamily="34" charset="0"/>
              <a:ea typeface="Calibri" panose="020F0502020204030204" pitchFamily="34" charset="0"/>
            </a:endParaRPr>
          </a:p>
          <a:p>
            <a:pPr marL="228600" marR="0">
              <a:lnSpc>
                <a:spcPct val="107000"/>
              </a:lnSpc>
              <a:spcBef>
                <a:spcPts val="0"/>
              </a:spcBef>
              <a:spcAft>
                <a:spcPts val="39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fontAlgn="base">
              <a:lnSpc>
                <a:spcPct val="112000"/>
              </a:lnSpc>
              <a:spcBef>
                <a:spcPts val="0"/>
              </a:spcBef>
              <a:spcAft>
                <a:spcPts val="325"/>
              </a:spcAft>
              <a:buClr>
                <a:srgbClr val="000000"/>
              </a:buClr>
              <a:buSzPts val="1200"/>
              <a:buFont typeface="Arial" panose="020B0604020202020204" pitchFamily="34" charset="0"/>
              <a:buChar char="•"/>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Flowers can be </a:t>
            </a:r>
            <a:r>
              <a:rPr lang="en-US" sz="1800" b="1"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bisexual</a:t>
            </a: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 that is; the flower contains both female &amp; male reproduction organs (hermaphrodite)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algn="just" fontAlgn="base">
              <a:lnSpc>
                <a:spcPct val="112000"/>
              </a:lnSpc>
              <a:spcBef>
                <a:spcPts val="0"/>
              </a:spcBef>
              <a:spcAft>
                <a:spcPts val="20"/>
              </a:spcAft>
              <a:buClr>
                <a:srgbClr val="000000"/>
              </a:buClr>
              <a:buSzPts val="1200"/>
              <a:buFont typeface="Arial" panose="020B0604020202020204" pitchFamily="34" charset="0"/>
              <a:buChar char="•"/>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Or </a:t>
            </a:r>
            <a:r>
              <a:rPr lang="en-US" sz="1800" b="1"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Unisexual </a:t>
            </a: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containing either the male or female reproduction organs.</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p>
        </p:txBody>
      </p:sp>
      <p:grpSp>
        <p:nvGrpSpPr>
          <p:cNvPr id="4" name="Group 3">
            <a:extLst>
              <a:ext uri="{FF2B5EF4-FFF2-40B4-BE49-F238E27FC236}">
                <a16:creationId xmlns:a16="http://schemas.microsoft.com/office/drawing/2014/main" xmlns="" id="{7595E6D8-9AEF-EB7B-C999-DDA1121FFB60}"/>
              </a:ext>
            </a:extLst>
          </p:cNvPr>
          <p:cNvGrpSpPr/>
          <p:nvPr/>
        </p:nvGrpSpPr>
        <p:grpSpPr>
          <a:xfrm>
            <a:off x="1863090" y="3623628"/>
            <a:ext cx="3196590" cy="2807652"/>
            <a:chOff x="0" y="0"/>
            <a:chExt cx="2715768" cy="2811780"/>
          </a:xfrm>
        </p:grpSpPr>
        <p:pic>
          <p:nvPicPr>
            <p:cNvPr id="5" name="Picture 4">
              <a:extLst>
                <a:ext uri="{FF2B5EF4-FFF2-40B4-BE49-F238E27FC236}">
                  <a16:creationId xmlns:a16="http://schemas.microsoft.com/office/drawing/2014/main" xmlns="" id="{7C3EF876-24B7-F618-71AA-30EBDD14BFDF}"/>
                </a:ext>
              </a:extLst>
            </p:cNvPr>
            <p:cNvPicPr/>
            <p:nvPr/>
          </p:nvPicPr>
          <p:blipFill>
            <a:blip r:embed="rId2"/>
            <a:stretch>
              <a:fillRect/>
            </a:stretch>
          </p:blipFill>
          <p:spPr>
            <a:xfrm>
              <a:off x="0" y="0"/>
              <a:ext cx="2715768" cy="2811780"/>
            </a:xfrm>
            <a:prstGeom prst="rect">
              <a:avLst/>
            </a:prstGeom>
          </p:spPr>
        </p:pic>
        <p:pic>
          <p:nvPicPr>
            <p:cNvPr id="6" name="Picture 5">
              <a:extLst>
                <a:ext uri="{FF2B5EF4-FFF2-40B4-BE49-F238E27FC236}">
                  <a16:creationId xmlns:a16="http://schemas.microsoft.com/office/drawing/2014/main" xmlns="" id="{15839BA7-D767-ED35-18E4-7BACF7BEB978}"/>
                </a:ext>
              </a:extLst>
            </p:cNvPr>
            <p:cNvPicPr/>
            <p:nvPr/>
          </p:nvPicPr>
          <p:blipFill>
            <a:blip r:embed="rId3"/>
            <a:stretch>
              <a:fillRect/>
            </a:stretch>
          </p:blipFill>
          <p:spPr>
            <a:xfrm>
              <a:off x="64770" y="65024"/>
              <a:ext cx="2533015" cy="2628900"/>
            </a:xfrm>
            <a:prstGeom prst="rect">
              <a:avLst/>
            </a:prstGeom>
          </p:spPr>
        </p:pic>
      </p:grpSp>
      <p:pic>
        <p:nvPicPr>
          <p:cNvPr id="7" name="Picture 6">
            <a:extLst>
              <a:ext uri="{FF2B5EF4-FFF2-40B4-BE49-F238E27FC236}">
                <a16:creationId xmlns:a16="http://schemas.microsoft.com/office/drawing/2014/main" xmlns="" id="{76F2587E-B1B9-2C06-9C0C-72BA7C43ED0A}"/>
              </a:ext>
            </a:extLst>
          </p:cNvPr>
          <p:cNvPicPr/>
          <p:nvPr/>
        </p:nvPicPr>
        <p:blipFill>
          <a:blip r:embed="rId4"/>
          <a:stretch>
            <a:fillRect/>
          </a:stretch>
        </p:blipFill>
        <p:spPr>
          <a:xfrm>
            <a:off x="5755639" y="3408520"/>
            <a:ext cx="2931161" cy="3449479"/>
          </a:xfrm>
          <a:prstGeom prst="rect">
            <a:avLst/>
          </a:prstGeom>
        </p:spPr>
      </p:pic>
    </p:spTree>
    <p:extLst>
      <p:ext uri="{BB962C8B-B14F-4D97-AF65-F5344CB8AC3E}">
        <p14:creationId xmlns:p14="http://schemas.microsoft.com/office/powerpoint/2010/main" val="1150935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E01D5-7A73-4BB3-A5D1-F66FE12AA860}"/>
              </a:ext>
            </a:extLst>
          </p:cNvPr>
          <p:cNvSpPr>
            <a:spLocks noGrp="1"/>
          </p:cNvSpPr>
          <p:nvPr>
            <p:ph type="title"/>
          </p:nvPr>
        </p:nvSpPr>
        <p:spPr/>
        <p:txBody>
          <a:bodyPr/>
          <a:lstStyle/>
          <a:p>
            <a:pPr algn="ctr"/>
            <a:r>
              <a:rPr lang="en-US" sz="2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(4) Nectary</a:t>
            </a:r>
            <a:r>
              <a:rPr lang="en-US" sz="1800" dirty="0">
                <a:solidFill>
                  <a:srgbClr val="000000"/>
                </a:solidFill>
                <a:effectLst/>
                <a:latin typeface="Calibri" panose="020F0502020204030204" pitchFamily="34" charset="0"/>
                <a:ea typeface="Calibri" panose="020F0502020204030204" pitchFamily="34" charset="0"/>
              </a:rPr>
              <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xmlns="" id="{8915FA09-13A0-882D-ADFE-00C71CA02689}"/>
              </a:ext>
            </a:extLst>
          </p:cNvPr>
          <p:cNvSpPr>
            <a:spLocks noGrp="1"/>
          </p:cNvSpPr>
          <p:nvPr>
            <p:ph idx="1"/>
          </p:nvPr>
        </p:nvSpPr>
        <p:spPr/>
        <p:txBody>
          <a:bodyPr/>
          <a:lstStyle/>
          <a:p>
            <a:r>
              <a:rPr lang="en-US" sz="1800" dirty="0">
                <a:solidFill>
                  <a:srgbClr val="000000"/>
                </a:solidFill>
                <a:effectLst/>
                <a:latin typeface="Calibri" panose="020F0502020204030204" pitchFamily="34" charset="0"/>
                <a:ea typeface="Arial" panose="020B0604020202020204" pitchFamily="34" charset="0"/>
              </a:rPr>
              <a:t>It is a swelling at the base of the carpel that contains nectar which is a sugary solution used to attract insects for pollination.</a:t>
            </a:r>
            <a:r>
              <a:rPr lang="en-US" sz="1800" dirty="0">
                <a:solidFill>
                  <a:srgbClr val="000000"/>
                </a:solidFill>
                <a:effectLst/>
                <a:latin typeface="Calibri" panose="020F0502020204030204" pitchFamily="34" charset="0"/>
                <a:ea typeface="Calibri" panose="020F0502020204030204" pitchFamily="34" charset="0"/>
              </a:rPr>
              <a:t> </a:t>
            </a:r>
            <a:endParaRPr lang="en-US" dirty="0"/>
          </a:p>
        </p:txBody>
      </p:sp>
      <p:pic>
        <p:nvPicPr>
          <p:cNvPr id="4" name="Picture 3">
            <a:extLst>
              <a:ext uri="{FF2B5EF4-FFF2-40B4-BE49-F238E27FC236}">
                <a16:creationId xmlns:a16="http://schemas.microsoft.com/office/drawing/2014/main" xmlns="" id="{4C6BF950-4B0B-BC4C-063B-0390CC015A80}"/>
              </a:ext>
            </a:extLst>
          </p:cNvPr>
          <p:cNvPicPr>
            <a:picLocks noChangeAspect="1"/>
          </p:cNvPicPr>
          <p:nvPr/>
        </p:nvPicPr>
        <p:blipFill>
          <a:blip r:embed="rId2"/>
          <a:stretch>
            <a:fillRect/>
          </a:stretch>
        </p:blipFill>
        <p:spPr>
          <a:xfrm>
            <a:off x="1819275" y="2771140"/>
            <a:ext cx="3558540" cy="2372360"/>
          </a:xfrm>
          <a:prstGeom prst="rect">
            <a:avLst/>
          </a:prstGeom>
        </p:spPr>
      </p:pic>
      <p:pic>
        <p:nvPicPr>
          <p:cNvPr id="5" name="Picture 4">
            <a:extLst>
              <a:ext uri="{FF2B5EF4-FFF2-40B4-BE49-F238E27FC236}">
                <a16:creationId xmlns:a16="http://schemas.microsoft.com/office/drawing/2014/main" xmlns="" id="{2AC0C7CA-5B3A-9064-2C59-657A51E1AE3A}"/>
              </a:ext>
            </a:extLst>
          </p:cNvPr>
          <p:cNvPicPr>
            <a:picLocks noChangeAspect="1"/>
          </p:cNvPicPr>
          <p:nvPr/>
        </p:nvPicPr>
        <p:blipFill>
          <a:blip r:embed="rId3"/>
          <a:stretch>
            <a:fillRect/>
          </a:stretch>
        </p:blipFill>
        <p:spPr>
          <a:xfrm>
            <a:off x="6358890" y="2773680"/>
            <a:ext cx="3558540" cy="2372360"/>
          </a:xfrm>
          <a:prstGeom prst="rect">
            <a:avLst/>
          </a:prstGeom>
        </p:spPr>
      </p:pic>
    </p:spTree>
    <p:extLst>
      <p:ext uri="{BB962C8B-B14F-4D97-AF65-F5344CB8AC3E}">
        <p14:creationId xmlns:p14="http://schemas.microsoft.com/office/powerpoint/2010/main" val="1614229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FE09AF-0BA7-C33D-1F79-F4DCB7DB0B2D}"/>
              </a:ext>
            </a:extLst>
          </p:cNvPr>
          <p:cNvSpPr>
            <a:spLocks noGrp="1"/>
          </p:cNvSpPr>
          <p:nvPr>
            <p:ph type="title"/>
          </p:nvPr>
        </p:nvSpPr>
        <p:spPr/>
        <p:txBody>
          <a:bodyPr>
            <a:normAutofit/>
          </a:bodyPr>
          <a:lstStyle/>
          <a:p>
            <a:pPr algn="ctr"/>
            <a:r>
              <a:rPr lang="en-US" sz="2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(5) Receptacle</a:t>
            </a:r>
            <a:r>
              <a:rPr lang="en-US" sz="2800" dirty="0">
                <a:solidFill>
                  <a:srgbClr val="000000"/>
                </a:solidFill>
                <a:effectLst/>
                <a:latin typeface="Calibri" panose="020F0502020204030204" pitchFamily="34" charset="0"/>
                <a:ea typeface="Calibri" panose="020F0502020204030204" pitchFamily="34" charset="0"/>
              </a:rPr>
              <a:t/>
            </a:r>
            <a:br>
              <a:rPr lang="en-US" sz="2800" dirty="0">
                <a:solidFill>
                  <a:srgbClr val="000000"/>
                </a:solidFill>
                <a:effectLst/>
                <a:latin typeface="Calibri" panose="020F0502020204030204" pitchFamily="34" charset="0"/>
                <a:ea typeface="Calibri" panose="020F0502020204030204" pitchFamily="34" charset="0"/>
              </a:rPr>
            </a:br>
            <a:endParaRPr lang="en-US" sz="5400" dirty="0"/>
          </a:p>
        </p:txBody>
      </p:sp>
      <p:sp>
        <p:nvSpPr>
          <p:cNvPr id="3" name="Content Placeholder 2">
            <a:extLst>
              <a:ext uri="{FF2B5EF4-FFF2-40B4-BE49-F238E27FC236}">
                <a16:creationId xmlns:a16="http://schemas.microsoft.com/office/drawing/2014/main" xmlns="" id="{B9E99DF5-49C4-46AB-1847-D8A901112B7D}"/>
              </a:ext>
            </a:extLst>
          </p:cNvPr>
          <p:cNvSpPr>
            <a:spLocks noGrp="1"/>
          </p:cNvSpPr>
          <p:nvPr>
            <p:ph idx="1"/>
          </p:nvPr>
        </p:nvSpPr>
        <p:spPr>
          <a:xfrm>
            <a:off x="838200" y="1158240"/>
            <a:ext cx="10515600" cy="5018723"/>
          </a:xfrm>
        </p:spPr>
        <p:txBody>
          <a:bodyPr/>
          <a:lstStyle/>
          <a:p>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Carries all the structures of the flower  </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xmlns="" id="{1201714F-23D5-1BEA-5985-C5A068D492E6}"/>
              </a:ext>
            </a:extLst>
          </p:cNvPr>
          <p:cNvPicPr>
            <a:picLocks noChangeAspect="1"/>
          </p:cNvPicPr>
          <p:nvPr/>
        </p:nvPicPr>
        <p:blipFill>
          <a:blip r:embed="rId2"/>
          <a:stretch>
            <a:fillRect/>
          </a:stretch>
        </p:blipFill>
        <p:spPr>
          <a:xfrm>
            <a:off x="4635884" y="1827651"/>
            <a:ext cx="5239636" cy="4111270"/>
          </a:xfrm>
          <a:prstGeom prst="rect">
            <a:avLst/>
          </a:prstGeom>
        </p:spPr>
      </p:pic>
    </p:spTree>
    <p:extLst>
      <p:ext uri="{BB962C8B-B14F-4D97-AF65-F5344CB8AC3E}">
        <p14:creationId xmlns:p14="http://schemas.microsoft.com/office/powerpoint/2010/main" val="3322546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2422A-2416-ECDC-1263-BAD9622B6714}"/>
              </a:ext>
            </a:extLst>
          </p:cNvPr>
          <p:cNvSpPr>
            <a:spLocks noGrp="1"/>
          </p:cNvSpPr>
          <p:nvPr>
            <p:ph type="title"/>
          </p:nvPr>
        </p:nvSpPr>
        <p:spPr/>
        <p:txBody>
          <a:bodyPr/>
          <a:lstStyle/>
          <a:p>
            <a:pPr algn="ctr"/>
            <a:r>
              <a:rPr lang="en-US" sz="1800" dirty="0">
                <a:solidFill>
                  <a:srgbClr val="000000"/>
                </a:solidFill>
                <a:effectLst/>
                <a:highlight>
                  <a:srgbClr val="CCFF99"/>
                </a:highlight>
                <a:latin typeface="Calibri" panose="020F0502020204030204" pitchFamily="34" charset="0"/>
                <a:ea typeface="Arial" panose="020B0604020202020204" pitchFamily="34" charset="0"/>
                <a:cs typeface="Calibri" panose="020F0502020204030204" pitchFamily="34" charset="0"/>
              </a:rPr>
              <a:t>The Mechanism of Sexual Reproduction in plants:</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xmlns="" id="{C6850E96-5D7C-58DA-0238-82E1C5500E40}"/>
              </a:ext>
            </a:extLst>
          </p:cNvPr>
          <p:cNvSpPr>
            <a:spLocks noGrp="1"/>
          </p:cNvSpPr>
          <p:nvPr>
            <p:ph idx="1"/>
          </p:nvPr>
        </p:nvSpPr>
        <p:spPr/>
        <p:txBody>
          <a:bodyPr/>
          <a:lstStyle/>
          <a:p>
            <a:pPr marL="225425" marR="0" indent="-6350">
              <a:lnSpc>
                <a:spcPct val="107000"/>
              </a:lnSpc>
              <a:spcBef>
                <a:spcPts val="0"/>
              </a:spcBef>
              <a:spcAft>
                <a:spcPts val="0"/>
              </a:spcAft>
            </a:pPr>
            <a:r>
              <a:rPr lang="en-US" sz="1800" b="1" u="sng" dirty="0">
                <a:solidFill>
                  <a:srgbClr val="000000"/>
                </a:solidFill>
                <a:effectLst/>
                <a:highlight>
                  <a:srgbClr val="B6DDE8"/>
                </a:highlight>
                <a:uFill>
                  <a:solidFill>
                    <a:srgbClr val="000000"/>
                  </a:solidFill>
                </a:uFill>
                <a:latin typeface="Calibri" panose="020F0502020204030204" pitchFamily="34" charset="0"/>
                <a:ea typeface="Arial" panose="020B0604020202020204" pitchFamily="34" charset="0"/>
                <a:cs typeface="Calibri" panose="020F0502020204030204" pitchFamily="34" charset="0"/>
              </a:rPr>
              <a:t>Sexual reproduction in plants involves two steps:</a:t>
            </a:r>
            <a:r>
              <a:rPr lang="en-US" sz="1800" b="1" dirty="0">
                <a:solidFill>
                  <a:srgbClr val="000000"/>
                </a:solidFill>
                <a:effectLst/>
                <a:highlight>
                  <a:srgbClr val="B6DDE8"/>
                </a:highlight>
                <a:latin typeface="Calibri" panose="020F0502020204030204" pitchFamily="34" charset="0"/>
                <a:ea typeface="Arial" panose="020B0604020202020204" pitchFamily="34" charset="0"/>
                <a:cs typeface="Calibri" panose="020F0502020204030204" pitchFamily="34" charset="0"/>
              </a:rPr>
              <a:t> </a:t>
            </a:r>
          </a:p>
          <a:p>
            <a:pPr marL="225425" marR="0" indent="-6350">
              <a:lnSpc>
                <a:spcPct val="107000"/>
              </a:lnSpc>
              <a:spcBef>
                <a:spcPts val="0"/>
              </a:spcBef>
              <a:spcAft>
                <a:spcPts val="0"/>
              </a:spcAft>
            </a:pPr>
            <a:endParaRPr lang="en-US" sz="1800" b="1" dirty="0">
              <a:solidFill>
                <a:srgbClr val="000000"/>
              </a:solidFill>
              <a:highlight>
                <a:srgbClr val="B6DDE8"/>
              </a:highlight>
              <a:latin typeface="Calibri" panose="020F0502020204030204" pitchFamily="34" charset="0"/>
              <a:ea typeface="Calibri" panose="020F0502020204030204" pitchFamily="34" charset="0"/>
              <a:cs typeface="Calibri" panose="020F0502020204030204" pitchFamily="34" charset="0"/>
            </a:endParaRPr>
          </a:p>
          <a:p>
            <a:pPr marL="225425" marR="0" indent="-6350">
              <a:lnSpc>
                <a:spcPct val="107000"/>
              </a:lnSpc>
              <a:spcBef>
                <a:spcPts val="0"/>
              </a:spcBef>
              <a:spcAft>
                <a:spcPts val="0"/>
              </a:spcAft>
            </a:pPr>
            <a:endParaRPr lang="en-US" sz="1800" dirty="0">
              <a:solidFill>
                <a:srgbClr val="000000"/>
              </a:solidFill>
              <a:effectLst/>
              <a:highlight>
                <a:srgbClr val="B6DDE8"/>
              </a:highlight>
              <a:latin typeface="Calibri" panose="020F0502020204030204" pitchFamily="34" charset="0"/>
              <a:ea typeface="Calibri" panose="020F0502020204030204" pitchFamily="34" charset="0"/>
            </a:endParaRPr>
          </a:p>
          <a:p>
            <a:pPr marL="225425" marR="0" indent="-6350">
              <a:lnSpc>
                <a:spcPct val="107000"/>
              </a:lnSpc>
              <a:spcBef>
                <a:spcPts val="0"/>
              </a:spcBef>
              <a:spcAft>
                <a:spcPts val="0"/>
              </a:spcAft>
            </a:pPr>
            <a:r>
              <a:rPr lang="en-US" sz="1800" b="1"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Pollination : </a:t>
            </a:r>
            <a:r>
              <a:rPr lang="en-US" sz="1800" b="1" u="sng"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The transfer of pollen grains from the anther of a stamen to the stigma</a:t>
            </a: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b="1" u="sng"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of a carpel</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Once pollen grains reach the stigma pollination ends.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fontAlgn="base">
              <a:lnSpc>
                <a:spcPct val="111000"/>
              </a:lnSpc>
              <a:spcBef>
                <a:spcPts val="0"/>
              </a:spcBef>
              <a:spcAft>
                <a:spcPts val="50"/>
              </a:spcAft>
              <a:buClr>
                <a:srgbClr val="000000"/>
              </a:buClr>
              <a:buSzPts val="1200"/>
              <a:buFont typeface="+mj-lt"/>
              <a:buAutoNum type="arabicPeriod"/>
            </a:pP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225425" marR="0" indent="-6350" algn="just">
              <a:lnSpc>
                <a:spcPct val="111000"/>
              </a:lnSpc>
              <a:spcBef>
                <a:spcPts val="1215"/>
              </a:spcBef>
              <a:spcAft>
                <a:spcPts val="50"/>
              </a:spcAft>
            </a:pPr>
            <a:r>
              <a:rPr lang="en-US" sz="1800" b="1"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Fertilization: </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is </a:t>
            </a: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when the nucleus of the male gamete (pollen) fuses with the nucleus of the female gamete (ovule) to form a zygote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1000"/>
              </a:lnSpc>
              <a:spcBef>
                <a:spcPts val="0"/>
              </a:spcBef>
              <a:spcAft>
                <a:spcPts val="1180"/>
              </a:spcAft>
            </a:pP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(fertilized egg).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fontAlgn="base">
              <a:lnSpc>
                <a:spcPct val="111000"/>
              </a:lnSpc>
              <a:spcBef>
                <a:spcPts val="0"/>
              </a:spcBef>
              <a:spcAft>
                <a:spcPts val="50"/>
              </a:spcAft>
              <a:buClr>
                <a:srgbClr val="000000"/>
              </a:buClr>
              <a:buSzPts val="1200"/>
              <a:buFont typeface="+mj-lt"/>
              <a:buAutoNum type="arabicPeriod"/>
            </a:pP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868770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xmlns="" id="{9CA0FABC-2F20-0CA6-2C4C-7A406D24F86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5" name="Group 4">
            <a:extLst>
              <a:ext uri="{FF2B5EF4-FFF2-40B4-BE49-F238E27FC236}">
                <a16:creationId xmlns:a16="http://schemas.microsoft.com/office/drawing/2014/main" xmlns="" id="{6B4F5656-D4B9-4A61-306B-C63CA8B694A5}"/>
              </a:ext>
            </a:extLst>
          </p:cNvPr>
          <p:cNvGrpSpPr/>
          <p:nvPr/>
        </p:nvGrpSpPr>
        <p:grpSpPr>
          <a:xfrm>
            <a:off x="7326774" y="880107"/>
            <a:ext cx="4502911" cy="5744191"/>
            <a:chOff x="-333176" y="-659221"/>
            <a:chExt cx="3413125" cy="7150644"/>
          </a:xfrm>
        </p:grpSpPr>
        <p:pic>
          <p:nvPicPr>
            <p:cNvPr id="6" name="Picture 5">
              <a:extLst>
                <a:ext uri="{FF2B5EF4-FFF2-40B4-BE49-F238E27FC236}">
                  <a16:creationId xmlns:a16="http://schemas.microsoft.com/office/drawing/2014/main" xmlns="" id="{F38524F2-C1B5-6729-B0D3-7093723C8ED0}"/>
                </a:ext>
              </a:extLst>
            </p:cNvPr>
            <p:cNvPicPr/>
            <p:nvPr/>
          </p:nvPicPr>
          <p:blipFill>
            <a:blip r:embed="rId2"/>
            <a:stretch>
              <a:fillRect/>
            </a:stretch>
          </p:blipFill>
          <p:spPr>
            <a:xfrm>
              <a:off x="-333176" y="-659221"/>
              <a:ext cx="3413125" cy="1657350"/>
            </a:xfrm>
            <a:prstGeom prst="rect">
              <a:avLst/>
            </a:prstGeom>
          </p:spPr>
        </p:pic>
        <p:pic>
          <p:nvPicPr>
            <p:cNvPr id="7" name="Picture 6">
              <a:extLst>
                <a:ext uri="{FF2B5EF4-FFF2-40B4-BE49-F238E27FC236}">
                  <a16:creationId xmlns:a16="http://schemas.microsoft.com/office/drawing/2014/main" xmlns="" id="{F075E182-B464-B7E3-E802-39A3BF49BCC0}"/>
                </a:ext>
              </a:extLst>
            </p:cNvPr>
            <p:cNvPicPr/>
            <p:nvPr/>
          </p:nvPicPr>
          <p:blipFill>
            <a:blip r:embed="rId3"/>
            <a:stretch>
              <a:fillRect/>
            </a:stretch>
          </p:blipFill>
          <p:spPr>
            <a:xfrm>
              <a:off x="587482" y="2064639"/>
              <a:ext cx="2362200" cy="2257425"/>
            </a:xfrm>
            <a:prstGeom prst="rect">
              <a:avLst/>
            </a:prstGeom>
          </p:spPr>
        </p:pic>
        <p:sp>
          <p:nvSpPr>
            <p:cNvPr id="8" name="Rectangle 7">
              <a:extLst>
                <a:ext uri="{FF2B5EF4-FFF2-40B4-BE49-F238E27FC236}">
                  <a16:creationId xmlns:a16="http://schemas.microsoft.com/office/drawing/2014/main" xmlns="" id="{4D5F6495-BCEB-1767-3B22-9B9CE0E0249A}"/>
                </a:ext>
              </a:extLst>
            </p:cNvPr>
            <p:cNvSpPr/>
            <p:nvPr/>
          </p:nvSpPr>
          <p:spPr>
            <a:xfrm>
              <a:off x="2907538" y="6301487"/>
              <a:ext cx="42144" cy="18993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a:solidFill>
                    <a:srgbClr val="000000"/>
                  </a:solidFill>
                  <a:effectLst/>
                  <a:latin typeface="Calibri" panose="020F0502020204030204" pitchFamily="34" charset="0"/>
                  <a:ea typeface="Calibri" panose="020F0502020204030204" pitchFamily="34" charset="0"/>
                </a:rPr>
                <a:t> </a:t>
              </a:r>
            </a:p>
          </p:txBody>
        </p:sp>
      </p:grpSp>
      <p:sp>
        <p:nvSpPr>
          <p:cNvPr id="9" name="Rectangle 7">
            <a:extLst>
              <a:ext uri="{FF2B5EF4-FFF2-40B4-BE49-F238E27FC236}">
                <a16:creationId xmlns:a16="http://schemas.microsoft.com/office/drawing/2014/main" xmlns="" id="{6D9ED7EB-F247-67DC-1D70-EF8B6BEEA6E9}"/>
              </a:ext>
            </a:extLst>
          </p:cNvPr>
          <p:cNvSpPr>
            <a:spLocks noChangeArrowheads="1"/>
          </p:cNvSpPr>
          <p:nvPr/>
        </p:nvSpPr>
        <p:spPr bwMode="auto">
          <a:xfrm rot="10800000" flipV="1">
            <a:off x="269896" y="254298"/>
            <a:ext cx="116522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ea typeface="Cambria" panose="02040503050406030204" pitchFamily="18" charset="0"/>
                <a:cs typeface="Calibri" panose="020F0502020204030204" pitchFamily="34" charset="0"/>
              </a:rPr>
              <a:t>Humans can reproduce only sexually. Bacteria, fungi and many flowering plants can reproduce both </a:t>
            </a:r>
            <a:r>
              <a:rPr kumimoji="0" lang="en-US" altLang="en-US" b="1" i="0" u="none" strike="noStrike" cap="none" normalizeH="0" baseline="0" dirty="0">
                <a:ln>
                  <a:noFill/>
                </a:ln>
                <a:solidFill>
                  <a:srgbClr val="000000"/>
                </a:solidFill>
                <a:effectLst/>
                <a:latin typeface="Calibri" panose="020F0502020204030204" pitchFamily="34" charset="0"/>
                <a:ea typeface="Cambria" panose="02040503050406030204" pitchFamily="18" charset="0"/>
                <a:cs typeface="Calibri" panose="020F0502020204030204" pitchFamily="34" charset="0"/>
              </a:rPr>
              <a:t>sexually and asexually</a:t>
            </a:r>
            <a:r>
              <a:rPr kumimoji="0" lang="en-US" altLang="en-US" sz="1200" b="0" i="0" u="none" strike="noStrike" cap="none" normalizeH="0" baseline="0" dirty="0">
                <a:ln>
                  <a:noFill/>
                </a:ln>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xmlns="" id="{8767DF39-9DC5-7459-A7E8-D72902D69E83}"/>
              </a:ext>
            </a:extLst>
          </p:cNvPr>
          <p:cNvSpPr txBox="1"/>
          <p:nvPr/>
        </p:nvSpPr>
        <p:spPr>
          <a:xfrm>
            <a:off x="362313" y="1187500"/>
            <a:ext cx="6100354" cy="2843535"/>
          </a:xfrm>
          <a:prstGeom prst="rect">
            <a:avLst/>
          </a:prstGeom>
          <a:noFill/>
        </p:spPr>
        <p:txBody>
          <a:bodyPr wrap="square">
            <a:spAutoFit/>
          </a:bodyPr>
          <a:lstStyle/>
          <a:p>
            <a:pPr marL="0" marR="784225" indent="-6350">
              <a:lnSpc>
                <a:spcPct val="111000"/>
              </a:lnSpc>
              <a:spcBef>
                <a:spcPts val="0"/>
              </a:spcBef>
              <a:spcAft>
                <a:spcPts val="45"/>
              </a:spcAft>
            </a:pPr>
            <a:r>
              <a:rPr lang="en-US"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As we already know, asexual reproduction is a type of reproduction that requires only one parent. This parent passes on its genetic material to the offspring. Since both the parent and the offspring have the same genetic material, they will end up having the same characteristics, they are clones, asexual reproduction does not produce variation, It occurs by mitosis. </a:t>
            </a:r>
            <a:endParaRPr lang="en-US" sz="1600" dirty="0">
              <a:solidFill>
                <a:srgbClr val="000000"/>
              </a:solidFill>
              <a:effectLst/>
              <a:latin typeface="Calibri" panose="020F0502020204030204" pitchFamily="34" charset="0"/>
              <a:ea typeface="Calibri" panose="020F0502020204030204" pitchFamily="34" charset="0"/>
            </a:endParaRPr>
          </a:p>
          <a:p>
            <a:pPr marL="0" marR="784225" indent="-6350">
              <a:lnSpc>
                <a:spcPct val="111000"/>
              </a:lnSpc>
              <a:spcBef>
                <a:spcPts val="0"/>
              </a:spcBef>
              <a:spcAft>
                <a:spcPts val="45"/>
              </a:spcAft>
            </a:pPr>
            <a:r>
              <a:rPr lang="en-US"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In Plants; asexual reproduction is also called </a:t>
            </a:r>
            <a:r>
              <a:rPr lang="en-US" sz="18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"vegetative propagation".</a:t>
            </a:r>
            <a:r>
              <a:rPr lang="en-US"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xmlns="" id="{9BF3A87B-B802-7097-823C-1FAFC36214A6}"/>
              </a:ext>
            </a:extLst>
          </p:cNvPr>
          <p:cNvSpPr txBox="1"/>
          <p:nvPr/>
        </p:nvSpPr>
        <p:spPr>
          <a:xfrm>
            <a:off x="362313" y="4248732"/>
            <a:ext cx="6100354" cy="923330"/>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Cambria" panose="02040503050406030204" pitchFamily="18" charset="0"/>
              </a:rPr>
              <a:t>Onions and potatoes have modified stems that serve biological functions like food storage (in the form of starch) and asexual reproduction</a:t>
            </a:r>
            <a:endParaRPr lang="en-US" dirty="0"/>
          </a:p>
        </p:txBody>
      </p:sp>
    </p:spTree>
    <p:extLst>
      <p:ext uri="{BB962C8B-B14F-4D97-AF65-F5344CB8AC3E}">
        <p14:creationId xmlns:p14="http://schemas.microsoft.com/office/powerpoint/2010/main" val="1994182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FCA3D3-15F8-73D5-454D-7D7537483137}"/>
              </a:ext>
            </a:extLst>
          </p:cNvPr>
          <p:cNvSpPr>
            <a:spLocks noGrp="1"/>
          </p:cNvSpPr>
          <p:nvPr>
            <p:ph type="title"/>
          </p:nvPr>
        </p:nvSpPr>
        <p:spPr>
          <a:xfrm>
            <a:off x="838200" y="185918"/>
            <a:ext cx="10515600" cy="795821"/>
          </a:xfrm>
        </p:spPr>
        <p:txBody>
          <a:bodyPr/>
          <a:lstStyle/>
          <a:p>
            <a:pPr algn="ctr"/>
            <a:r>
              <a:rPr lang="en-US" b="1" u="sng" dirty="0"/>
              <a:t>(1)Pollination</a:t>
            </a:r>
          </a:p>
        </p:txBody>
      </p:sp>
      <p:sp>
        <p:nvSpPr>
          <p:cNvPr id="3" name="Content Placeholder 2">
            <a:extLst>
              <a:ext uri="{FF2B5EF4-FFF2-40B4-BE49-F238E27FC236}">
                <a16:creationId xmlns:a16="http://schemas.microsoft.com/office/drawing/2014/main" xmlns="" id="{D371028B-E746-1E19-5E17-60D715CD17F1}"/>
              </a:ext>
            </a:extLst>
          </p:cNvPr>
          <p:cNvSpPr>
            <a:spLocks noGrp="1"/>
          </p:cNvSpPr>
          <p:nvPr>
            <p:ph idx="1"/>
          </p:nvPr>
        </p:nvSpPr>
        <p:spPr>
          <a:xfrm>
            <a:off x="304800" y="1463040"/>
            <a:ext cx="11049000" cy="4713923"/>
          </a:xfrm>
        </p:spPr>
        <p:txBody>
          <a:bodyPr/>
          <a:lstStyle/>
          <a:p>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There are two types of pollination:</a:t>
            </a:r>
            <a:endParaRPr lang="en-US" sz="1800" dirty="0">
              <a:solidFill>
                <a:srgbClr val="000000"/>
              </a:solidFill>
              <a:effectLst/>
              <a:latin typeface="Calibri" panose="020F0502020204030204" pitchFamily="34" charset="0"/>
              <a:ea typeface="Calibri" panose="020F0502020204030204" pitchFamily="34" charset="0"/>
            </a:endParaRPr>
          </a:p>
          <a:p>
            <a:pPr marL="0" indent="0">
              <a:buNone/>
            </a:pPr>
            <a:r>
              <a:rPr lang="en-US" dirty="0"/>
              <a:t>1</a:t>
            </a:r>
            <a:r>
              <a:rPr lang="en-US" sz="1800" dirty="0"/>
              <a:t>- Self pollination.</a:t>
            </a:r>
          </a:p>
          <a:p>
            <a:pPr marL="0" indent="0">
              <a:buNone/>
            </a:pPr>
            <a:r>
              <a:rPr lang="en-US" sz="1800" dirty="0"/>
              <a:t>2- Cross pollination.</a:t>
            </a:r>
          </a:p>
          <a:p>
            <a:pPr marL="0" indent="0">
              <a:buNone/>
            </a:pPr>
            <a:endParaRPr lang="en-US" sz="1800" dirty="0"/>
          </a:p>
        </p:txBody>
      </p:sp>
      <p:pic>
        <p:nvPicPr>
          <p:cNvPr id="19" name="Picture 18">
            <a:extLst>
              <a:ext uri="{FF2B5EF4-FFF2-40B4-BE49-F238E27FC236}">
                <a16:creationId xmlns:a16="http://schemas.microsoft.com/office/drawing/2014/main" xmlns="" id="{C79FCD9C-0282-698B-AA03-7E6350B914DD}"/>
              </a:ext>
            </a:extLst>
          </p:cNvPr>
          <p:cNvPicPr>
            <a:picLocks noChangeAspect="1"/>
          </p:cNvPicPr>
          <p:nvPr/>
        </p:nvPicPr>
        <p:blipFill>
          <a:blip r:embed="rId2"/>
          <a:stretch>
            <a:fillRect/>
          </a:stretch>
        </p:blipFill>
        <p:spPr>
          <a:xfrm>
            <a:off x="4459111" y="1243255"/>
            <a:ext cx="7213599" cy="5381142"/>
          </a:xfrm>
          <a:prstGeom prst="rect">
            <a:avLst/>
          </a:prstGeom>
        </p:spPr>
      </p:pic>
    </p:spTree>
    <p:extLst>
      <p:ext uri="{BB962C8B-B14F-4D97-AF65-F5344CB8AC3E}">
        <p14:creationId xmlns:p14="http://schemas.microsoft.com/office/powerpoint/2010/main" val="3438957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8E5845D0-15F5-ED21-9809-EC42FCC648DD}"/>
              </a:ext>
            </a:extLst>
          </p:cNvPr>
          <p:cNvPicPr>
            <a:picLocks noGrp="1" noChangeAspect="1"/>
          </p:cNvPicPr>
          <p:nvPr>
            <p:ph idx="1"/>
          </p:nvPr>
        </p:nvPicPr>
        <p:blipFill>
          <a:blip r:embed="rId2"/>
          <a:stretch>
            <a:fillRect/>
          </a:stretch>
        </p:blipFill>
        <p:spPr>
          <a:xfrm>
            <a:off x="453751" y="710152"/>
            <a:ext cx="11284498" cy="2718848"/>
          </a:xfrm>
        </p:spPr>
      </p:pic>
      <p:pic>
        <p:nvPicPr>
          <p:cNvPr id="6" name="Picture 5">
            <a:extLst>
              <a:ext uri="{FF2B5EF4-FFF2-40B4-BE49-F238E27FC236}">
                <a16:creationId xmlns:a16="http://schemas.microsoft.com/office/drawing/2014/main" xmlns="" id="{BF1E58B2-F59F-DE17-45DC-D51912D4C193}"/>
              </a:ext>
            </a:extLst>
          </p:cNvPr>
          <p:cNvPicPr>
            <a:picLocks noChangeAspect="1"/>
          </p:cNvPicPr>
          <p:nvPr/>
        </p:nvPicPr>
        <p:blipFill>
          <a:blip r:embed="rId3"/>
          <a:stretch>
            <a:fillRect/>
          </a:stretch>
        </p:blipFill>
        <p:spPr>
          <a:xfrm>
            <a:off x="642531" y="5079492"/>
            <a:ext cx="11095718" cy="1068356"/>
          </a:xfrm>
          <a:prstGeom prst="rect">
            <a:avLst/>
          </a:prstGeom>
        </p:spPr>
      </p:pic>
    </p:spTree>
    <p:extLst>
      <p:ext uri="{BB962C8B-B14F-4D97-AF65-F5344CB8AC3E}">
        <p14:creationId xmlns:p14="http://schemas.microsoft.com/office/powerpoint/2010/main" val="3151929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F9650F2-8044-F310-6E58-FD72B976D3A8}"/>
              </a:ext>
            </a:extLst>
          </p:cNvPr>
          <p:cNvSpPr>
            <a:spLocks noGrp="1"/>
          </p:cNvSpPr>
          <p:nvPr>
            <p:ph idx="1"/>
          </p:nvPr>
        </p:nvSpPr>
        <p:spPr>
          <a:xfrm>
            <a:off x="365760" y="274320"/>
            <a:ext cx="10988040" cy="5902643"/>
          </a:xfrm>
        </p:spPr>
        <p:txBody>
          <a:bodyPr/>
          <a:lstStyle/>
          <a:p>
            <a:pPr marL="0" indent="0">
              <a:buNone/>
            </a:pPr>
            <a:r>
              <a:rPr lang="en-US" dirty="0"/>
              <a:t>(2) Cross- pollination </a:t>
            </a:r>
          </a:p>
        </p:txBody>
      </p:sp>
      <p:sp>
        <p:nvSpPr>
          <p:cNvPr id="5" name="TextBox 4">
            <a:extLst>
              <a:ext uri="{FF2B5EF4-FFF2-40B4-BE49-F238E27FC236}">
                <a16:creationId xmlns:a16="http://schemas.microsoft.com/office/drawing/2014/main" xmlns="" id="{220D908A-8B81-0807-F210-B88463ADC060}"/>
              </a:ext>
            </a:extLst>
          </p:cNvPr>
          <p:cNvSpPr txBox="1"/>
          <p:nvPr/>
        </p:nvSpPr>
        <p:spPr>
          <a:xfrm>
            <a:off x="365760" y="1097280"/>
            <a:ext cx="11460480" cy="4647939"/>
          </a:xfrm>
          <a:prstGeom prst="rect">
            <a:avLst/>
          </a:prstGeom>
          <a:noFill/>
        </p:spPr>
        <p:txBody>
          <a:bodyPr wrap="square">
            <a:spAutoFit/>
          </a:bodyPr>
          <a:lstStyle/>
          <a:p>
            <a:pPr marL="225425" marR="0" indent="-6350" algn="just">
              <a:lnSpc>
                <a:spcPct val="112000"/>
              </a:lnSpc>
              <a:spcBef>
                <a:spcPts val="220"/>
              </a:spcBef>
              <a:spcAft>
                <a:spcPts val="20"/>
              </a:spcAft>
            </a:pP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Cross pollination is the transfer of pollen grains from the anther of one flower on one tree to the stigma in a flower of another tree but </a:t>
            </a:r>
            <a:r>
              <a:rPr lang="en-US" sz="12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of the same species</a:t>
            </a: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This type of pollination produces great variation than self-pollination, because it is likely that the plant which produced the pollen grains &amp; the plant which produced the ovules have different genetic makeup, so the offspring may turn out more successful than their parents. </a:t>
            </a:r>
            <a:endParaRPr lang="en-US" sz="1100" dirty="0">
              <a:solidFill>
                <a:srgbClr val="000000"/>
              </a:solidFill>
              <a:effectLst/>
              <a:latin typeface="Calibri" panose="020F0502020204030204" pitchFamily="34" charset="0"/>
              <a:ea typeface="Calibri" panose="020F0502020204030204" pitchFamily="34" charset="0"/>
            </a:endParaRPr>
          </a:p>
          <a:p>
            <a:pPr marL="228600" marR="0">
              <a:lnSpc>
                <a:spcPct val="107000"/>
              </a:lnSpc>
              <a:spcBef>
                <a:spcPts val="0"/>
              </a:spcBef>
              <a:spcAft>
                <a:spcPts val="95"/>
              </a:spcAft>
            </a:pP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100" dirty="0">
              <a:solidFill>
                <a:srgbClr val="000000"/>
              </a:solidFill>
              <a:effectLst/>
              <a:latin typeface="Calibri" panose="020F0502020204030204" pitchFamily="34" charset="0"/>
              <a:ea typeface="Calibri" panose="020F0502020204030204" pitchFamily="34" charset="0"/>
            </a:endParaRPr>
          </a:p>
          <a:p>
            <a:pPr marL="225425" marR="0" indent="-6350">
              <a:lnSpc>
                <a:spcPct val="111000"/>
              </a:lnSpc>
              <a:spcBef>
                <a:spcPts val="0"/>
              </a:spcBef>
              <a:spcAft>
                <a:spcPts val="1030"/>
              </a:spcAft>
            </a:pPr>
            <a:r>
              <a:rPr lang="en-US" sz="1200" b="1" u="sng"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Implications of cross-pollination</a:t>
            </a:r>
            <a:r>
              <a:rPr lang="en-US" sz="12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Advantages</a:t>
            </a:r>
            <a:r>
              <a:rPr lang="en-US" sz="1200" b="1" u="sng"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a:t>
            </a:r>
            <a:r>
              <a:rPr lang="en-US" sz="12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100" dirty="0">
              <a:solidFill>
                <a:srgbClr val="000000"/>
              </a:solidFill>
              <a:effectLst/>
              <a:latin typeface="Calibri" panose="020F0502020204030204" pitchFamily="34" charset="0"/>
              <a:ea typeface="Calibri" panose="020F0502020204030204" pitchFamily="34" charset="0"/>
            </a:endParaRPr>
          </a:p>
          <a:p>
            <a:pPr marL="342900" marR="0" lvl="0" indent="-342900" algn="just" fontAlgn="base">
              <a:lnSpc>
                <a:spcPct val="112000"/>
              </a:lnSpc>
              <a:spcBef>
                <a:spcPts val="0"/>
              </a:spcBef>
              <a:spcAft>
                <a:spcPts val="1120"/>
              </a:spcAft>
              <a:buClr>
                <a:srgbClr val="000000"/>
              </a:buClr>
              <a:buSzPts val="1200"/>
              <a:buFont typeface="+mj-lt"/>
              <a:buAutoNum type="arabicPeriod"/>
            </a:pPr>
            <a:r>
              <a:rPr lang="en-US" sz="12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Greater variation (different genes from different plants) </a:t>
            </a:r>
            <a:endParaRPr lang="en-US" sz="11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algn="just" fontAlgn="base">
              <a:lnSpc>
                <a:spcPct val="149000"/>
              </a:lnSpc>
              <a:spcBef>
                <a:spcPts val="0"/>
              </a:spcBef>
              <a:spcAft>
                <a:spcPts val="605"/>
              </a:spcAft>
              <a:buClr>
                <a:srgbClr val="000000"/>
              </a:buClr>
              <a:buSzPts val="1200"/>
              <a:buFont typeface="+mj-lt"/>
              <a:buAutoNum type="arabicPeriod"/>
            </a:pPr>
            <a:r>
              <a:rPr lang="en-US" sz="12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Allows adaptations to new conditions (changes in the environment) so it allows for evolution </a:t>
            </a:r>
            <a:endParaRPr lang="en-US" sz="11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algn="just" fontAlgn="base">
              <a:lnSpc>
                <a:spcPct val="149000"/>
              </a:lnSpc>
              <a:spcBef>
                <a:spcPts val="0"/>
              </a:spcBef>
              <a:spcAft>
                <a:spcPts val="605"/>
              </a:spcAft>
              <a:buClr>
                <a:srgbClr val="000000"/>
              </a:buClr>
              <a:buSzPts val="1200"/>
              <a:buFont typeface="+mj-lt"/>
              <a:buAutoNum type="arabicPeriod"/>
            </a:pPr>
            <a:r>
              <a:rPr lang="en-US" sz="12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More chance of disease resistance</a:t>
            </a:r>
            <a:endParaRPr lang="en-US" sz="11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65125" marR="0" algn="just">
              <a:lnSpc>
                <a:spcPct val="149000"/>
              </a:lnSpc>
              <a:spcBef>
                <a:spcPts val="0"/>
              </a:spcBef>
              <a:spcAft>
                <a:spcPts val="605"/>
              </a:spcAft>
            </a:pPr>
            <a:r>
              <a:rPr lang="en-US" sz="12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Cross Pollination</a:t>
            </a:r>
            <a:r>
              <a:rPr lang="en-US" sz="12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100" dirty="0">
              <a:solidFill>
                <a:srgbClr val="000000"/>
              </a:solidFill>
              <a:effectLst/>
              <a:latin typeface="Calibri" panose="020F0502020204030204" pitchFamily="34" charset="0"/>
              <a:ea typeface="Calibri" panose="020F0502020204030204" pitchFamily="34" charset="0"/>
            </a:endParaRPr>
          </a:p>
          <a:p>
            <a:pPr marL="225425" marR="0" indent="-6350">
              <a:lnSpc>
                <a:spcPct val="111000"/>
              </a:lnSpc>
              <a:spcBef>
                <a:spcPts val="0"/>
              </a:spcBef>
              <a:spcAft>
                <a:spcPts val="1055"/>
              </a:spcAft>
            </a:pPr>
            <a:r>
              <a:rPr lang="en-US" sz="1200" b="1" u="sng"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Disadvantages:</a:t>
            </a:r>
            <a:r>
              <a:rPr lang="en-US" sz="12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100" dirty="0">
              <a:solidFill>
                <a:srgbClr val="000000"/>
              </a:solidFill>
              <a:effectLst/>
              <a:latin typeface="Calibri" panose="020F0502020204030204" pitchFamily="34" charset="0"/>
              <a:ea typeface="Calibri" panose="020F0502020204030204" pitchFamily="34" charset="0"/>
            </a:endParaRPr>
          </a:p>
          <a:p>
            <a:pPr marL="342900" marR="0" lvl="0" indent="-342900" algn="just" fontAlgn="base">
              <a:lnSpc>
                <a:spcPct val="112000"/>
              </a:lnSpc>
              <a:spcBef>
                <a:spcPts val="0"/>
              </a:spcBef>
              <a:spcAft>
                <a:spcPts val="1035"/>
              </a:spcAft>
              <a:buClr>
                <a:srgbClr val="000000"/>
              </a:buClr>
              <a:buSzPts val="1200"/>
              <a:buFont typeface="+mj-lt"/>
              <a:buAutoNum type="arabicPeriod"/>
            </a:pPr>
            <a:r>
              <a:rPr lang="en-US" sz="12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It needs a pollinating agent</a:t>
            </a:r>
            <a:r>
              <a:rPr lang="en-US" sz="1200" b="1"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 </a:t>
            </a:r>
            <a:endParaRPr lang="en-US" sz="11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algn="just" fontAlgn="base">
              <a:lnSpc>
                <a:spcPct val="112000"/>
              </a:lnSpc>
              <a:spcBef>
                <a:spcPts val="0"/>
              </a:spcBef>
              <a:spcAft>
                <a:spcPts val="20"/>
              </a:spcAft>
              <a:buClr>
                <a:srgbClr val="000000"/>
              </a:buClr>
              <a:buSzPts val="1200"/>
              <a:buFont typeface="+mj-lt"/>
              <a:buAutoNum type="arabicPeriod"/>
            </a:pPr>
            <a:r>
              <a:rPr lang="en-US" sz="12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Less chance of successful pollination as the pollens may never reach the stigma. </a:t>
            </a:r>
            <a:endParaRPr lang="en-US" sz="11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65125" marR="0" algn="just">
              <a:lnSpc>
                <a:spcPct val="112000"/>
              </a:lnSpc>
              <a:spcBef>
                <a:spcPts val="0"/>
              </a:spcBef>
              <a:spcAft>
                <a:spcPts val="2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dirty="0">
              <a:solidFill>
                <a:srgbClr val="000000"/>
              </a:solidFill>
              <a:effectLst/>
              <a:latin typeface="Calibri" panose="020F0502020204030204" pitchFamily="34" charset="0"/>
              <a:ea typeface="Calibri" panose="020F0502020204030204" pitchFamily="34" charset="0"/>
            </a:endParaRPr>
          </a:p>
          <a:p>
            <a:pPr marL="228600" marR="0">
              <a:lnSpc>
                <a:spcPct val="107000"/>
              </a:lnSpc>
              <a:spcBef>
                <a:spcPts val="0"/>
              </a:spcBef>
              <a:spcAft>
                <a:spcPts val="290"/>
              </a:spcAft>
            </a:pPr>
            <a:r>
              <a:rPr lang="en-US" sz="12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100" dirty="0">
              <a:solidFill>
                <a:srgbClr val="000000"/>
              </a:solidFill>
              <a:effectLst/>
              <a:latin typeface="Calibri" panose="020F0502020204030204" pitchFamily="34" charset="0"/>
              <a:ea typeface="Calibri" panose="020F0502020204030204" pitchFamily="34" charset="0"/>
            </a:endParaRPr>
          </a:p>
          <a:p>
            <a:pPr marL="225425" marR="0" indent="-6350">
              <a:lnSpc>
                <a:spcPct val="110000"/>
              </a:lnSpc>
              <a:spcBef>
                <a:spcPts val="0"/>
              </a:spcBef>
              <a:spcAft>
                <a:spcPts val="85"/>
              </a:spcAft>
            </a:pPr>
            <a:r>
              <a:rPr lang="en-US" sz="12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How do plants prevent self-pollination? </a:t>
            </a:r>
            <a:endParaRPr lang="en-US" sz="1100" dirty="0">
              <a:solidFill>
                <a:srgbClr val="000000"/>
              </a:solidFill>
              <a:effectLst/>
              <a:latin typeface="Calibri" panose="020F0502020204030204" pitchFamily="34" charset="0"/>
              <a:ea typeface="Calibri" panose="020F0502020204030204" pitchFamily="34" charset="0"/>
            </a:endParaRPr>
          </a:p>
          <a:p>
            <a:pPr marL="742950" marR="116205" lvl="1" indent="-285750" algn="just" fontAlgn="base">
              <a:lnSpc>
                <a:spcPct val="112000"/>
              </a:lnSpc>
              <a:spcBef>
                <a:spcPts val="0"/>
              </a:spcBef>
              <a:spcAft>
                <a:spcPts val="250"/>
              </a:spcAft>
              <a:buClr>
                <a:srgbClr val="000000"/>
              </a:buClr>
              <a:buSzPts val="1200"/>
              <a:buFont typeface="Wingdings" panose="05000000000000000000" pitchFamily="2" charset="2"/>
              <a:buChar char=""/>
            </a:pPr>
            <a:r>
              <a:rPr lang="en-US" sz="12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Some plants produce only flowers of single sex, which makes self-pollination impossible </a:t>
            </a:r>
            <a:endParaRPr lang="en-US" sz="1100" u="none" strike="noStrike" dirty="0">
              <a:solidFill>
                <a:srgbClr val="000000"/>
              </a:solidFill>
              <a:effectLst/>
              <a:uFill>
                <a:solidFill>
                  <a:srgbClr val="000000"/>
                </a:solidFill>
              </a:uFill>
              <a:latin typeface="Wingdings 2" panose="05020102010507070707" pitchFamily="18" charset="2"/>
              <a:ea typeface="Wingdings 2" panose="05020102010507070707" pitchFamily="18" charset="2"/>
              <a:cs typeface="Wingdings 2" panose="05020102010507070707" pitchFamily="18" charset="2"/>
            </a:endParaRPr>
          </a:p>
          <a:p>
            <a:pPr marL="742950" marR="116205" lvl="1" indent="-285750" algn="just" fontAlgn="base">
              <a:lnSpc>
                <a:spcPct val="112000"/>
              </a:lnSpc>
              <a:spcBef>
                <a:spcPts val="0"/>
              </a:spcBef>
              <a:spcAft>
                <a:spcPts val="20"/>
              </a:spcAft>
              <a:buClr>
                <a:srgbClr val="000000"/>
              </a:buClr>
              <a:buSzPts val="1200"/>
              <a:buFont typeface="Wingdings" panose="05000000000000000000" pitchFamily="2" charset="2"/>
              <a:buChar char=""/>
            </a:pPr>
            <a:r>
              <a:rPr lang="en-US" sz="12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Some plants have flowers that contain male and female parts but the different parts mature at different times  </a:t>
            </a:r>
            <a:endParaRPr lang="en-US" sz="1100" u="none" strike="noStrike" dirty="0">
              <a:solidFill>
                <a:srgbClr val="000000"/>
              </a:solidFill>
              <a:effectLst/>
              <a:uFill>
                <a:solidFill>
                  <a:srgbClr val="000000"/>
                </a:solidFill>
              </a:uFill>
              <a:latin typeface="Wingdings 2" panose="05020102010507070707" pitchFamily="18" charset="2"/>
              <a:ea typeface="Wingdings 2" panose="05020102010507070707" pitchFamily="18" charset="2"/>
              <a:cs typeface="Wingdings 2" panose="05020102010507070707" pitchFamily="18" charset="2"/>
            </a:endParaRPr>
          </a:p>
        </p:txBody>
      </p:sp>
      <p:pic>
        <p:nvPicPr>
          <p:cNvPr id="6" name="Picture 5">
            <a:extLst>
              <a:ext uri="{FF2B5EF4-FFF2-40B4-BE49-F238E27FC236}">
                <a16:creationId xmlns:a16="http://schemas.microsoft.com/office/drawing/2014/main" xmlns="" id="{EC38BB78-EFC0-16CC-E15C-661A283A7114}"/>
              </a:ext>
            </a:extLst>
          </p:cNvPr>
          <p:cNvPicPr>
            <a:picLocks noChangeAspect="1"/>
          </p:cNvPicPr>
          <p:nvPr/>
        </p:nvPicPr>
        <p:blipFill>
          <a:blip r:embed="rId2"/>
          <a:stretch>
            <a:fillRect/>
          </a:stretch>
        </p:blipFill>
        <p:spPr>
          <a:xfrm>
            <a:off x="9287077" y="2173086"/>
            <a:ext cx="2066723" cy="3182388"/>
          </a:xfrm>
          <a:prstGeom prst="rect">
            <a:avLst/>
          </a:prstGeom>
        </p:spPr>
      </p:pic>
    </p:spTree>
    <p:extLst>
      <p:ext uri="{BB962C8B-B14F-4D97-AF65-F5344CB8AC3E}">
        <p14:creationId xmlns:p14="http://schemas.microsoft.com/office/powerpoint/2010/main" val="3702226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486E641-7DA5-EFAC-31EB-83EBD3A88B7F}"/>
              </a:ext>
            </a:extLst>
          </p:cNvPr>
          <p:cNvPicPr>
            <a:picLocks noGrp="1" noChangeAspect="1"/>
          </p:cNvPicPr>
          <p:nvPr>
            <p:ph idx="1"/>
          </p:nvPr>
        </p:nvPicPr>
        <p:blipFill>
          <a:blip r:embed="rId2"/>
          <a:stretch>
            <a:fillRect/>
          </a:stretch>
        </p:blipFill>
        <p:spPr>
          <a:xfrm>
            <a:off x="2139315" y="76410"/>
            <a:ext cx="5890260" cy="5717965"/>
          </a:xfrm>
          <a:prstGeom prst="rect">
            <a:avLst/>
          </a:prstGeom>
        </p:spPr>
      </p:pic>
    </p:spTree>
    <p:extLst>
      <p:ext uri="{BB962C8B-B14F-4D97-AF65-F5344CB8AC3E}">
        <p14:creationId xmlns:p14="http://schemas.microsoft.com/office/powerpoint/2010/main" val="198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F6CD9FD-E22F-13BA-1AAC-6209302B8515}"/>
              </a:ext>
            </a:extLst>
          </p:cNvPr>
          <p:cNvPicPr>
            <a:picLocks noChangeAspect="1"/>
          </p:cNvPicPr>
          <p:nvPr/>
        </p:nvPicPr>
        <p:blipFill>
          <a:blip r:embed="rId2"/>
          <a:stretch>
            <a:fillRect/>
          </a:stretch>
        </p:blipFill>
        <p:spPr>
          <a:xfrm>
            <a:off x="284107" y="1210681"/>
            <a:ext cx="11623786" cy="1600758"/>
          </a:xfrm>
          <a:prstGeom prst="rect">
            <a:avLst/>
          </a:prstGeom>
        </p:spPr>
      </p:pic>
    </p:spTree>
    <p:extLst>
      <p:ext uri="{BB962C8B-B14F-4D97-AF65-F5344CB8AC3E}">
        <p14:creationId xmlns:p14="http://schemas.microsoft.com/office/powerpoint/2010/main" val="3122874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0C760E0-D133-B12F-80CA-D6F515B518D2}"/>
              </a:ext>
            </a:extLst>
          </p:cNvPr>
          <p:cNvSpPr>
            <a:spLocks noGrp="1"/>
          </p:cNvSpPr>
          <p:nvPr>
            <p:ph idx="1"/>
          </p:nvPr>
        </p:nvSpPr>
        <p:spPr>
          <a:xfrm>
            <a:off x="522514" y="600891"/>
            <a:ext cx="10831286" cy="5576072"/>
          </a:xfrm>
        </p:spPr>
        <p:txBody>
          <a:bodyPr>
            <a:normAutofit fontScale="85000" lnSpcReduction="10000"/>
          </a:bodyPr>
          <a:lstStyle/>
          <a:p>
            <a:pPr marL="228600" marR="0">
              <a:lnSpc>
                <a:spcPct val="107000"/>
              </a:lnSpc>
              <a:spcBef>
                <a:spcPts val="0"/>
              </a:spcBef>
              <a:spcAft>
                <a:spcPts val="1225"/>
              </a:spcAft>
            </a:pPr>
            <a:r>
              <a:rPr lang="en-US"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fertilization</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1000"/>
              </a:lnSpc>
              <a:spcBef>
                <a:spcPts val="1215"/>
              </a:spcBef>
              <a:spcAft>
                <a:spcPts val="5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Fertilization is </a:t>
            </a: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when the nucleus of the male gamete (pollen) fuses with the nucleus of the female gamete (ovule) to form a zygote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1000"/>
              </a:lnSpc>
              <a:spcBef>
                <a:spcPts val="0"/>
              </a:spcBef>
              <a:spcAft>
                <a:spcPts val="1180"/>
              </a:spcAft>
            </a:pP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(fertilized egg).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1000"/>
              </a:lnSpc>
              <a:spcBef>
                <a:spcPts val="0"/>
              </a:spcBef>
              <a:spcAft>
                <a:spcPts val="1180"/>
              </a:spcAft>
            </a:pPr>
            <a:r>
              <a:rPr lang="en-US"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process of fertilization</a:t>
            </a:r>
            <a:endParaRPr lang="en-US" sz="1800" dirty="0">
              <a:solidFill>
                <a:srgbClr val="000000"/>
              </a:solidFill>
              <a:effectLst/>
              <a:latin typeface="Calibri" panose="020F0502020204030204" pitchFamily="34" charset="0"/>
              <a:ea typeface="Calibri" panose="020F0502020204030204" pitchFamily="34" charset="0"/>
            </a:endParaRPr>
          </a:p>
          <a:p>
            <a:pPr marL="225425" marR="390525" indent="-6350" algn="just">
              <a:lnSpc>
                <a:spcPct val="112000"/>
              </a:lnSpc>
              <a:spcBef>
                <a:spcPts val="1215"/>
              </a:spcBef>
              <a:spcAft>
                <a:spcPts val="1025"/>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1) As pollen lands on the stigma, if the egg cell is ready and the pollen is from the same species, the pollen starts absorbing liquids from it forming a tube called </a:t>
            </a: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“pollen tube” which grows down the style into the ovule inside the ovary.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1000"/>
              </a:lnSpc>
              <a:spcBef>
                <a:spcPts val="0"/>
              </a:spcBef>
              <a:spcAft>
                <a:spcPts val="1050"/>
              </a:spcAft>
            </a:pP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Enzymes are secreted from the tip of the pollen tube and these will digest the tissues of the style.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fontAlgn="base">
              <a:lnSpc>
                <a:spcPct val="112000"/>
              </a:lnSpc>
              <a:spcBef>
                <a:spcPts val="0"/>
              </a:spcBef>
              <a:spcAft>
                <a:spcPts val="1010"/>
              </a:spcAft>
              <a:buClr>
                <a:srgbClr val="000000"/>
              </a:buClr>
              <a:buSzPts val="1200"/>
              <a:buFont typeface="+mj-lt"/>
              <a:buAutoNum type="arabicParenR" startAt="2"/>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The male gamete travels down the pollen tube which grows down the style into the ovary and eventually into the ovule.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225425" marR="453390" indent="-6350" algn="just">
              <a:lnSpc>
                <a:spcPct val="112000"/>
              </a:lnSpc>
              <a:spcBef>
                <a:spcPts val="0"/>
              </a:spcBef>
              <a:spcAft>
                <a:spcPts val="101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pollen tube tip then enters an opening called micropyle in the ovule (which contains female gamete) releasing the male gamete into the ovule.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fontAlgn="base">
              <a:lnSpc>
                <a:spcPct val="112000"/>
              </a:lnSpc>
              <a:spcBef>
                <a:spcPts val="0"/>
              </a:spcBef>
              <a:spcAft>
                <a:spcPts val="1010"/>
              </a:spcAft>
              <a:buClr>
                <a:srgbClr val="000000"/>
              </a:buClr>
              <a:buSzPts val="1200"/>
              <a:buFont typeface="+mj-lt"/>
              <a:buAutoNum type="arabicParenR" startAt="2"/>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At last, the nucleus of the male gamete fuses with the nucleus of the female gamete producing a fertilized egg called zygote which is a diploid cell (containing full number of chromosomes)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algn="just" fontAlgn="base">
              <a:lnSpc>
                <a:spcPct val="112000"/>
              </a:lnSpc>
              <a:spcBef>
                <a:spcPts val="0"/>
              </a:spcBef>
              <a:spcAft>
                <a:spcPts val="1025"/>
              </a:spcAft>
              <a:buClr>
                <a:srgbClr val="000000"/>
              </a:buClr>
              <a:buSzPts val="1200"/>
              <a:buFont typeface="+mj-lt"/>
              <a:buAutoNum type="arabicParenR" startAt="2"/>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The zygote undergoes many cell divisions by mitosis producing the embryo which consists of a tiny root called radicle and a tiny shoot called plumule.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xmlns="" id="{E436A25A-23A2-5336-B0EA-23B19EE8DAE0}"/>
              </a:ext>
            </a:extLst>
          </p:cNvPr>
          <p:cNvPicPr>
            <a:picLocks noChangeAspect="1"/>
          </p:cNvPicPr>
          <p:nvPr/>
        </p:nvPicPr>
        <p:blipFill>
          <a:blip r:embed="rId2"/>
          <a:stretch>
            <a:fillRect/>
          </a:stretch>
        </p:blipFill>
        <p:spPr>
          <a:xfrm>
            <a:off x="7111774" y="5243330"/>
            <a:ext cx="3573643" cy="1614670"/>
          </a:xfrm>
          <a:prstGeom prst="rect">
            <a:avLst/>
          </a:prstGeom>
        </p:spPr>
      </p:pic>
      <p:pic>
        <p:nvPicPr>
          <p:cNvPr id="5" name="Picture 4">
            <a:extLst>
              <a:ext uri="{FF2B5EF4-FFF2-40B4-BE49-F238E27FC236}">
                <a16:creationId xmlns:a16="http://schemas.microsoft.com/office/drawing/2014/main" xmlns="" id="{13014886-F90E-3866-5B83-0B118D96A61D}"/>
              </a:ext>
            </a:extLst>
          </p:cNvPr>
          <p:cNvPicPr>
            <a:picLocks noChangeAspect="1"/>
          </p:cNvPicPr>
          <p:nvPr/>
        </p:nvPicPr>
        <p:blipFill>
          <a:blip r:embed="rId3"/>
          <a:stretch>
            <a:fillRect/>
          </a:stretch>
        </p:blipFill>
        <p:spPr>
          <a:xfrm>
            <a:off x="1939617" y="5243330"/>
            <a:ext cx="6053328" cy="1776984"/>
          </a:xfrm>
          <a:prstGeom prst="rect">
            <a:avLst/>
          </a:prstGeom>
        </p:spPr>
      </p:pic>
    </p:spTree>
    <p:extLst>
      <p:ext uri="{BB962C8B-B14F-4D97-AF65-F5344CB8AC3E}">
        <p14:creationId xmlns:p14="http://schemas.microsoft.com/office/powerpoint/2010/main" val="924959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C9589-5367-E38B-0645-1F0B526AD70D}"/>
              </a:ext>
            </a:extLst>
          </p:cNvPr>
          <p:cNvSpPr>
            <a:spLocks noGrp="1"/>
          </p:cNvSpPr>
          <p:nvPr>
            <p:ph type="ctrTitle"/>
          </p:nvPr>
        </p:nvSpPr>
        <p:spPr>
          <a:xfrm>
            <a:off x="1524000" y="1122363"/>
            <a:ext cx="10337074" cy="477837"/>
          </a:xfrm>
        </p:spPr>
        <p:txBody>
          <a:bodyPr>
            <a:normAutofit fontScale="90000"/>
          </a:bodyPr>
          <a:lstStyle/>
          <a:p>
            <a:pPr marL="228600" marR="0">
              <a:lnSpc>
                <a:spcPct val="107000"/>
              </a:lnSpc>
              <a:spcBef>
                <a:spcPts val="0"/>
              </a:spcBef>
              <a:spcAft>
                <a:spcPts val="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
            </a:r>
            <a:br>
              <a:rPr lang="en-US" sz="1800" dirty="0">
                <a:solidFill>
                  <a:srgbClr val="000000"/>
                </a:solidFill>
                <a:effectLst/>
                <a:latin typeface="Calibri" panose="020F0502020204030204" pitchFamily="34" charset="0"/>
                <a:ea typeface="Calibri" panose="020F0502020204030204" pitchFamily="34" charset="0"/>
              </a:rPr>
            </a:br>
            <a:r>
              <a:rPr lang="en-US" sz="3100" b="1" dirty="0">
                <a:solidFill>
                  <a:srgbClr val="000000"/>
                </a:solidFill>
                <a:effectLst/>
                <a:highlight>
                  <a:srgbClr val="FABF8F"/>
                </a:highlight>
                <a:latin typeface="Calibri" panose="020F0502020204030204" pitchFamily="34" charset="0"/>
                <a:ea typeface="Arial" panose="020B0604020202020204" pitchFamily="34" charset="0"/>
                <a:cs typeface="Calibri" panose="020F0502020204030204" pitchFamily="34" charset="0"/>
              </a:rPr>
              <a:t>From a Flower into a Fruit:  </a:t>
            </a:r>
            <a:r>
              <a:rPr lang="en-US" sz="3100" dirty="0">
                <a:solidFill>
                  <a:srgbClr val="000000"/>
                </a:solidFill>
                <a:effectLst/>
                <a:highlight>
                  <a:srgbClr val="FABF8F"/>
                </a:highlight>
                <a:latin typeface="Calibri" panose="020F0502020204030204" pitchFamily="34" charset="0"/>
                <a:ea typeface="Calibri" panose="020F0502020204030204" pitchFamily="34" charset="0"/>
              </a:rPr>
              <a:t/>
            </a:r>
            <a:br>
              <a:rPr lang="en-US" sz="3100" dirty="0">
                <a:solidFill>
                  <a:srgbClr val="000000"/>
                </a:solidFill>
                <a:effectLst/>
                <a:highlight>
                  <a:srgbClr val="FABF8F"/>
                </a:highlight>
                <a:latin typeface="Calibri" panose="020F0502020204030204" pitchFamily="34" charset="0"/>
                <a:ea typeface="Calibri" panose="020F0502020204030204" pitchFamily="34" charset="0"/>
              </a:rPr>
            </a:br>
            <a:r>
              <a:rPr lang="en-US" sz="31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3100" dirty="0">
                <a:solidFill>
                  <a:srgbClr val="000000"/>
                </a:solidFill>
                <a:effectLst/>
                <a:latin typeface="Calibri" panose="020F0502020204030204" pitchFamily="34" charset="0"/>
                <a:ea typeface="Calibri" panose="020F0502020204030204" pitchFamily="34" charset="0"/>
              </a:rPr>
              <a:t/>
            </a:r>
            <a:br>
              <a:rPr lang="en-US" sz="3100" dirty="0">
                <a:solidFill>
                  <a:srgbClr val="000000"/>
                </a:solidFill>
                <a:effectLst/>
                <a:latin typeface="Calibri" panose="020F0502020204030204" pitchFamily="34" charset="0"/>
                <a:ea typeface="Calibri" panose="020F0502020204030204" pitchFamily="34" charset="0"/>
              </a:rPr>
            </a:br>
            <a:endParaRPr lang="en-US" sz="3100" dirty="0"/>
          </a:p>
        </p:txBody>
      </p:sp>
      <p:sp>
        <p:nvSpPr>
          <p:cNvPr id="3" name="Subtitle 2">
            <a:extLst>
              <a:ext uri="{FF2B5EF4-FFF2-40B4-BE49-F238E27FC236}">
                <a16:creationId xmlns:a16="http://schemas.microsoft.com/office/drawing/2014/main" xmlns="" id="{83BD56F2-3A36-743E-7B7A-E871BD126B4C}"/>
              </a:ext>
            </a:extLst>
          </p:cNvPr>
          <p:cNvSpPr>
            <a:spLocks noGrp="1"/>
          </p:cNvSpPr>
          <p:nvPr>
            <p:ph type="subTitle" idx="1"/>
          </p:nvPr>
        </p:nvSpPr>
        <p:spPr>
          <a:xfrm>
            <a:off x="548640" y="1122363"/>
            <a:ext cx="11312434" cy="4938803"/>
          </a:xfrm>
        </p:spPr>
        <p:txBody>
          <a:bodyPr>
            <a:normAutofit fontScale="92500" lnSpcReduction="10000"/>
          </a:bodyPr>
          <a:lstStyle/>
          <a:p>
            <a:pPr marL="225425" marR="50165" indent="-6350" algn="just">
              <a:lnSpc>
                <a:spcPct val="112000"/>
              </a:lnSpc>
              <a:spcBef>
                <a:spcPts val="0"/>
              </a:spcBef>
              <a:spcAft>
                <a:spcPts val="2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seed consists of two special parts called cotyledons which enclose the embryo that consists of a tiny shoot called plumule and a tiny root called radicle.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1000"/>
              </a:lnSpc>
              <a:spcBef>
                <a:spcPts val="0"/>
              </a:spcBef>
              <a:spcAft>
                <a:spcPts val="50"/>
              </a:spcAft>
            </a:pP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Note: </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225425" marR="87630" indent="-6350" algn="just">
              <a:lnSpc>
                <a:spcPct val="112000"/>
              </a:lnSpc>
              <a:spcBef>
                <a:spcPts val="0"/>
              </a:spcBef>
              <a:spcAft>
                <a:spcPts val="2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number of cotyledons in the seed, depends on species; monocots have one cotyledon, whilst dicots have two cotyledons. </a:t>
            </a:r>
            <a:endParaRPr lang="en-US" sz="1800" dirty="0">
              <a:solidFill>
                <a:srgbClr val="000000"/>
              </a:solidFill>
              <a:effectLst/>
              <a:latin typeface="Calibri" panose="020F0502020204030204" pitchFamily="34" charset="0"/>
              <a:ea typeface="Calibri" panose="020F0502020204030204" pitchFamily="34" charset="0"/>
            </a:endParaRPr>
          </a:p>
          <a:p>
            <a:pPr marL="225425" marR="87630" indent="-6350" algn="just">
              <a:lnSpc>
                <a:spcPct val="112000"/>
              </a:lnSpc>
              <a:spcBef>
                <a:spcPts val="0"/>
              </a:spcBef>
              <a:spcAft>
                <a:spcPts val="2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225425" marR="57150" indent="-6350" algn="just">
              <a:lnSpc>
                <a:spcPct val="112000"/>
              </a:lnSpc>
              <a:spcBef>
                <a:spcPts val="0"/>
              </a:spcBef>
              <a:spcAft>
                <a:spcPts val="20"/>
              </a:spcAft>
            </a:pP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Cotyledons</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are structures that store starch and other nutrients, that the embryo will make use of when it starts germinating. </a:t>
            </a:r>
            <a:endParaRPr lang="en-US" sz="1800" dirty="0">
              <a:solidFill>
                <a:srgbClr val="000000"/>
              </a:solidFill>
              <a:effectLst/>
              <a:latin typeface="Calibri" panose="020F0502020204030204" pitchFamily="34" charset="0"/>
              <a:ea typeface="Calibri" panose="020F0502020204030204" pitchFamily="34" charset="0"/>
            </a:endParaRPr>
          </a:p>
          <a:p>
            <a:pPr marL="225425" marR="57150" indent="-6350" algn="just">
              <a:lnSpc>
                <a:spcPct val="112000"/>
              </a:lnSpc>
              <a:spcBef>
                <a:spcPts val="0"/>
              </a:spcBef>
              <a:spcAft>
                <a:spcPts val="2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2000"/>
              </a:lnSpc>
              <a:spcBef>
                <a:spcPts val="0"/>
              </a:spcBef>
              <a:spcAft>
                <a:spcPts val="2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In Monocots, the food store is laid down in a special tissue called endosperm.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2000"/>
              </a:lnSpc>
              <a:spcBef>
                <a:spcPts val="0"/>
              </a:spcBef>
              <a:spcAft>
                <a:spcPts val="2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228600" marR="0">
              <a:lnSpc>
                <a:spcPct val="107000"/>
              </a:lnSpc>
              <a:spcBef>
                <a:spcPts val="0"/>
              </a:spcBef>
              <a:spcAft>
                <a:spcPts val="95"/>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Lastly, water is withdrawn from the seeds; as a result, seeds become dehydrated and enter dormancy because without water all the metabolic reactions inside the seeds stop.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gn="just">
              <a:lnSpc>
                <a:spcPct val="112000"/>
              </a:lnSpc>
              <a:spcBef>
                <a:spcPts val="0"/>
              </a:spcBef>
              <a:spcAft>
                <a:spcPts val="2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E.g. Watermelons contains hundreds of seeds inside, therefore hundreds of fertilization.  </a:t>
            </a:r>
            <a:endParaRPr lang="en-US" sz="1800" dirty="0">
              <a:solidFill>
                <a:srgbClr val="000000"/>
              </a:solidFill>
              <a:effectLst/>
              <a:latin typeface="Calibri" panose="020F0502020204030204" pitchFamily="34" charset="0"/>
              <a:ea typeface="Calibri" panose="020F0502020204030204" pitchFamily="34" charset="0"/>
            </a:endParaRPr>
          </a:p>
          <a:p>
            <a:pPr marL="228600" marR="0">
              <a:lnSpc>
                <a:spcPct val="107000"/>
              </a:lnSpc>
              <a:spcBef>
                <a:spcPts val="0"/>
              </a:spcBef>
              <a:spcAft>
                <a:spcPts val="95"/>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463550" marR="0" indent="-6350" algn="just">
              <a:lnSpc>
                <a:spcPct val="112000"/>
              </a:lnSpc>
              <a:spcBef>
                <a:spcPts val="0"/>
              </a:spcBef>
              <a:spcAft>
                <a:spcPts val="2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Peach contains only one seed which indicates that only one fertilization took place </a:t>
            </a:r>
            <a:endParaRPr lang="en-US" sz="1800" dirty="0">
              <a:solidFill>
                <a:srgbClr val="000000"/>
              </a:solidFill>
              <a:effectLst/>
              <a:latin typeface="Calibri" panose="020F0502020204030204" pitchFamily="34" charset="0"/>
              <a:ea typeface="Calibri" panose="020F0502020204030204" pitchFamily="34" charset="0"/>
            </a:endParaRPr>
          </a:p>
          <a:p>
            <a:pPr marL="225425" marR="0" indent="-6350">
              <a:lnSpc>
                <a:spcPct val="107000"/>
              </a:lnSpc>
              <a:spcBef>
                <a:spcPts val="0"/>
              </a:spcBef>
              <a:spcAft>
                <a:spcPts val="740"/>
              </a:spcAft>
            </a:pP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One pollen grain can only fertilize one ovule. </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xmlns="" id="{DBA12ADD-E183-EBB0-5F41-80C28F3E6F81}"/>
              </a:ext>
            </a:extLst>
          </p:cNvPr>
          <p:cNvPicPr>
            <a:picLocks noChangeAspect="1"/>
          </p:cNvPicPr>
          <p:nvPr/>
        </p:nvPicPr>
        <p:blipFill>
          <a:blip r:embed="rId2"/>
          <a:stretch>
            <a:fillRect/>
          </a:stretch>
        </p:blipFill>
        <p:spPr>
          <a:xfrm>
            <a:off x="7096406" y="5651233"/>
            <a:ext cx="5095594" cy="1277570"/>
          </a:xfrm>
          <a:prstGeom prst="rect">
            <a:avLst/>
          </a:prstGeom>
        </p:spPr>
      </p:pic>
    </p:spTree>
    <p:extLst>
      <p:ext uri="{BB962C8B-B14F-4D97-AF65-F5344CB8AC3E}">
        <p14:creationId xmlns:p14="http://schemas.microsoft.com/office/powerpoint/2010/main" val="3912925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3CE3C4B6-7913-A989-DE85-D5BD60C4A57D}"/>
              </a:ext>
            </a:extLst>
          </p:cNvPr>
          <p:cNvPicPr>
            <a:picLocks noGrp="1" noChangeAspect="1"/>
          </p:cNvPicPr>
          <p:nvPr>
            <p:ph idx="1"/>
          </p:nvPr>
        </p:nvPicPr>
        <p:blipFill>
          <a:blip r:embed="rId2"/>
          <a:stretch>
            <a:fillRect/>
          </a:stretch>
        </p:blipFill>
        <p:spPr>
          <a:xfrm>
            <a:off x="1584279" y="600892"/>
            <a:ext cx="9689857" cy="5259609"/>
          </a:xfrm>
          <a:prstGeom prst="rect">
            <a:avLst/>
          </a:prstGeom>
        </p:spPr>
      </p:pic>
    </p:spTree>
    <p:extLst>
      <p:ext uri="{BB962C8B-B14F-4D97-AF65-F5344CB8AC3E}">
        <p14:creationId xmlns:p14="http://schemas.microsoft.com/office/powerpoint/2010/main" val="640766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F0C63F-50B0-1644-F208-35F17E72428F}"/>
              </a:ext>
            </a:extLst>
          </p:cNvPr>
          <p:cNvSpPr>
            <a:spLocks noGrp="1"/>
          </p:cNvSpPr>
          <p:nvPr>
            <p:ph type="title"/>
          </p:nvPr>
        </p:nvSpPr>
        <p:spPr>
          <a:xfrm>
            <a:off x="838200" y="652508"/>
            <a:ext cx="11353800" cy="836657"/>
          </a:xfrm>
        </p:spPr>
        <p:txBody>
          <a:bodyPr>
            <a:normAutofit fontScale="90000"/>
          </a:bodyPr>
          <a:lstStyle/>
          <a:p>
            <a:pPr algn="ctr"/>
            <a:r>
              <a:rPr lang="en-US" sz="2800" b="1" dirty="0">
                <a:solidFill>
                  <a:srgbClr val="000000"/>
                </a:solidFill>
                <a:effectLst/>
                <a:latin typeface="Calibri" panose="020F0502020204030204" pitchFamily="34" charset="0"/>
                <a:ea typeface="Calibri" panose="020F0502020204030204" pitchFamily="34" charset="0"/>
              </a:rPr>
              <a:t>Seed germination </a:t>
            </a:r>
            <a:r>
              <a:rPr lang="en-US" sz="1800" dirty="0">
                <a:solidFill>
                  <a:srgbClr val="000000"/>
                </a:solidFill>
                <a:effectLst/>
                <a:latin typeface="Calibri" panose="020F0502020204030204" pitchFamily="34" charset="0"/>
                <a:ea typeface="Calibri" panose="020F0502020204030204" pitchFamily="34" charset="0"/>
              </a:rPr>
              <a:t/>
            </a:r>
            <a:br>
              <a:rPr lang="en-US" sz="1800" dirty="0">
                <a:solidFill>
                  <a:srgbClr val="000000"/>
                </a:solidFill>
                <a:effectLst/>
                <a:latin typeface="Calibri" panose="020F0502020204030204" pitchFamily="34" charset="0"/>
                <a:ea typeface="Calibri" panose="020F0502020204030204" pitchFamily="34" charset="0"/>
              </a:rPr>
            </a:br>
            <a:r>
              <a:rPr lang="en-US" sz="1800" u="sng" dirty="0">
                <a:solidFill>
                  <a:srgbClr val="000000"/>
                </a:solidFill>
                <a:effectLst/>
                <a:latin typeface="Calibri" panose="020F0502020204030204" pitchFamily="34" charset="0"/>
                <a:ea typeface="Calibri" panose="020F0502020204030204" pitchFamily="34" charset="0"/>
              </a:rPr>
              <a:t>Seed germination</a:t>
            </a:r>
            <a:r>
              <a:rPr lang="en-US" sz="1800" dirty="0">
                <a:solidFill>
                  <a:srgbClr val="000000"/>
                </a:solidFill>
                <a:effectLst/>
                <a:latin typeface="Calibri" panose="020F0502020204030204" pitchFamily="34" charset="0"/>
                <a:ea typeface="Calibri" panose="020F0502020204030204" pitchFamily="34" charset="0"/>
              </a:rPr>
              <a:t>: is when the seed coat breaks open and the embryo starts to grow and develop into a new plant.</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pic>
        <p:nvPicPr>
          <p:cNvPr id="4" name="Content Placeholder 3">
            <a:extLst>
              <a:ext uri="{FF2B5EF4-FFF2-40B4-BE49-F238E27FC236}">
                <a16:creationId xmlns:a16="http://schemas.microsoft.com/office/drawing/2014/main" xmlns="" id="{685FD7FC-62B7-CAA9-BC5C-5505353A1914}"/>
              </a:ext>
            </a:extLst>
          </p:cNvPr>
          <p:cNvPicPr>
            <a:picLocks noGrp="1"/>
          </p:cNvPicPr>
          <p:nvPr>
            <p:ph idx="1"/>
          </p:nvPr>
        </p:nvPicPr>
        <p:blipFill>
          <a:blip r:embed="rId2"/>
          <a:stretch>
            <a:fillRect/>
          </a:stretch>
        </p:blipFill>
        <p:spPr>
          <a:xfrm>
            <a:off x="2325190" y="1707027"/>
            <a:ext cx="7945074" cy="3443945"/>
          </a:xfrm>
          <a:prstGeom prst="rect">
            <a:avLst/>
          </a:prstGeom>
        </p:spPr>
      </p:pic>
    </p:spTree>
    <p:extLst>
      <p:ext uri="{BB962C8B-B14F-4D97-AF65-F5344CB8AC3E}">
        <p14:creationId xmlns:p14="http://schemas.microsoft.com/office/powerpoint/2010/main" val="3199860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CDD66F-8160-B6D2-9513-9D6EDA4F1CAC}"/>
              </a:ext>
            </a:extLst>
          </p:cNvPr>
          <p:cNvSpPr>
            <a:spLocks noGrp="1"/>
          </p:cNvSpPr>
          <p:nvPr>
            <p:ph type="title"/>
          </p:nvPr>
        </p:nvSpPr>
        <p:spPr/>
        <p:txBody>
          <a:bodyPr>
            <a:normAutofit/>
          </a:bodyPr>
          <a:lstStyle/>
          <a:p>
            <a:pPr algn="ctr"/>
            <a:r>
              <a:rPr lang="en-US" sz="2800" b="1" dirty="0">
                <a:solidFill>
                  <a:srgbClr val="000000"/>
                </a:solidFill>
                <a:effectLst/>
                <a:latin typeface="Calibri" panose="020F0502020204030204" pitchFamily="34" charset="0"/>
                <a:ea typeface="Calibri" panose="020F0502020204030204" pitchFamily="34" charset="0"/>
              </a:rPr>
              <a:t>Conditions needed for germination </a:t>
            </a:r>
            <a:endParaRPr lang="en-US" sz="2800" dirty="0"/>
          </a:p>
        </p:txBody>
      </p:sp>
      <p:sp>
        <p:nvSpPr>
          <p:cNvPr id="3" name="Content Placeholder 2">
            <a:extLst>
              <a:ext uri="{FF2B5EF4-FFF2-40B4-BE49-F238E27FC236}">
                <a16:creationId xmlns:a16="http://schemas.microsoft.com/office/drawing/2014/main" xmlns="" id="{5CCC2B9C-9FC8-E1C1-2C0B-2E19DA219AA0}"/>
              </a:ext>
            </a:extLst>
          </p:cNvPr>
          <p:cNvSpPr>
            <a:spLocks noGrp="1"/>
          </p:cNvSpPr>
          <p:nvPr>
            <p:ph idx="1"/>
          </p:nvPr>
        </p:nvSpPr>
        <p:spPr>
          <a:xfrm>
            <a:off x="470263" y="1332411"/>
            <a:ext cx="11495313" cy="5160464"/>
          </a:xfrm>
        </p:spPr>
        <p:txBody>
          <a:bodyPr>
            <a:normAutofit/>
          </a:bodyPr>
          <a:lstStyle/>
          <a:p>
            <a:pPr marL="463550" marR="0" indent="-6350">
              <a:lnSpc>
                <a:spcPct val="107000"/>
              </a:lnSpc>
              <a:spcBef>
                <a:spcPts val="0"/>
              </a:spcBef>
              <a:spcAft>
                <a:spcPts val="1715"/>
              </a:spcAft>
            </a:pPr>
            <a:r>
              <a:rPr lang="en-US" sz="1800" b="1" dirty="0">
                <a:solidFill>
                  <a:srgbClr val="000000"/>
                </a:solidFill>
                <a:effectLst/>
                <a:highlight>
                  <a:srgbClr val="F2F2F2"/>
                </a:highlight>
                <a:latin typeface="Calibri" panose="020F0502020204030204" pitchFamily="34" charset="0"/>
                <a:ea typeface="Calibri" panose="020F0502020204030204" pitchFamily="34" charset="0"/>
                <a:cs typeface="Calibri" panose="020F0502020204030204" pitchFamily="34" charset="0"/>
              </a:rPr>
              <a:t>1)</a:t>
            </a:r>
            <a:r>
              <a:rPr lang="en-US" sz="1800" b="1" dirty="0">
                <a:solidFill>
                  <a:srgbClr val="000000"/>
                </a:solidFill>
                <a:effectLst/>
                <a:highlight>
                  <a:srgbClr val="F2F2F2"/>
                </a:highlight>
                <a:latin typeface="Calibri" panose="020F0502020204030204" pitchFamily="34" charset="0"/>
                <a:ea typeface="Arial" panose="020B0604020202020204" pitchFamily="34" charset="0"/>
                <a:cs typeface="Calibri" panose="020F0502020204030204" pitchFamily="34" charset="0"/>
              </a:rPr>
              <a:t> </a:t>
            </a:r>
            <a:r>
              <a:rPr lang="en-US" sz="1800" b="1" u="sng" dirty="0">
                <a:solidFill>
                  <a:srgbClr val="000000"/>
                </a:solidFill>
                <a:effectLst/>
                <a:highlight>
                  <a:srgbClr val="F2F2F2"/>
                </a:highlight>
                <a:uFill>
                  <a:solidFill>
                    <a:srgbClr val="000000"/>
                  </a:solidFill>
                </a:uFill>
                <a:latin typeface="Calibri" panose="020F0502020204030204" pitchFamily="34" charset="0"/>
                <a:ea typeface="Calibri" panose="020F0502020204030204" pitchFamily="34" charset="0"/>
                <a:cs typeface="Calibri" panose="020F0502020204030204" pitchFamily="34" charset="0"/>
              </a:rPr>
              <a:t>Use of water in seedling:</a:t>
            </a:r>
            <a:r>
              <a:rPr lang="en-US" sz="1800" b="1" dirty="0">
                <a:solidFill>
                  <a:srgbClr val="000000"/>
                </a:solidFill>
                <a:effectLst/>
                <a:highlight>
                  <a:srgbClr val="F2F2F2"/>
                </a:highligh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highlight>
                <a:srgbClr val="F2F2F2"/>
              </a:highlight>
              <a:latin typeface="Calibri" panose="020F0502020204030204" pitchFamily="34" charset="0"/>
              <a:ea typeface="Calibri" panose="020F0502020204030204" pitchFamily="34" charset="0"/>
            </a:endParaRPr>
          </a:p>
          <a:p>
            <a:pPr marL="225425" marR="384175" indent="-6350">
              <a:lnSpc>
                <a:spcPct val="111000"/>
              </a:lnSpc>
              <a:spcBef>
                <a:spcPts val="0"/>
              </a:spcBef>
              <a:spcAft>
                <a:spcPts val="123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we said previously, the seeds are dehydrated, so to start germinating the seed must absorb water by osmosis from the soil through the micropyle, as a result the seed begins to swell and increase in mass bursting the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testa</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(seed coat). As soon as the embryo starts to grow, it starts to use the stored food. The absorbed water is used: </a:t>
            </a:r>
            <a:endParaRPr lang="en-US" sz="1800" dirty="0">
              <a:solidFill>
                <a:srgbClr val="000000"/>
              </a:solidFill>
              <a:effectLst/>
              <a:latin typeface="Calibri" panose="020F0502020204030204" pitchFamily="34" charset="0"/>
              <a:ea typeface="Calibri" panose="020F0502020204030204" pitchFamily="34" charset="0"/>
            </a:endParaRPr>
          </a:p>
          <a:p>
            <a:pPr marL="342900" marR="384175" lvl="0" indent="-342900" fontAlgn="base">
              <a:lnSpc>
                <a:spcPct val="111000"/>
              </a:lnSpc>
              <a:spcBef>
                <a:spcPts val="0"/>
              </a:spcBef>
              <a:spcAft>
                <a:spcPts val="1045"/>
              </a:spcAft>
              <a:buClr>
                <a:srgbClr val="000000"/>
              </a:buClr>
              <a:buSzPts val="1200"/>
              <a:buFont typeface="Symbol" panose="05050102010706020507" pitchFamily="18" charset="2"/>
              <a:buChar char="-"/>
            </a:pPr>
            <a:r>
              <a:rPr lang="en-US" sz="1800" u="none" strike="noStrike" dirty="0">
                <a:solidFill>
                  <a:srgbClr val="000000"/>
                </a:solidFill>
                <a:effectLst/>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To activate enzymes which digest the stored food (mainly starch and proteins). The sugars dissolve in water and diffuse to the embryo which starts respiring to release energy needed for growth. </a:t>
            </a:r>
            <a:endParaRPr lang="en-US"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225425" marR="384175" indent="-6350">
              <a:lnSpc>
                <a:spcPct val="111000"/>
              </a:lnSpc>
              <a:spcBef>
                <a:spcPts val="0"/>
              </a:spcBef>
              <a:spcAft>
                <a:spcPts val="1045"/>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Amylase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breaks down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starch into maltose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is then broken down by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maltase into glucose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some of which will be built up into cellulose to make cell walls for the new cells. Water is needed in hydrolysis reactions. </a:t>
            </a:r>
            <a:endParaRPr lang="en-US" sz="1800" dirty="0">
              <a:solidFill>
                <a:srgbClr val="000000"/>
              </a:solidFill>
              <a:effectLst/>
              <a:latin typeface="Calibri" panose="020F0502020204030204" pitchFamily="34" charset="0"/>
              <a:ea typeface="Calibri" panose="020F0502020204030204" pitchFamily="34" charset="0"/>
            </a:endParaRPr>
          </a:p>
          <a:p>
            <a:pPr marL="225425" marR="384175" indent="-6350">
              <a:lnSpc>
                <a:spcPct val="111000"/>
              </a:lnSpc>
              <a:spcBef>
                <a:spcPts val="0"/>
              </a:spcBef>
              <a:spcAft>
                <a:spcPts val="123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Proteases break down proteins into amino acids which are used to make new protein molecules for cell membranes (which is made up of phospholipids and PROTEINS)   </a:t>
            </a:r>
            <a:endParaRPr lang="en-US" sz="1800" dirty="0">
              <a:solidFill>
                <a:srgbClr val="000000"/>
              </a:solidFill>
              <a:effectLst/>
              <a:latin typeface="Calibri" panose="020F0502020204030204" pitchFamily="34" charset="0"/>
              <a:ea typeface="Calibri" panose="020F0502020204030204" pitchFamily="34" charset="0"/>
            </a:endParaRPr>
          </a:p>
          <a:p>
            <a:pPr marL="342900" marR="384175" lvl="0" indent="-342900" fontAlgn="base">
              <a:lnSpc>
                <a:spcPct val="111000"/>
              </a:lnSpc>
              <a:spcBef>
                <a:spcPts val="0"/>
              </a:spcBef>
              <a:spcAft>
                <a:spcPts val="250"/>
              </a:spcAft>
              <a:buClr>
                <a:srgbClr val="000000"/>
              </a:buClr>
              <a:buSzPts val="1200"/>
              <a:buFont typeface="Symbol" panose="05050102010706020507" pitchFamily="18" charset="2"/>
              <a:buChar char="-"/>
            </a:pPr>
            <a:r>
              <a:rPr lang="en-US" sz="1800" u="none" strike="noStrike" dirty="0">
                <a:solidFill>
                  <a:srgbClr val="000000"/>
                </a:solidFill>
                <a:effectLst/>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Transport of sugar (food) from the cotyledons to the growing regions. </a:t>
            </a:r>
            <a:endParaRPr lang="en-US"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solidFill>
                  <a:srgbClr val="000000"/>
                </a:solidFill>
                <a:effectLst/>
                <a:latin typeface="Calibri" panose="020F0502020204030204" pitchFamily="34" charset="0"/>
                <a:ea typeface="Calibri" panose="020F0502020204030204" pitchFamily="34" charset="0"/>
              </a:rPr>
              <a:t>Expands the vacuoles of the new cells &amp; thus keeps the shoot straight &amp; the leaves expanded</a:t>
            </a:r>
            <a:endParaRPr lang="en-US" dirty="0"/>
          </a:p>
        </p:txBody>
      </p:sp>
    </p:spTree>
    <p:extLst>
      <p:ext uri="{BB962C8B-B14F-4D97-AF65-F5344CB8AC3E}">
        <p14:creationId xmlns:p14="http://schemas.microsoft.com/office/powerpoint/2010/main" val="1272774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F89640-E1BD-C062-67EB-82705D0FFFA0}"/>
              </a:ext>
            </a:extLst>
          </p:cNvPr>
          <p:cNvSpPr>
            <a:spLocks noGrp="1"/>
          </p:cNvSpPr>
          <p:nvPr>
            <p:ph type="title"/>
          </p:nvPr>
        </p:nvSpPr>
        <p:spPr>
          <a:xfrm>
            <a:off x="-214489" y="0"/>
            <a:ext cx="10895014" cy="801511"/>
          </a:xfrm>
        </p:spPr>
        <p:txBody>
          <a:bodyPr>
            <a:normAutofit/>
          </a:bodyPr>
          <a:lstStyle/>
          <a:p>
            <a:pPr algn="ctr"/>
            <a:r>
              <a:rPr lang="en-US" sz="2900" b="1" u="sng" dirty="0">
                <a:solidFill>
                  <a:srgbClr val="000000"/>
                </a:solidFill>
                <a:effectLst/>
                <a:latin typeface="Calibri" panose="020F0502020204030204" pitchFamily="34" charset="0"/>
                <a:ea typeface="Calibri" panose="020F0502020204030204" pitchFamily="34" charset="0"/>
              </a:rPr>
              <a:t>(1) Potato (</a:t>
            </a:r>
            <a:r>
              <a:rPr lang="en-US" sz="2900" b="1" u="sng"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asexual reproduction or vegetative propagation) </a:t>
            </a:r>
            <a:endParaRPr lang="en-US" sz="2900" b="1" u="sng" dirty="0"/>
          </a:p>
        </p:txBody>
      </p:sp>
      <p:sp>
        <p:nvSpPr>
          <p:cNvPr id="3" name="Content Placeholder 2">
            <a:extLst>
              <a:ext uri="{FF2B5EF4-FFF2-40B4-BE49-F238E27FC236}">
                <a16:creationId xmlns:a16="http://schemas.microsoft.com/office/drawing/2014/main" xmlns="" id="{91AE6DD0-313F-7EA6-20B5-03E57D4859E2}"/>
              </a:ext>
            </a:extLst>
          </p:cNvPr>
          <p:cNvSpPr>
            <a:spLocks noGrp="1"/>
          </p:cNvSpPr>
          <p:nvPr>
            <p:ph idx="1"/>
          </p:nvPr>
        </p:nvSpPr>
        <p:spPr>
          <a:xfrm>
            <a:off x="0" y="681038"/>
            <a:ext cx="11547566" cy="5495926"/>
          </a:xfrm>
        </p:spPr>
        <p:txBody>
          <a:bodyPr/>
          <a:lstStyle/>
          <a:p>
            <a:r>
              <a:rPr lang="en-US"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Potato plants can also reproduce asexually by producing </a:t>
            </a:r>
            <a:r>
              <a:rPr lang="en-US" sz="1800" b="1" i="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stem tubers,</a:t>
            </a:r>
            <a:r>
              <a:rPr lang="en-US" sz="1800" i="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as the plant grows, some stems grow down into the soil instead of upwards these underground stems are called</a:t>
            </a:r>
            <a:r>
              <a:rPr lang="en-US" sz="1800" b="1" i="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rhizomes</a:t>
            </a:r>
            <a:r>
              <a:rPr lang="en-US" sz="1800" i="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As the plant photosynthesizes, food made in the leaves is translocated to these underground stems and is stored as starch at their tips. The tips of these rhizomes swell with starch forming tubers.  </a:t>
            </a:r>
            <a:endParaRPr lang="en-US" sz="1800" i="1"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xmlns="" id="{9EDAD94B-321E-08B3-5B8F-248E72104B3F}"/>
              </a:ext>
            </a:extLst>
          </p:cNvPr>
          <p:cNvPicPr>
            <a:picLocks noChangeAspect="1"/>
          </p:cNvPicPr>
          <p:nvPr/>
        </p:nvPicPr>
        <p:blipFill>
          <a:blip r:embed="rId2"/>
          <a:stretch>
            <a:fillRect/>
          </a:stretch>
        </p:blipFill>
        <p:spPr>
          <a:xfrm>
            <a:off x="1511475" y="1912397"/>
            <a:ext cx="2911113" cy="1646388"/>
          </a:xfrm>
          <a:prstGeom prst="rect">
            <a:avLst/>
          </a:prstGeom>
        </p:spPr>
      </p:pic>
      <p:pic>
        <p:nvPicPr>
          <p:cNvPr id="6" name="Picture 5">
            <a:extLst>
              <a:ext uri="{FF2B5EF4-FFF2-40B4-BE49-F238E27FC236}">
                <a16:creationId xmlns:a16="http://schemas.microsoft.com/office/drawing/2014/main" xmlns="" id="{6C92F424-059A-E065-EFF2-201B90EC70C1}"/>
              </a:ext>
            </a:extLst>
          </p:cNvPr>
          <p:cNvPicPr/>
          <p:nvPr/>
        </p:nvPicPr>
        <p:blipFill rotWithShape="1">
          <a:blip r:embed="rId3"/>
          <a:srcRect l="10832" t="7361" r="7359" b="10585"/>
          <a:stretch/>
        </p:blipFill>
        <p:spPr bwMode="auto">
          <a:xfrm>
            <a:off x="4750394" y="1849448"/>
            <a:ext cx="2280285" cy="177228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xmlns="" id="{1A66E0B5-AB31-4E67-7D79-0E489AB118C3}"/>
              </a:ext>
            </a:extLst>
          </p:cNvPr>
          <p:cNvPicPr>
            <a:picLocks noChangeAspect="1"/>
          </p:cNvPicPr>
          <p:nvPr/>
        </p:nvPicPr>
        <p:blipFill>
          <a:blip r:embed="rId4"/>
          <a:stretch>
            <a:fillRect/>
          </a:stretch>
        </p:blipFill>
        <p:spPr>
          <a:xfrm>
            <a:off x="7570167" y="1849448"/>
            <a:ext cx="3110358" cy="1773294"/>
          </a:xfrm>
          <a:prstGeom prst="rect">
            <a:avLst/>
          </a:prstGeom>
        </p:spPr>
      </p:pic>
      <p:sp>
        <p:nvSpPr>
          <p:cNvPr id="9" name="TextBox 8">
            <a:extLst>
              <a:ext uri="{FF2B5EF4-FFF2-40B4-BE49-F238E27FC236}">
                <a16:creationId xmlns:a16="http://schemas.microsoft.com/office/drawing/2014/main" xmlns="" id="{7DEE43AF-D8FB-40F8-C416-7B68CBBC98C4}"/>
              </a:ext>
            </a:extLst>
          </p:cNvPr>
          <p:cNvSpPr txBox="1"/>
          <p:nvPr/>
        </p:nvSpPr>
        <p:spPr>
          <a:xfrm>
            <a:off x="454902" y="3773778"/>
            <a:ext cx="11737098" cy="1285865"/>
          </a:xfrm>
          <a:prstGeom prst="rect">
            <a:avLst/>
          </a:prstGeom>
          <a:noFill/>
        </p:spPr>
        <p:txBody>
          <a:bodyPr wrap="square">
            <a:spAutoFit/>
          </a:bodyPr>
          <a:lstStyle/>
          <a:p>
            <a:pPr marL="0" marR="2223135">
              <a:lnSpc>
                <a:spcPct val="105000"/>
              </a:lnSpc>
              <a:spcBef>
                <a:spcPts val="0"/>
              </a:spcBef>
              <a:spcAft>
                <a:spcPts val="100"/>
              </a:spcAft>
            </a:pPr>
            <a:r>
              <a:rPr lang="en-US" sz="18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underground stems, by being situated below the surface of the soil, protect themselves against unfavorable conditions of weather and the attack of animals.</a:t>
            </a:r>
            <a:r>
              <a:rPr lang="en-US" sz="18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endParaRPr>
          </a:p>
          <a:p>
            <a:pPr marL="0" marR="2557145" indent="-6350">
              <a:lnSpc>
                <a:spcPct val="111000"/>
              </a:lnSpc>
              <a:spcBef>
                <a:spcPts val="0"/>
              </a:spcBef>
              <a:spcAft>
                <a:spcPts val="45"/>
              </a:spcAft>
            </a:pPr>
            <a:r>
              <a:rPr lang="en-US"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In warm weather, the new tubers will begin to grow stems and roots using the stored food materials in the tuber. Each tuber can grow into a completely new plant  </a:t>
            </a:r>
            <a:endParaRPr lang="en-US" sz="1600" dirty="0">
              <a:solidFill>
                <a:srgbClr val="000000"/>
              </a:solidFill>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xmlns="" id="{24039BAA-5FF8-CE02-4DF2-28ED21A42002}"/>
              </a:ext>
            </a:extLst>
          </p:cNvPr>
          <p:cNvSpPr txBox="1"/>
          <p:nvPr/>
        </p:nvSpPr>
        <p:spPr>
          <a:xfrm>
            <a:off x="132686" y="5274636"/>
            <a:ext cx="11737097" cy="997004"/>
          </a:xfrm>
          <a:prstGeom prst="rect">
            <a:avLst/>
          </a:prstGeom>
          <a:noFill/>
        </p:spPr>
        <p:txBody>
          <a:bodyPr wrap="square">
            <a:spAutoFit/>
          </a:bodyPr>
          <a:lstStyle/>
          <a:p>
            <a:pPr marL="342900" marR="1332865" lvl="0" indent="-342900" rtl="0" fontAlgn="base">
              <a:lnSpc>
                <a:spcPct val="111000"/>
              </a:lnSpc>
              <a:spcBef>
                <a:spcPts val="0"/>
              </a:spcBef>
              <a:spcAft>
                <a:spcPts val="45"/>
              </a:spcAft>
              <a:buClr>
                <a:srgbClr val="000000"/>
              </a:buClr>
              <a:buSzPts val="1200"/>
              <a:buFont typeface="Arial" panose="020B0604020202020204" pitchFamily="34" charset="0"/>
              <a:buChar char="•"/>
            </a:pPr>
            <a:r>
              <a:rPr lang="en-US" sz="1800" u="none" strike="noStrike" dirty="0">
                <a:solidFill>
                  <a:srgbClr val="000000"/>
                </a:solidFill>
                <a:effectLst/>
                <a:uFill>
                  <a:solidFill>
                    <a:srgbClr val="000000"/>
                  </a:solidFill>
                </a:uFill>
                <a:latin typeface="Calibri" panose="020F0502020204030204" pitchFamily="34" charset="0"/>
                <a:ea typeface="Cambria" panose="02040503050406030204" pitchFamily="18" charset="0"/>
                <a:cs typeface="Calibri" panose="020F0502020204030204" pitchFamily="34" charset="0"/>
              </a:rPr>
              <a:t>Since the new potatoes that are produced are identical to the parent and one another (because it is asexual reproduction). they are all at risk to the same diseases, so if a certain disease that they are not resistant to sets in All the potato crop will be affected </a:t>
            </a:r>
            <a:endParaRPr lang="en-US" sz="16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088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BFE2407-4AE6-64DF-C0F6-5339A788AA65}"/>
              </a:ext>
            </a:extLst>
          </p:cNvPr>
          <p:cNvSpPr>
            <a:spLocks noGrp="1"/>
          </p:cNvSpPr>
          <p:nvPr>
            <p:ph idx="1"/>
          </p:nvPr>
        </p:nvSpPr>
        <p:spPr>
          <a:xfrm>
            <a:off x="400594" y="274320"/>
            <a:ext cx="11390811" cy="6309360"/>
          </a:xfrm>
        </p:spPr>
        <p:txBody>
          <a:bodyPr>
            <a:normAutofit fontScale="70000" lnSpcReduction="20000"/>
          </a:bodyPr>
          <a:lstStyle/>
          <a:p>
            <a:pPr marL="0" marR="0" lvl="0" indent="0" rtl="0" fontAlgn="base">
              <a:lnSpc>
                <a:spcPct val="107000"/>
              </a:lnSpc>
              <a:spcBef>
                <a:spcPts val="0"/>
              </a:spcBef>
              <a:spcAft>
                <a:spcPts val="910"/>
              </a:spcAft>
              <a:buClr>
                <a:srgbClr val="000000"/>
              </a:buClr>
              <a:buSzPts val="1400"/>
              <a:buNone/>
            </a:pPr>
            <a:r>
              <a:rPr lang="en-US" sz="1800" b="1" u="sng" strike="noStrike" dirty="0">
                <a:solidFill>
                  <a:srgbClr val="000000"/>
                </a:solidFill>
                <a:effectLst/>
                <a:highlight>
                  <a:srgbClr val="F2F2F2"/>
                </a:highlight>
                <a:uFill>
                  <a:solidFill>
                    <a:srgbClr val="000000"/>
                  </a:solidFill>
                </a:uFill>
                <a:latin typeface="Calibri" panose="020F0502020204030204" pitchFamily="34" charset="0"/>
                <a:ea typeface="Calibri" panose="020F0502020204030204" pitchFamily="34" charset="0"/>
                <a:cs typeface="Calibri" panose="020F0502020204030204" pitchFamily="34" charset="0"/>
              </a:rPr>
              <a:t>(2) Use of Oxygen:</a:t>
            </a:r>
            <a:r>
              <a:rPr lang="en-US" sz="18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p>
          <a:p>
            <a:pPr marL="225425" marR="382270" indent="-6350" algn="just">
              <a:lnSpc>
                <a:spcPct val="115000"/>
              </a:lnSpc>
              <a:spcBef>
                <a:spcPts val="0"/>
              </a:spcBef>
              <a:spcAft>
                <a:spcPts val="1395"/>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some seeds, the seed coat is not very permeable to oxygen and the early stages of germination are anaerobic (with very little energy produced and the by-products are toxic). When the seeds absorb water they increase in size as a result the seed coat splits open, it allows oxygen to enter, and then oxygen is used in aerobic respiration providing energy for the growing embryo to germinate.  </a:t>
            </a:r>
          </a:p>
          <a:p>
            <a:pPr marL="219075" marR="382270" indent="0" algn="just">
              <a:lnSpc>
                <a:spcPct val="115000"/>
              </a:lnSpc>
              <a:spcBef>
                <a:spcPts val="0"/>
              </a:spcBef>
              <a:spcAft>
                <a:spcPts val="1395"/>
              </a:spcAft>
              <a:buNone/>
            </a:pPr>
            <a:r>
              <a:rPr lang="en-US" sz="1800" b="1" u="sng" strike="noStrike" dirty="0">
                <a:solidFill>
                  <a:srgbClr val="000000"/>
                </a:solidFill>
                <a:effectLst/>
                <a:highlight>
                  <a:srgbClr val="F2F2F2"/>
                </a:highlight>
                <a:uFill>
                  <a:solidFill>
                    <a:srgbClr val="000000"/>
                  </a:solidFill>
                </a:uFill>
                <a:latin typeface="Calibri" panose="020F0502020204030204" pitchFamily="34" charset="0"/>
                <a:ea typeface="Calibri" panose="020F0502020204030204" pitchFamily="34" charset="0"/>
                <a:cs typeface="Calibri" panose="020F0502020204030204" pitchFamily="34" charset="0"/>
              </a:rPr>
              <a:t>(3) Temperature:</a:t>
            </a:r>
            <a:r>
              <a:rPr lang="en-US" sz="1800" u="none" strike="noStrike" dirty="0">
                <a:solidFill>
                  <a:srgbClr val="000000"/>
                </a:solidFill>
                <a:effectLst/>
                <a:highlight>
                  <a:srgbClr val="F2F2F2"/>
                </a:highligh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p>
          <a:p>
            <a:pPr marL="742950" marR="384175" lvl="1" indent="-285750" fontAlgn="base">
              <a:lnSpc>
                <a:spcPct val="150000"/>
              </a:lnSpc>
              <a:spcBef>
                <a:spcPts val="0"/>
              </a:spcBef>
              <a:spcAft>
                <a:spcPts val="1365"/>
              </a:spcAft>
              <a:buClr>
                <a:srgbClr val="000000"/>
              </a:buClr>
              <a:buSzPts val="1200"/>
              <a:buFont typeface="Arial" panose="020B0604020202020204" pitchFamily="34" charset="0"/>
              <a:buChar char="•"/>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IMPORTANT NOTE: Factors affecting germination are very similar to those that affect enzyme activity this indicates that </a:t>
            </a:r>
            <a:r>
              <a:rPr lang="en-US" sz="1800" b="1"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GERMINATION IS A PROCESS THAT IS CONTROLLED BY ENZYMES</a:t>
            </a: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742950" marR="384175" lvl="1" indent="-285750" fontAlgn="base">
              <a:lnSpc>
                <a:spcPct val="155000"/>
              </a:lnSpc>
              <a:spcBef>
                <a:spcPts val="0"/>
              </a:spcBef>
              <a:spcAft>
                <a:spcPts val="1315"/>
              </a:spcAft>
              <a:buClr>
                <a:srgbClr val="000000"/>
              </a:buClr>
              <a:buSzPts val="1200"/>
              <a:buFont typeface="Arial" panose="020B0604020202020204" pitchFamily="34" charset="0"/>
              <a:buChar char="•"/>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Germination takes place rapidly at temperatures up to 40 </a:t>
            </a:r>
            <a:r>
              <a:rPr lang="en-US" sz="1800" u="none" strike="noStrike" baseline="30000"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0</a:t>
            </a: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C (as the temperature increases the activity of enzymes increases).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742950" marR="384175" lvl="1" indent="-285750" fontAlgn="base">
              <a:lnSpc>
                <a:spcPct val="155000"/>
              </a:lnSpc>
              <a:spcBef>
                <a:spcPts val="0"/>
              </a:spcBef>
              <a:spcAft>
                <a:spcPts val="1370"/>
              </a:spcAft>
              <a:buClr>
                <a:srgbClr val="000000"/>
              </a:buClr>
              <a:buSzPts val="1200"/>
              <a:buFont typeface="Arial" panose="020B0604020202020204" pitchFamily="34" charset="0"/>
              <a:buChar char="•"/>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At temperatures above 40</a:t>
            </a:r>
            <a:r>
              <a:rPr lang="en-US" sz="1800" u="none" strike="noStrike" baseline="30000"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0</a:t>
            </a: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C the enzymes will be denatured and the chemical reactions will stop and the seedling will die.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742950" marR="384175" lvl="1" indent="-285750" fontAlgn="base">
              <a:lnSpc>
                <a:spcPct val="111000"/>
              </a:lnSpc>
              <a:spcBef>
                <a:spcPts val="0"/>
              </a:spcBef>
              <a:spcAft>
                <a:spcPts val="1830"/>
              </a:spcAft>
              <a:buClr>
                <a:srgbClr val="000000"/>
              </a:buClr>
              <a:buSzPts val="1200"/>
              <a:buFont typeface="Arial" panose="020B0604020202020204" pitchFamily="34" charset="0"/>
              <a:buChar char="•"/>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At very low temperatures enzymes will be inactive and germination will not be taking place.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742950" marR="384175" lvl="1" indent="-285750" fontAlgn="base">
              <a:lnSpc>
                <a:spcPct val="111000"/>
              </a:lnSpc>
              <a:spcBef>
                <a:spcPts val="0"/>
              </a:spcBef>
              <a:spcAft>
                <a:spcPts val="2085"/>
              </a:spcAft>
              <a:buClr>
                <a:srgbClr val="000000"/>
              </a:buClr>
              <a:buSzPts val="1200"/>
              <a:buFont typeface="Arial" panose="020B0604020202020204" pitchFamily="34" charset="0"/>
              <a:buChar char="•"/>
            </a:pP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Keep in mind that plant enzymes have an optimum temperature of around 28-30 </a:t>
            </a:r>
            <a:r>
              <a:rPr lang="en-US" sz="1800" u="none" strike="noStrike" baseline="30000"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0</a:t>
            </a:r>
            <a:r>
              <a:rPr lang="en-US" sz="1800" u="none" strike="noStrike" dirty="0">
                <a:solidFill>
                  <a:srgbClr val="000000"/>
                </a:solidFill>
                <a:effectLst/>
                <a:uFill>
                  <a:solidFill>
                    <a:srgbClr val="000000"/>
                  </a:solidFill>
                </a:uFill>
                <a:latin typeface="Calibri" panose="020F0502020204030204" pitchFamily="34" charset="0"/>
                <a:ea typeface="Arial" panose="020B0604020202020204" pitchFamily="34" charset="0"/>
                <a:cs typeface="Calibri" panose="020F0502020204030204" pitchFamily="34" charset="0"/>
              </a:rPr>
              <a:t>C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0" marR="0" lvl="0" indent="0" rtl="0" fontAlgn="base">
              <a:lnSpc>
                <a:spcPct val="107000"/>
              </a:lnSpc>
              <a:spcBef>
                <a:spcPts val="0"/>
              </a:spcBef>
              <a:spcAft>
                <a:spcPts val="520"/>
              </a:spcAft>
              <a:buClr>
                <a:srgbClr val="000000"/>
              </a:buClr>
              <a:buSzPts val="1400"/>
              <a:buNone/>
            </a:pPr>
            <a:r>
              <a:rPr lang="en-US" sz="1800" b="1" u="sng" strike="noStrike" dirty="0">
                <a:solidFill>
                  <a:srgbClr val="000000"/>
                </a:solidFill>
                <a:effectLst/>
                <a:highlight>
                  <a:srgbClr val="F2F2F2"/>
                </a:highlight>
                <a:uFill>
                  <a:solidFill>
                    <a:srgbClr val="000000"/>
                  </a:solidFill>
                </a:uFill>
                <a:latin typeface="Calibri" panose="020F0502020204030204" pitchFamily="34" charset="0"/>
                <a:ea typeface="Calibri" panose="020F0502020204030204" pitchFamily="34" charset="0"/>
                <a:cs typeface="Calibri" panose="020F0502020204030204" pitchFamily="34" charset="0"/>
              </a:rPr>
              <a:t>(4) Light</a:t>
            </a:r>
            <a:r>
              <a:rPr lang="en-US" sz="1800" b="1" u="none" strike="noStrike" dirty="0">
                <a:solidFill>
                  <a:srgbClr val="000000"/>
                </a:solidFill>
                <a:effectLst/>
                <a:highlight>
                  <a:srgbClr val="F2F2F2"/>
                </a:highligh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en-US" sz="1800" u="none" strike="noStrike" dirty="0">
                <a:solidFill>
                  <a:srgbClr val="000000"/>
                </a:solidFill>
                <a:effectLst/>
                <a:highlight>
                  <a:srgbClr val="F2F2F2"/>
                </a:highligh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p>
          <a:p>
            <a:pPr marL="225425" marR="382270" indent="-6350" algn="just">
              <a:lnSpc>
                <a:spcPct val="115000"/>
              </a:lnSpc>
              <a:spcBef>
                <a:spcPts val="0"/>
              </a:spcBef>
              <a:spcAft>
                <a:spcPts val="10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Light is not a major factor for germination because it takes place under the ground (away from light), but some species of seeds need to be exposed to light before germination starts e.g. lettuce seeds (light is a trigger for germination). </a:t>
            </a:r>
            <a:endParaRPr lang="en-US" sz="1800" dirty="0">
              <a:solidFill>
                <a:srgbClr val="000000"/>
              </a:solidFill>
              <a:effectLst/>
              <a:latin typeface="Calibri" panose="020F0502020204030204" pitchFamily="34" charset="0"/>
              <a:ea typeface="Calibri" panose="020F0502020204030204" pitchFamily="34" charset="0"/>
            </a:endParaRPr>
          </a:p>
          <a:p>
            <a:pPr marL="144780" marR="384175" indent="-6350">
              <a:lnSpc>
                <a:spcPct val="111000"/>
              </a:lnSpc>
              <a:spcBef>
                <a:spcPts val="0"/>
              </a:spcBef>
              <a:spcAft>
                <a:spcPts val="1625"/>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general, seeds require light once the shoot is above the ground.</a:t>
            </a:r>
            <a:endParaRPr lang="en-US" sz="1800" dirty="0">
              <a:solidFill>
                <a:srgbClr val="000000"/>
              </a:solidFill>
              <a:effectLst/>
              <a:latin typeface="Calibri" panose="020F0502020204030204" pitchFamily="34" charset="0"/>
              <a:ea typeface="Calibri" panose="020F0502020204030204" pitchFamily="34" charset="0"/>
            </a:endParaRPr>
          </a:p>
          <a:p>
            <a:pPr marL="228600" marR="0">
              <a:lnSpc>
                <a:spcPct val="107000"/>
              </a:lnSpc>
              <a:spcBef>
                <a:spcPts val="0"/>
              </a:spcBef>
              <a:spcAft>
                <a:spcPts val="0"/>
              </a:spcAft>
            </a:pPr>
            <a:r>
              <a:rPr lang="en-US" sz="1800" dirty="0">
                <a:solidFill>
                  <a:srgbClr val="000000"/>
                </a:solidFill>
                <a:effectLst/>
                <a:highlight>
                  <a:srgbClr val="F2F2F2"/>
                </a:highlight>
                <a:latin typeface="Calibri" panose="020F0502020204030204" pitchFamily="34" charset="0"/>
                <a:ea typeface="Calibri" panose="020F0502020204030204" pitchFamily="34" charset="0"/>
                <a:cs typeface="Calibri" panose="020F0502020204030204" pitchFamily="34" charset="0"/>
              </a:rPr>
              <a:t>Dormancy: </a:t>
            </a:r>
            <a:endParaRPr lang="en-US" sz="1800" dirty="0">
              <a:solidFill>
                <a:srgbClr val="000000"/>
              </a:solidFill>
              <a:effectLst/>
              <a:highlight>
                <a:srgbClr val="F2F2F2"/>
              </a:highlight>
              <a:latin typeface="Calibri" panose="020F0502020204030204" pitchFamily="34" charset="0"/>
              <a:ea typeface="Calibri" panose="020F0502020204030204" pitchFamily="34" charset="0"/>
            </a:endParaRPr>
          </a:p>
          <a:p>
            <a:pPr marL="228600" marR="0">
              <a:lnSpc>
                <a:spcPct val="107000"/>
              </a:lnSpc>
              <a:spcBef>
                <a:spcPts val="0"/>
              </a:spcBef>
              <a:spcAft>
                <a:spcPts val="0"/>
              </a:spcAft>
            </a:pPr>
            <a:r>
              <a:rPr lang="en-US" sz="1800" b="1" u="sng"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What is dormancy?</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225425" marR="381000" indent="-6350" algn="just">
              <a:lnSpc>
                <a:spcPct val="112000"/>
              </a:lnSpc>
              <a:spcBef>
                <a:spcPts val="0"/>
              </a:spcBef>
              <a:spcAft>
                <a:spcPts val="5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Dormancy is the period during which seeds cannot germinate due to the lack of one or more of the required factors (light, water, O</a:t>
            </a:r>
            <a:r>
              <a:rPr lang="en-US" sz="18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Dormancy delays the period of germination until suitable conditions are available. When favorable conditions are provided the seed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escapes dormancy and starts germinating.</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228600" marR="0">
              <a:lnSpc>
                <a:spcPct val="107000"/>
              </a:lnSpc>
              <a:spcBef>
                <a:spcPts val="0"/>
              </a:spcBef>
              <a:spcAft>
                <a:spcPts val="95"/>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225425" marR="381000" indent="-6350" algn="just">
              <a:lnSpc>
                <a:spcPct val="112000"/>
              </a:lnSpc>
              <a:spcBef>
                <a:spcPts val="0"/>
              </a:spcBef>
              <a:spcAft>
                <a:spcPts val="5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Keep in mind that seeds once formed in the fruit are dormant because they are dehydrated (lost water). </a:t>
            </a:r>
            <a:endParaRPr lang="en-US" sz="1800" dirty="0">
              <a:solidFill>
                <a:srgbClr val="000000"/>
              </a:solidFill>
              <a:effectLst/>
              <a:latin typeface="Calibri" panose="020F0502020204030204" pitchFamily="34" charset="0"/>
              <a:ea typeface="Calibri" panose="020F0502020204030204" pitchFamily="34" charset="0"/>
            </a:endParaRPr>
          </a:p>
          <a:p>
            <a:pPr marL="219075" marR="381000" indent="0" algn="just">
              <a:lnSpc>
                <a:spcPct val="112000"/>
              </a:lnSpc>
              <a:spcBef>
                <a:spcPts val="0"/>
              </a:spcBef>
              <a:spcAft>
                <a:spcPts val="50"/>
              </a:spcAft>
              <a:buNone/>
            </a:pPr>
            <a:endParaRPr lang="en-US" sz="18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22278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0048001E-3B78-E7A8-163B-3F1D4768DE2E}"/>
              </a:ext>
            </a:extLst>
          </p:cNvPr>
          <p:cNvGraphicFramePr>
            <a:graphicFrameLocks noGrp="1"/>
          </p:cNvGraphicFramePr>
          <p:nvPr>
            <p:ph idx="1"/>
            <p:extLst>
              <p:ext uri="{D42A27DB-BD31-4B8C-83A1-F6EECF244321}">
                <p14:modId xmlns:p14="http://schemas.microsoft.com/office/powerpoint/2010/main" val="655676862"/>
              </p:ext>
            </p:extLst>
          </p:nvPr>
        </p:nvGraphicFramePr>
        <p:xfrm>
          <a:off x="1304925" y="161925"/>
          <a:ext cx="9182100" cy="1400175"/>
        </p:xfrm>
        <a:graphic>
          <a:graphicData uri="http://schemas.openxmlformats.org/drawingml/2006/table">
            <a:tbl>
              <a:tblPr firstRow="1" firstCol="1" bandRow="1">
                <a:tableStyleId>{5C22544A-7EE6-4342-B048-85BDC9FD1C3A}</a:tableStyleId>
              </a:tblPr>
              <a:tblGrid>
                <a:gridCol w="2294886">
                  <a:extLst>
                    <a:ext uri="{9D8B030D-6E8A-4147-A177-3AD203B41FA5}">
                      <a16:colId xmlns:a16="http://schemas.microsoft.com/office/drawing/2014/main" xmlns="" val="3446272491"/>
                    </a:ext>
                  </a:extLst>
                </a:gridCol>
                <a:gridCol w="2295738">
                  <a:extLst>
                    <a:ext uri="{9D8B030D-6E8A-4147-A177-3AD203B41FA5}">
                      <a16:colId xmlns:a16="http://schemas.microsoft.com/office/drawing/2014/main" xmlns="" val="3295876191"/>
                    </a:ext>
                  </a:extLst>
                </a:gridCol>
                <a:gridCol w="2295738">
                  <a:extLst>
                    <a:ext uri="{9D8B030D-6E8A-4147-A177-3AD203B41FA5}">
                      <a16:colId xmlns:a16="http://schemas.microsoft.com/office/drawing/2014/main" xmlns="" val="465999555"/>
                    </a:ext>
                  </a:extLst>
                </a:gridCol>
                <a:gridCol w="2295738">
                  <a:extLst>
                    <a:ext uri="{9D8B030D-6E8A-4147-A177-3AD203B41FA5}">
                      <a16:colId xmlns:a16="http://schemas.microsoft.com/office/drawing/2014/main" xmlns="" val="284124687"/>
                    </a:ext>
                  </a:extLst>
                </a:gridCol>
              </a:tblGrid>
              <a:tr h="440282">
                <a:tc>
                  <a:txBody>
                    <a:bodyPr/>
                    <a:lstStyle/>
                    <a:p>
                      <a:pPr marL="0" marR="0">
                        <a:lnSpc>
                          <a:spcPct val="107000"/>
                        </a:lnSpc>
                        <a:spcBef>
                          <a:spcPts val="0"/>
                        </a:spcBef>
                        <a:spcAft>
                          <a:spcPts val="0"/>
                        </a:spcAft>
                      </a:pPr>
                      <a:r>
                        <a:rPr lang="en-US" sz="1200" dirty="0">
                          <a:solidFill>
                            <a:schemeClr val="bg1"/>
                          </a:solidFill>
                          <a:effectLst/>
                          <a:highlight>
                            <a:srgbClr val="000000"/>
                          </a:highlight>
                        </a:rPr>
                        <a:t> </a:t>
                      </a:r>
                      <a:endParaRPr lang="en-US" sz="1100" dirty="0">
                        <a:solidFill>
                          <a:schemeClr val="bg1"/>
                        </a:solidFill>
                        <a:effectLst/>
                        <a:highlight>
                          <a:srgbClr val="000000"/>
                        </a:highlight>
                        <a:latin typeface="Calibri" panose="020F0502020204030204" pitchFamily="34" charset="0"/>
                        <a:ea typeface="Calibri" panose="020F0502020204030204" pitchFamily="34" charset="0"/>
                        <a:cs typeface="Arial" panose="020B0604020202020204" pitchFamily="34" charset="0"/>
                      </a:endParaRPr>
                    </a:p>
                  </a:txBody>
                  <a:tcPr marL="90805" marR="73025" marT="0" marB="0"/>
                </a:tc>
                <a:tc gridSpan="2">
                  <a:txBody>
                    <a:bodyPr/>
                    <a:lstStyle/>
                    <a:p>
                      <a:pPr marL="0" marR="67945" algn="ctr">
                        <a:lnSpc>
                          <a:spcPct val="107000"/>
                        </a:lnSpc>
                        <a:spcBef>
                          <a:spcPts val="0"/>
                        </a:spcBef>
                        <a:spcAft>
                          <a:spcPts val="0"/>
                        </a:spcAft>
                      </a:pPr>
                      <a:r>
                        <a:rPr lang="en-US" sz="1200" dirty="0">
                          <a:solidFill>
                            <a:schemeClr val="bg1"/>
                          </a:solidFill>
                          <a:effectLst/>
                          <a:highlight>
                            <a:srgbClr val="000000"/>
                          </a:highlight>
                        </a:rPr>
                        <a:t>Factors affecting dormancy </a:t>
                      </a:r>
                      <a:endParaRPr lang="en-US" sz="1100" dirty="0">
                        <a:solidFill>
                          <a:schemeClr val="bg1"/>
                        </a:solidFill>
                        <a:effectLst/>
                        <a:highlight>
                          <a:srgbClr val="000000"/>
                        </a:highlight>
                        <a:latin typeface="Calibri" panose="020F0502020204030204" pitchFamily="34" charset="0"/>
                        <a:ea typeface="Calibri" panose="020F0502020204030204" pitchFamily="34" charset="0"/>
                        <a:cs typeface="Arial" panose="020B0604020202020204" pitchFamily="34" charset="0"/>
                      </a:endParaRPr>
                    </a:p>
                  </a:txBody>
                  <a:tcPr marL="90805" marR="73025" marT="0" marB="0" anchor="ctr"/>
                </a:tc>
                <a:tc hMerge="1">
                  <a:txBody>
                    <a:bodyPr/>
                    <a:lstStyle/>
                    <a:p>
                      <a:endParaRPr lang="en-US"/>
                    </a:p>
                  </a:txBody>
                  <a:tcPr/>
                </a:tc>
                <a:tc>
                  <a:txBody>
                    <a:bodyPr/>
                    <a:lstStyle/>
                    <a:p>
                      <a:pPr marL="0" marR="0">
                        <a:lnSpc>
                          <a:spcPct val="107000"/>
                        </a:lnSpc>
                        <a:spcBef>
                          <a:spcPts val="0"/>
                        </a:spcBef>
                        <a:spcAft>
                          <a:spcPts val="0"/>
                        </a:spcAft>
                      </a:pPr>
                      <a:r>
                        <a:rPr lang="en-US" sz="1200">
                          <a:solidFill>
                            <a:schemeClr val="tx1"/>
                          </a:solidFill>
                          <a:effectLst/>
                          <a:highlight>
                            <a:srgbClr val="000000"/>
                          </a:highlight>
                        </a:rPr>
                        <a:t> </a:t>
                      </a:r>
                      <a:endParaRPr lang="en-US" sz="1100">
                        <a:solidFill>
                          <a:schemeClr val="tx1"/>
                        </a:solidFill>
                        <a:effectLst/>
                        <a:highlight>
                          <a:srgbClr val="000000"/>
                        </a:highlight>
                        <a:latin typeface="Calibri" panose="020F0502020204030204" pitchFamily="34" charset="0"/>
                        <a:ea typeface="Calibri" panose="020F0502020204030204" pitchFamily="34" charset="0"/>
                        <a:cs typeface="Arial" panose="020B0604020202020204" pitchFamily="34" charset="0"/>
                      </a:endParaRPr>
                    </a:p>
                  </a:txBody>
                  <a:tcPr marL="90805" marR="73025" marT="0" marB="0"/>
                </a:tc>
                <a:extLst>
                  <a:ext uri="{0D108BD9-81ED-4DB2-BD59-A6C34878D82A}">
                    <a16:rowId xmlns:a16="http://schemas.microsoft.com/office/drawing/2014/main" xmlns="" val="2383904752"/>
                  </a:ext>
                </a:extLst>
              </a:tr>
              <a:tr h="959893">
                <a:tc>
                  <a:txBody>
                    <a:bodyPr/>
                    <a:lstStyle/>
                    <a:p>
                      <a:pPr marL="0" marR="49530" algn="ctr">
                        <a:lnSpc>
                          <a:spcPct val="107000"/>
                        </a:lnSpc>
                        <a:spcBef>
                          <a:spcPts val="0"/>
                        </a:spcBef>
                        <a:spcAft>
                          <a:spcPts val="0"/>
                        </a:spcAft>
                      </a:pPr>
                      <a:r>
                        <a:rPr lang="en-US" sz="1200" dirty="0">
                          <a:solidFill>
                            <a:schemeClr val="tx1"/>
                          </a:solidFill>
                          <a:effectLst/>
                          <a:highlight>
                            <a:srgbClr val="FFFFFF"/>
                          </a:highlight>
                        </a:rPr>
                        <a:t>Low temperature </a:t>
                      </a:r>
                      <a:endParaRPr lang="en-US" sz="1100" dirty="0">
                        <a:solidFill>
                          <a:schemeClr val="tx1"/>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txBody>
                  <a:tcPr marL="90805" marR="73025" marT="0" marB="0" anchor="ctr"/>
                </a:tc>
                <a:tc>
                  <a:txBody>
                    <a:bodyPr/>
                    <a:lstStyle/>
                    <a:p>
                      <a:pPr marL="0" marR="0" indent="372110">
                        <a:lnSpc>
                          <a:spcPct val="90000"/>
                        </a:lnSpc>
                        <a:spcBef>
                          <a:spcPts val="0"/>
                        </a:spcBef>
                        <a:spcAft>
                          <a:spcPts val="0"/>
                        </a:spcAft>
                      </a:pPr>
                      <a:r>
                        <a:rPr lang="en-US" sz="1200" dirty="0">
                          <a:solidFill>
                            <a:schemeClr val="tx1"/>
                          </a:solidFill>
                          <a:effectLst/>
                          <a:highlight>
                            <a:srgbClr val="FFFFFF"/>
                          </a:highlight>
                        </a:rPr>
                        <a:t>Testa being impermeable to water </a:t>
                      </a:r>
                      <a:endParaRPr lang="en-US" sz="1100" dirty="0">
                        <a:solidFill>
                          <a:schemeClr val="tx1"/>
                        </a:solidFill>
                        <a:effectLst/>
                        <a:highlight>
                          <a:srgbClr val="FFFFFF"/>
                        </a:highlight>
                      </a:endParaRPr>
                    </a:p>
                    <a:p>
                      <a:pPr marL="24130" marR="0" indent="77470">
                        <a:lnSpc>
                          <a:spcPct val="107000"/>
                        </a:lnSpc>
                        <a:spcBef>
                          <a:spcPts val="0"/>
                        </a:spcBef>
                        <a:spcAft>
                          <a:spcPts val="0"/>
                        </a:spcAft>
                      </a:pPr>
                      <a:r>
                        <a:rPr lang="en-US" sz="1200" dirty="0">
                          <a:solidFill>
                            <a:schemeClr val="tx1"/>
                          </a:solidFill>
                          <a:effectLst/>
                          <a:highlight>
                            <a:srgbClr val="FFFFFF"/>
                          </a:highlight>
                        </a:rPr>
                        <a:t>&amp; oxygen (if kept in anaerobic conditions)</a:t>
                      </a:r>
                      <a:endParaRPr lang="en-US" sz="1100" dirty="0">
                        <a:solidFill>
                          <a:schemeClr val="tx1"/>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txBody>
                  <a:tcPr marL="90805" marR="73025" marT="0" marB="0" anchor="ctr"/>
                </a:tc>
                <a:tc>
                  <a:txBody>
                    <a:bodyPr/>
                    <a:lstStyle/>
                    <a:p>
                      <a:pPr marL="0" marR="0" algn="ctr">
                        <a:lnSpc>
                          <a:spcPct val="107000"/>
                        </a:lnSpc>
                        <a:spcBef>
                          <a:spcPts val="0"/>
                        </a:spcBef>
                        <a:spcAft>
                          <a:spcPts val="0"/>
                        </a:spcAft>
                      </a:pPr>
                      <a:r>
                        <a:rPr lang="en-US" sz="1200" dirty="0">
                          <a:solidFill>
                            <a:schemeClr val="tx1"/>
                          </a:solidFill>
                          <a:effectLst/>
                          <a:highlight>
                            <a:srgbClr val="FFFFFF"/>
                          </a:highlight>
                        </a:rPr>
                        <a:t>Water availability (if seeds are kept dry) </a:t>
                      </a:r>
                      <a:endParaRPr lang="en-US" sz="1100" dirty="0">
                        <a:solidFill>
                          <a:schemeClr val="tx1"/>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txBody>
                  <a:tcPr marL="90805" marR="73025" marT="0" marB="0" anchor="ctr"/>
                </a:tc>
                <a:tc>
                  <a:txBody>
                    <a:bodyPr/>
                    <a:lstStyle/>
                    <a:p>
                      <a:pPr marL="5715" marR="0">
                        <a:lnSpc>
                          <a:spcPct val="107000"/>
                        </a:lnSpc>
                        <a:spcBef>
                          <a:spcPts val="0"/>
                        </a:spcBef>
                        <a:spcAft>
                          <a:spcPts val="0"/>
                        </a:spcAft>
                      </a:pPr>
                      <a:r>
                        <a:rPr lang="en-US" sz="1200" dirty="0">
                          <a:solidFill>
                            <a:schemeClr val="tx1"/>
                          </a:solidFill>
                          <a:effectLst/>
                          <a:highlight>
                            <a:srgbClr val="FFFFFF"/>
                          </a:highlight>
                        </a:rPr>
                        <a:t>Light for some species.</a:t>
                      </a:r>
                      <a:endParaRPr lang="en-US" sz="1100" dirty="0">
                        <a:solidFill>
                          <a:schemeClr val="tx1"/>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txBody>
                  <a:tcPr marL="90805" marR="73025" marT="0" marB="0" anchor="ctr"/>
                </a:tc>
                <a:extLst>
                  <a:ext uri="{0D108BD9-81ED-4DB2-BD59-A6C34878D82A}">
                    <a16:rowId xmlns:a16="http://schemas.microsoft.com/office/drawing/2014/main" xmlns="" val="4065571557"/>
                  </a:ext>
                </a:extLst>
              </a:tr>
            </a:tbl>
          </a:graphicData>
        </a:graphic>
      </p:graphicFrame>
    </p:spTree>
    <p:extLst>
      <p:ext uri="{BB962C8B-B14F-4D97-AF65-F5344CB8AC3E}">
        <p14:creationId xmlns:p14="http://schemas.microsoft.com/office/powerpoint/2010/main" val="2586127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9A5D0EB-80B1-5DC6-3095-72D49BA6F642}"/>
              </a:ext>
            </a:extLst>
          </p:cNvPr>
          <p:cNvSpPr>
            <a:spLocks noGrp="1"/>
          </p:cNvSpPr>
          <p:nvPr>
            <p:ph idx="1"/>
          </p:nvPr>
        </p:nvSpPr>
        <p:spPr>
          <a:xfrm>
            <a:off x="368969" y="177297"/>
            <a:ext cx="10988842" cy="4605717"/>
          </a:xfrm>
        </p:spPr>
        <p:txBody>
          <a:bodyPr>
            <a:normAutofit fontScale="85000" lnSpcReduction="20000"/>
          </a:bodyPr>
          <a:lstStyle/>
          <a:p>
            <a:pPr marL="225425" marR="0" indent="-6350">
              <a:lnSpc>
                <a:spcPct val="107000"/>
              </a:lnSpc>
              <a:spcBef>
                <a:spcPts val="0"/>
              </a:spcBef>
              <a:spcAft>
                <a:spcPts val="0"/>
              </a:spcAft>
            </a:pPr>
            <a:r>
              <a:rPr lang="en-US" sz="1800" b="1" u="sng" dirty="0">
                <a:solidFill>
                  <a:srgbClr val="000000"/>
                </a:solidFill>
                <a:effectLst/>
                <a:highlight>
                  <a:srgbClr val="F2F2F2"/>
                </a:highlight>
                <a:uFill>
                  <a:solidFill>
                    <a:srgbClr val="000000"/>
                  </a:solidFill>
                </a:uFill>
                <a:latin typeface="Calibri" panose="020F0502020204030204" pitchFamily="34" charset="0"/>
                <a:ea typeface="Calibri" panose="020F0502020204030204" pitchFamily="34" charset="0"/>
                <a:cs typeface="Calibri" panose="020F0502020204030204" pitchFamily="34" charset="0"/>
              </a:rPr>
              <a:t>Advantages of Dormancy:</a:t>
            </a:r>
            <a:r>
              <a:rPr lang="en-US" sz="1800" b="1" dirty="0">
                <a:solidFill>
                  <a:srgbClr val="000000"/>
                </a:solidFill>
                <a:effectLst/>
                <a:highlight>
                  <a:srgbClr val="F2F2F2"/>
                </a:highligh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highlight>
                <a:srgbClr val="F2F2F2"/>
              </a:highlight>
              <a:latin typeface="Calibri" panose="020F0502020204030204" pitchFamily="34" charset="0"/>
              <a:ea typeface="Calibri" panose="020F0502020204030204" pitchFamily="34" charset="0"/>
            </a:endParaRPr>
          </a:p>
          <a:p>
            <a:pPr marL="225425" marR="381000" indent="-6350" algn="just">
              <a:lnSpc>
                <a:spcPct val="112000"/>
              </a:lnSpc>
              <a:spcBef>
                <a:spcPts val="0"/>
              </a:spcBef>
              <a:spcAft>
                <a:spcPts val="5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seed can survive harsh conditions until suitable conditions are available (temp, water, oxygen). </a:t>
            </a:r>
            <a:endParaRPr lang="en-US" sz="1800" dirty="0">
              <a:solidFill>
                <a:srgbClr val="000000"/>
              </a:solidFill>
              <a:effectLst/>
              <a:latin typeface="Calibri" panose="020F0502020204030204" pitchFamily="34" charset="0"/>
              <a:ea typeface="Calibri" panose="020F0502020204030204" pitchFamily="34" charset="0"/>
            </a:endParaRPr>
          </a:p>
          <a:p>
            <a:pPr marL="228600" marR="0">
              <a:lnSpc>
                <a:spcPct val="107000"/>
              </a:lnSpc>
              <a:spcBef>
                <a:spcPts val="0"/>
              </a:spcBef>
              <a:spcAft>
                <a:spcPts val="395"/>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0" marR="1557655" algn="ctr">
              <a:lnSpc>
                <a:spcPct val="107000"/>
              </a:lnSpc>
              <a:spcBef>
                <a:spcPts val="0"/>
              </a:spcBef>
              <a:spcAft>
                <a:spcPts val="125"/>
              </a:spcAft>
            </a:pPr>
            <a:r>
              <a:rPr lang="en-US" sz="1800" b="1" kern="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Steps of germination  </a:t>
            </a:r>
            <a:endParaRPr lang="en-US" sz="1800" b="1" kern="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marR="381000" lvl="0" indent="-342900" algn="just" fontAlgn="base">
              <a:lnSpc>
                <a:spcPct val="149000"/>
              </a:lnSpc>
              <a:spcBef>
                <a:spcPts val="0"/>
              </a:spcBef>
              <a:spcAft>
                <a:spcPts val="1355"/>
              </a:spcAft>
              <a:buClr>
                <a:srgbClr val="000000"/>
              </a:buClr>
              <a:buSzPts val="1100"/>
              <a:buFont typeface="+mj-lt"/>
              <a:buAutoNum type="arabicPeriod"/>
            </a:pPr>
            <a:r>
              <a:rPr lang="en-US" sz="18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The seed contains only 5-20% water, so it starts absorbing water by osmosis (seeds have low water potential compared to the solution of water around them).  </a:t>
            </a:r>
          </a:p>
          <a:p>
            <a:pPr marL="342900" marR="381000" lvl="0" indent="-342900" algn="just" fontAlgn="base">
              <a:lnSpc>
                <a:spcPct val="112000"/>
              </a:lnSpc>
              <a:spcBef>
                <a:spcPts val="0"/>
              </a:spcBef>
              <a:spcAft>
                <a:spcPts val="690"/>
              </a:spcAft>
              <a:buClr>
                <a:srgbClr val="000000"/>
              </a:buClr>
              <a:buSzPts val="1100"/>
              <a:buFont typeface="+mj-lt"/>
              <a:buAutoNum type="arabicPeriod"/>
            </a:pPr>
            <a:r>
              <a:rPr lang="en-US" sz="18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Water enters through the micropyle.  </a:t>
            </a:r>
          </a:p>
          <a:p>
            <a:pPr marL="342900" marR="381000" lvl="0" indent="-342900" algn="just" fontAlgn="base">
              <a:lnSpc>
                <a:spcPct val="149000"/>
              </a:lnSpc>
              <a:spcBef>
                <a:spcPts val="0"/>
              </a:spcBef>
              <a:spcAft>
                <a:spcPts val="170"/>
              </a:spcAft>
              <a:buClr>
                <a:srgbClr val="000000"/>
              </a:buClr>
              <a:buSzPts val="1100"/>
              <a:buFont typeface="+mj-lt"/>
              <a:buAutoNum type="arabicPeriod"/>
            </a:pPr>
            <a:r>
              <a:rPr lang="en-US" sz="18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Water activates enzymes, which will start digesting the stored food in the cotyledons which is then used to release energy in respiration for growth.  </a:t>
            </a:r>
          </a:p>
          <a:p>
            <a:pPr marL="342900" marR="0" lvl="0" indent="-342900" algn="just" fontAlgn="base">
              <a:lnSpc>
                <a:spcPct val="107000"/>
              </a:lnSpc>
              <a:spcBef>
                <a:spcPts val="0"/>
              </a:spcBef>
              <a:spcAft>
                <a:spcPts val="95"/>
              </a:spcAft>
              <a:buClr>
                <a:srgbClr val="000000"/>
              </a:buClr>
              <a:buSzPts val="1100"/>
              <a:buFont typeface="+mj-lt"/>
              <a:buAutoNum type="arabicPeriod"/>
            </a:pPr>
            <a:r>
              <a:rPr lang="en-US" sz="1800" u="none" strike="noStrike" dirty="0">
                <a:solidFill>
                  <a:srgbClr val="000000"/>
                </a:solidFill>
                <a:effectLst/>
                <a:highlight>
                  <a:srgbClr val="F2F2F2"/>
                </a:highlight>
                <a:uFill>
                  <a:solidFill>
                    <a:srgbClr val="000000"/>
                  </a:solidFill>
                </a:uFill>
                <a:latin typeface="Calibri" panose="020F0502020204030204" pitchFamily="34" charset="0"/>
                <a:ea typeface="Calibri" panose="020F0502020204030204" pitchFamily="34" charset="0"/>
                <a:cs typeface="Calibri" panose="020F0502020204030204" pitchFamily="34" charset="0"/>
              </a:rPr>
              <a:t>The radicle grows first with its tip is covered by root cap, which protects the root tip. </a:t>
            </a:r>
          </a:p>
          <a:p>
            <a:pPr marL="257810" marR="0">
              <a:lnSpc>
                <a:spcPct val="107000"/>
              </a:lnSpc>
              <a:spcBef>
                <a:spcPts val="0"/>
              </a:spcBef>
              <a:spcAft>
                <a:spcPts val="25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342900" marR="381000" lvl="0" indent="-342900" algn="just" fontAlgn="base">
              <a:lnSpc>
                <a:spcPct val="112000"/>
              </a:lnSpc>
              <a:spcBef>
                <a:spcPts val="0"/>
              </a:spcBef>
              <a:spcAft>
                <a:spcPts val="50"/>
              </a:spcAft>
              <a:buClr>
                <a:srgbClr val="000000"/>
              </a:buClr>
              <a:buSzPts val="1100"/>
              <a:buFont typeface="+mj-lt"/>
              <a:buAutoNum type="arabicPeriod"/>
            </a:pPr>
            <a:r>
              <a:rPr lang="en-US" sz="18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Leaves of the plumule open out, the plant can now photosynthesize and make its own food, its mass begins to increase. </a:t>
            </a:r>
          </a:p>
          <a:p>
            <a:pPr marL="228600" marR="0">
              <a:lnSpc>
                <a:spcPct val="107000"/>
              </a:lnSpc>
              <a:spcBef>
                <a:spcPts val="0"/>
              </a:spcBef>
              <a:spcAft>
                <a:spcPts val="25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342900" marR="381000" lvl="0" indent="-342900" algn="just" fontAlgn="base">
              <a:lnSpc>
                <a:spcPct val="112000"/>
              </a:lnSpc>
              <a:spcBef>
                <a:spcPts val="0"/>
              </a:spcBef>
              <a:spcAft>
                <a:spcPts val="1900"/>
              </a:spcAft>
              <a:buClr>
                <a:srgbClr val="000000"/>
              </a:buClr>
              <a:buSzPts val="1100"/>
              <a:buFont typeface="+mj-lt"/>
              <a:buAutoNum type="arabicPeriod"/>
            </a:pPr>
            <a:r>
              <a:rPr lang="en-US" sz="18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The plumule is well protected from damage while it is being pulled up through soil particles. </a:t>
            </a:r>
          </a:p>
          <a:p>
            <a:pPr marL="342900" marR="381000" lvl="0" indent="-342900" algn="just" fontAlgn="base">
              <a:lnSpc>
                <a:spcPct val="112000"/>
              </a:lnSpc>
              <a:spcBef>
                <a:spcPts val="0"/>
              </a:spcBef>
              <a:spcAft>
                <a:spcPts val="1045"/>
              </a:spcAft>
              <a:buClr>
                <a:srgbClr val="000000"/>
              </a:buClr>
              <a:buSzPts val="1100"/>
              <a:buFont typeface="+mj-lt"/>
              <a:buAutoNum type="arabicPeriod"/>
            </a:pPr>
            <a:r>
              <a:rPr lang="en-US" sz="18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Cotyledons shrivel &amp; fall off because their food reserve has been used up. </a:t>
            </a:r>
          </a:p>
          <a:p>
            <a:endParaRPr lang="en-US" dirty="0"/>
          </a:p>
        </p:txBody>
      </p:sp>
      <p:pic>
        <p:nvPicPr>
          <p:cNvPr id="4" name="Picture 3">
            <a:extLst>
              <a:ext uri="{FF2B5EF4-FFF2-40B4-BE49-F238E27FC236}">
                <a16:creationId xmlns:a16="http://schemas.microsoft.com/office/drawing/2014/main" xmlns="" id="{FE551CB4-B40B-06AE-ACBE-CEB0904E9C92}"/>
              </a:ext>
            </a:extLst>
          </p:cNvPr>
          <p:cNvPicPr/>
          <p:nvPr/>
        </p:nvPicPr>
        <p:blipFill>
          <a:blip r:embed="rId2"/>
          <a:stretch>
            <a:fillRect/>
          </a:stretch>
        </p:blipFill>
        <p:spPr>
          <a:xfrm>
            <a:off x="6518609" y="4584032"/>
            <a:ext cx="3816517" cy="2095248"/>
          </a:xfrm>
          <a:prstGeom prst="rect">
            <a:avLst/>
          </a:prstGeom>
        </p:spPr>
      </p:pic>
    </p:spTree>
    <p:extLst>
      <p:ext uri="{BB962C8B-B14F-4D97-AF65-F5344CB8AC3E}">
        <p14:creationId xmlns:p14="http://schemas.microsoft.com/office/powerpoint/2010/main" val="2857167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73E2E2-05F9-186D-6496-69CEF00A997E}"/>
              </a:ext>
            </a:extLst>
          </p:cNvPr>
          <p:cNvPicPr>
            <a:picLocks noChangeAspect="1"/>
          </p:cNvPicPr>
          <p:nvPr/>
        </p:nvPicPr>
        <p:blipFill>
          <a:blip r:embed="rId2"/>
          <a:stretch>
            <a:fillRect/>
          </a:stretch>
        </p:blipFill>
        <p:spPr>
          <a:xfrm>
            <a:off x="2549154" y="313559"/>
            <a:ext cx="7093692" cy="6544441"/>
          </a:xfrm>
          <a:prstGeom prst="rect">
            <a:avLst/>
          </a:prstGeom>
        </p:spPr>
      </p:pic>
    </p:spTree>
    <p:extLst>
      <p:ext uri="{BB962C8B-B14F-4D97-AF65-F5344CB8AC3E}">
        <p14:creationId xmlns:p14="http://schemas.microsoft.com/office/powerpoint/2010/main" val="2051615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1FFC20F-7C27-4221-A471-FFA8CC6AE12A}"/>
              </a:ext>
            </a:extLst>
          </p:cNvPr>
          <p:cNvGrpSpPr/>
          <p:nvPr/>
        </p:nvGrpSpPr>
        <p:grpSpPr>
          <a:xfrm>
            <a:off x="1723292" y="961293"/>
            <a:ext cx="8745415" cy="3892062"/>
            <a:chOff x="0" y="0"/>
            <a:chExt cx="7030212" cy="1700784"/>
          </a:xfrm>
        </p:grpSpPr>
        <p:pic>
          <p:nvPicPr>
            <p:cNvPr id="5" name="Picture 4">
              <a:extLst>
                <a:ext uri="{FF2B5EF4-FFF2-40B4-BE49-F238E27FC236}">
                  <a16:creationId xmlns:a16="http://schemas.microsoft.com/office/drawing/2014/main" xmlns="" id="{A62A83E4-2F5C-8AAE-E897-E0C8F201BC4D}"/>
                </a:ext>
              </a:extLst>
            </p:cNvPr>
            <p:cNvPicPr/>
            <p:nvPr/>
          </p:nvPicPr>
          <p:blipFill>
            <a:blip r:embed="rId2"/>
            <a:stretch>
              <a:fillRect/>
            </a:stretch>
          </p:blipFill>
          <p:spPr>
            <a:xfrm>
              <a:off x="0" y="0"/>
              <a:ext cx="7030212" cy="1700784"/>
            </a:xfrm>
            <a:prstGeom prst="rect">
              <a:avLst/>
            </a:prstGeom>
          </p:spPr>
        </p:pic>
        <p:pic>
          <p:nvPicPr>
            <p:cNvPr id="6" name="Picture 5">
              <a:extLst>
                <a:ext uri="{FF2B5EF4-FFF2-40B4-BE49-F238E27FC236}">
                  <a16:creationId xmlns:a16="http://schemas.microsoft.com/office/drawing/2014/main" xmlns="" id="{3D7C15A3-748E-4F79-162E-1AF5E9B855DE}"/>
                </a:ext>
              </a:extLst>
            </p:cNvPr>
            <p:cNvPicPr/>
            <p:nvPr/>
          </p:nvPicPr>
          <p:blipFill>
            <a:blip r:embed="rId3"/>
            <a:stretch>
              <a:fillRect/>
            </a:stretch>
          </p:blipFill>
          <p:spPr>
            <a:xfrm>
              <a:off x="64008" y="65062"/>
              <a:ext cx="6847206" cy="1517650"/>
            </a:xfrm>
            <a:prstGeom prst="rect">
              <a:avLst/>
            </a:prstGeom>
          </p:spPr>
        </p:pic>
        <p:sp>
          <p:nvSpPr>
            <p:cNvPr id="7" name="Shape 1996">
              <a:extLst>
                <a:ext uri="{FF2B5EF4-FFF2-40B4-BE49-F238E27FC236}">
                  <a16:creationId xmlns:a16="http://schemas.microsoft.com/office/drawing/2014/main" xmlns="" id="{BA0851D0-EB4D-1830-E809-482BC7F56913}"/>
                </a:ext>
              </a:extLst>
            </p:cNvPr>
            <p:cNvSpPr/>
            <p:nvPr/>
          </p:nvSpPr>
          <p:spPr>
            <a:xfrm>
              <a:off x="44958" y="46012"/>
              <a:ext cx="6885306" cy="1555750"/>
            </a:xfrm>
            <a:custGeom>
              <a:avLst/>
              <a:gdLst/>
              <a:ahLst/>
              <a:cxnLst/>
              <a:rect l="0" t="0" r="0" b="0"/>
              <a:pathLst>
                <a:path w="6885306" h="1555750">
                  <a:moveTo>
                    <a:pt x="0" y="1555750"/>
                  </a:moveTo>
                  <a:lnTo>
                    <a:pt x="6885306" y="1555750"/>
                  </a:lnTo>
                  <a:lnTo>
                    <a:pt x="6885306" y="0"/>
                  </a:lnTo>
                  <a:lnTo>
                    <a:pt x="0" y="0"/>
                  </a:lnTo>
                  <a:close/>
                </a:path>
              </a:pathLst>
            </a:custGeom>
            <a:ln w="38100" cap="sq">
              <a:miter lim="127000"/>
            </a:ln>
          </p:spPr>
          <p:style>
            <a:lnRef idx="1">
              <a:srgbClr val="00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3834966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8530A1-F441-3357-B5F8-2D358ABEE482}"/>
              </a:ext>
            </a:extLst>
          </p:cNvPr>
          <p:cNvSpPr>
            <a:spLocks noGrp="1"/>
          </p:cNvSpPr>
          <p:nvPr>
            <p:ph type="title"/>
          </p:nvPr>
        </p:nvSpPr>
        <p:spPr>
          <a:xfrm>
            <a:off x="1236785" y="365125"/>
            <a:ext cx="10322169" cy="315912"/>
          </a:xfrm>
        </p:spPr>
        <p:txBody>
          <a:bodyPr>
            <a:noAutofit/>
          </a:bodyPr>
          <a:lstStyle/>
          <a:p>
            <a:pPr algn="ctr"/>
            <a:r>
              <a:rPr lang="en-US" sz="2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Seed Germination Experiments</a:t>
            </a:r>
            <a:r>
              <a:rPr lang="en-US" sz="2800" dirty="0">
                <a:solidFill>
                  <a:srgbClr val="000000"/>
                </a:solidFill>
                <a:effectLst/>
                <a:latin typeface="Calibri" panose="020F0502020204030204" pitchFamily="34" charset="0"/>
                <a:ea typeface="Calibri" panose="020F0502020204030204" pitchFamily="34" charset="0"/>
              </a:rPr>
              <a:t/>
            </a:r>
            <a:br>
              <a:rPr lang="en-US" sz="2800" dirty="0">
                <a:solidFill>
                  <a:srgbClr val="000000"/>
                </a:solidFill>
                <a:effectLst/>
                <a:latin typeface="Calibri" panose="020F0502020204030204" pitchFamily="34" charset="0"/>
                <a:ea typeface="Calibri" panose="020F0502020204030204" pitchFamily="34" charset="0"/>
              </a:rPr>
            </a:br>
            <a:endParaRPr lang="en-US" sz="2800" dirty="0"/>
          </a:p>
        </p:txBody>
      </p:sp>
      <p:sp>
        <p:nvSpPr>
          <p:cNvPr id="3" name="Content Placeholder 2">
            <a:extLst>
              <a:ext uri="{FF2B5EF4-FFF2-40B4-BE49-F238E27FC236}">
                <a16:creationId xmlns:a16="http://schemas.microsoft.com/office/drawing/2014/main" xmlns="" id="{51B877E4-BD34-B93D-1DDF-1581CBEF518D}"/>
              </a:ext>
            </a:extLst>
          </p:cNvPr>
          <p:cNvSpPr>
            <a:spLocks noGrp="1"/>
          </p:cNvSpPr>
          <p:nvPr>
            <p:ph idx="1"/>
          </p:nvPr>
        </p:nvSpPr>
        <p:spPr>
          <a:xfrm>
            <a:off x="0" y="681037"/>
            <a:ext cx="8085221" cy="5811838"/>
          </a:xfrm>
        </p:spPr>
        <p:txBody>
          <a:bodyPr>
            <a:normAutofit fontScale="85000" lnSpcReduction="20000"/>
          </a:bodyPr>
          <a:lstStyle/>
          <a:p>
            <a:pPr marL="0" marR="0">
              <a:lnSpc>
                <a:spcPct val="107000"/>
              </a:lnSpc>
              <a:spcBef>
                <a:spcPts val="0"/>
              </a:spcBef>
              <a:spcAft>
                <a:spcPts val="800"/>
              </a:spcAft>
              <a:tabLst>
                <a:tab pos="4483735" algn="l"/>
              </a:tabLs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Investigating the conditions necessary for germination of seeds</a:t>
            </a:r>
            <a:endParaRPr lang="en-US" sz="1800" dirty="0">
              <a:solidFill>
                <a:srgbClr val="000000"/>
              </a:solidFill>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448373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have now become familiar with the conditions (WATER, WARMTTH, OXYGEN) that a seed requires to exit dormancy and start germinating, In this booklet we are going to investigate the need for each factor.</a:t>
            </a:r>
            <a:endParaRPr lang="en-US" sz="1800" dirty="0">
              <a:solidFill>
                <a:srgbClr val="000000"/>
              </a:solidFill>
              <a:effectLst/>
              <a:latin typeface="Calibri" panose="020F0502020204030204" pitchFamily="34" charset="0"/>
              <a:ea typeface="Calibri" panose="020F0502020204030204" pitchFamily="34" charset="0"/>
            </a:endParaRPr>
          </a:p>
          <a:p>
            <a:pPr marL="228600" marR="0" algn="l" rtl="0">
              <a:lnSpc>
                <a:spcPct val="115000"/>
              </a:lnSpc>
              <a:spcBef>
                <a:spcPts val="0"/>
              </a:spcBef>
              <a:spcAft>
                <a:spcPts val="1000"/>
              </a:spcAft>
              <a:tabLst>
                <a:tab pos="4483735" algn="l"/>
              </a:tabLst>
            </a:pPr>
            <a:r>
              <a:rPr lang="en-US" sz="1800" b="1" u="heavy" dirty="0">
                <a:effectLst/>
                <a:latin typeface="Calibri" panose="020F0502020204030204" pitchFamily="34" charset="0"/>
                <a:ea typeface="Calibri" panose="020F0502020204030204" pitchFamily="34" charset="0"/>
                <a:cs typeface="Calibri" panose="020F0502020204030204" pitchFamily="34" charset="0"/>
              </a:rPr>
              <a:t>A. the need of water: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28194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1) Label three containers A, B and C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2) Place three dry cotton wools in each container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3) Add </a:t>
            </a:r>
            <a:r>
              <a:rPr lang="en-US" sz="1800" b="1" dirty="0">
                <a:effectLst/>
                <a:latin typeface="Calibri" panose="020F0502020204030204" pitchFamily="34" charset="0"/>
                <a:ea typeface="Calibri" panose="020F0502020204030204" pitchFamily="34" charset="0"/>
                <a:cs typeface="Calibri" panose="020F0502020204030204" pitchFamily="34" charset="0"/>
              </a:rPr>
              <a:t>an equal number</a:t>
            </a:r>
            <a:r>
              <a:rPr lang="en-US" sz="1800" dirty="0">
                <a:effectLst/>
                <a:latin typeface="Calibri" panose="020F0502020204030204" pitchFamily="34" charset="0"/>
                <a:ea typeface="Calibri" panose="020F0502020204030204" pitchFamily="34" charset="0"/>
                <a:cs typeface="Calibri" panose="020F0502020204030204" pitchFamily="34" charset="0"/>
              </a:rPr>
              <a:t> of soaked seeds (SAME TYPE OF SEEDS) in the three containers.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4) Leave A quite dry. Add water to B to make the cotton moist.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Add water to C until the seeds are </a:t>
            </a:r>
            <a:r>
              <a:rPr lang="en-US" sz="1800" b="1" dirty="0">
                <a:effectLst/>
                <a:latin typeface="Calibri" panose="020F0502020204030204" pitchFamily="34" charset="0"/>
                <a:ea typeface="Calibri" panose="020F0502020204030204" pitchFamily="34" charset="0"/>
                <a:cs typeface="Calibri" panose="020F0502020204030204" pitchFamily="34" charset="0"/>
              </a:rPr>
              <a:t>completely submerged.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b="1" u="heavy" dirty="0">
                <a:effectLst/>
                <a:latin typeface="Calibri" panose="020F0502020204030204" pitchFamily="34" charset="0"/>
                <a:ea typeface="Calibri" panose="020F0502020204030204" pitchFamily="34" charset="0"/>
                <a:cs typeface="Calibri" panose="020F0502020204030204" pitchFamily="34" charset="0"/>
              </a:rPr>
              <a:t>Results: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A will not germinate. Germination without water will not take place (water is needed to activate enzymes in the seed without water germination will never happen)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Germination in B will be normal since enough water is present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Germination in C may have started but it will not be as advanced as B</a:t>
            </a:r>
            <a:r>
              <a:rPr lang="en-US"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Calibri" panose="020F0502020204030204" pitchFamily="34" charset="0"/>
              </a:rPr>
              <a:t> Because too much water will prevent oxygen from entering </a:t>
            </a:r>
            <a:r>
              <a:rPr lang="en-US"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Calibri" panose="020F0502020204030204" pitchFamily="34" charset="0"/>
              </a:rPr>
              <a:t> if no oxygen is present germination will not continue because germination needs energy and without oxygen aerobic respiration will not take place.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xmlns="" id="{B4AEF3A8-1FA7-02DB-7556-FF9D4AA78EA9}"/>
              </a:ext>
            </a:extLst>
          </p:cNvPr>
          <p:cNvPicPr>
            <a:picLocks noChangeAspect="1"/>
          </p:cNvPicPr>
          <p:nvPr/>
        </p:nvPicPr>
        <p:blipFill>
          <a:blip r:embed="rId2" cstate="print"/>
          <a:srcRect r="3593"/>
          <a:stretch>
            <a:fillRect/>
          </a:stretch>
        </p:blipFill>
        <p:spPr bwMode="auto">
          <a:xfrm>
            <a:off x="8085221" y="1661361"/>
            <a:ext cx="3928110" cy="2476500"/>
          </a:xfrm>
          <a:prstGeom prst="rect">
            <a:avLst/>
          </a:prstGeom>
          <a:noFill/>
          <a:ln w="57150">
            <a:solidFill>
              <a:srgbClr val="92D050"/>
            </a:solidFill>
            <a:miter lim="800000"/>
            <a:headEnd/>
            <a:tailEnd/>
          </a:ln>
        </p:spPr>
      </p:pic>
    </p:spTree>
    <p:extLst>
      <p:ext uri="{BB962C8B-B14F-4D97-AF65-F5344CB8AC3E}">
        <p14:creationId xmlns:p14="http://schemas.microsoft.com/office/powerpoint/2010/main" val="3484743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4C4D9FD7-4EFB-C3DA-661B-79F15F7C4B73}"/>
              </a:ext>
            </a:extLst>
          </p:cNvPr>
          <p:cNvSpPr>
            <a:spLocks noGrp="1"/>
          </p:cNvSpPr>
          <p:nvPr>
            <p:ph idx="1"/>
          </p:nvPr>
        </p:nvSpPr>
        <p:spPr>
          <a:xfrm>
            <a:off x="102064" y="240632"/>
            <a:ext cx="7935032" cy="6400799"/>
          </a:xfrm>
        </p:spPr>
        <p:txBody>
          <a:bodyPr>
            <a:normAutofit fontScale="40000" lnSpcReduction="20000"/>
          </a:bodyPr>
          <a:lstStyle/>
          <a:p>
            <a:pPr marL="228600" marR="0" algn="l" rtl="0">
              <a:lnSpc>
                <a:spcPct val="115000"/>
              </a:lnSpc>
              <a:spcBef>
                <a:spcPts val="0"/>
              </a:spcBef>
              <a:spcAft>
                <a:spcPts val="1000"/>
              </a:spcAft>
              <a:tabLst>
                <a:tab pos="4483735" algn="l"/>
              </a:tabLst>
            </a:pPr>
            <a:r>
              <a:rPr lang="en-US" sz="1800" b="1" u="heavy" dirty="0">
                <a:effectLst/>
                <a:latin typeface="Calibri" panose="020F0502020204030204" pitchFamily="34" charset="0"/>
                <a:ea typeface="Calibri" panose="020F0502020204030204" pitchFamily="34" charset="0"/>
                <a:cs typeface="Calibri" panose="020F0502020204030204" pitchFamily="34" charset="0"/>
              </a:rPr>
              <a:t>B. Need for oxygen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Symbol" panose="05050102010706020507" pitchFamily="18" charset="2"/>
              <a:buChar char=""/>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Set up the experiment as shown in the figure above.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Be careful: Sodium hydroxide and pyrogallic acid are highly caustic so handle with care and use protective eye goggles</a:t>
            </a:r>
            <a:r>
              <a:rPr lang="en-US"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Calibri" panose="020F0502020204030204" pitchFamily="34" charset="0"/>
              </a:rPr>
              <a:t> Safety Precaution!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Symbol" panose="05050102010706020507" pitchFamily="18" charset="2"/>
              <a:buChar char=""/>
              <a:tabLst>
                <a:tab pos="4483735"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Pyrogallic acid</a:t>
            </a:r>
            <a:r>
              <a:rPr lang="en-US" sz="1800" dirty="0">
                <a:effectLst/>
                <a:latin typeface="Calibri" panose="020F0502020204030204" pitchFamily="34" charset="0"/>
                <a:ea typeface="Calibri" panose="020F0502020204030204" pitchFamily="34" charset="0"/>
                <a:cs typeface="Calibri" panose="020F0502020204030204" pitchFamily="34" charset="0"/>
              </a:rPr>
              <a:t> and </a:t>
            </a:r>
            <a:r>
              <a:rPr lang="en-US" sz="1800" b="1" dirty="0">
                <a:effectLst/>
                <a:latin typeface="Calibri" panose="020F0502020204030204" pitchFamily="34" charset="0"/>
                <a:ea typeface="Calibri" panose="020F0502020204030204" pitchFamily="34" charset="0"/>
                <a:cs typeface="Calibri" panose="020F0502020204030204" pitchFamily="34" charset="0"/>
              </a:rPr>
              <a:t>sodium hydroxide</a:t>
            </a:r>
            <a:r>
              <a:rPr lang="en-US" sz="1800" dirty="0">
                <a:effectLst/>
                <a:latin typeface="Calibri" panose="020F0502020204030204" pitchFamily="34" charset="0"/>
                <a:ea typeface="Calibri" panose="020F0502020204030204" pitchFamily="34" charset="0"/>
                <a:cs typeface="Calibri" panose="020F0502020204030204" pitchFamily="34" charset="0"/>
              </a:rPr>
              <a:t> placed in Flask A. Pyrogallic acid absorbs oxygen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Symbol" panose="05050102010706020507" pitchFamily="18" charset="2"/>
              <a:buChar char=""/>
              <a:tabLst>
                <a:tab pos="4483735"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The Bungs must make an airtight seal in the flask (to prevent air from entering)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Symbol" panose="05050102010706020507" pitchFamily="18" charset="2"/>
              <a:buChar char=""/>
              <a:tabLst>
                <a:tab pos="4483735"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Make sure that the seeds don’t  touch the solution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Symbol" panose="05050102010706020507" pitchFamily="18" charset="2"/>
              <a:buChar char=""/>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Leave the seeds for one week at room temperature.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b="1" u="heavy" dirty="0">
                <a:effectLst/>
                <a:latin typeface="Calibri" panose="020F0502020204030204" pitchFamily="34" charset="0"/>
                <a:ea typeface="Calibri" panose="020F0502020204030204" pitchFamily="34" charset="0"/>
                <a:cs typeface="Calibri" panose="020F0502020204030204" pitchFamily="34" charset="0"/>
              </a:rPr>
              <a:t>Flask B is the control experiment </a:t>
            </a:r>
            <a:r>
              <a:rPr lang="en-US"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effectLst/>
                <a:latin typeface="Calibri" panose="020F0502020204030204" pitchFamily="34" charset="0"/>
                <a:ea typeface="Calibri" panose="020F0502020204030204" pitchFamily="34" charset="0"/>
                <a:cs typeface="Calibri" panose="020F0502020204030204" pitchFamily="34" charset="0"/>
              </a:rPr>
              <a:t>is to show that germination can take place as long as oxygen in present and to make a comparison (one without oxygen and one with oxygen; the one without oxygen didn’t germinate whereas the one with oxygen did</a:t>
            </a:r>
            <a:r>
              <a:rPr lang="en-US" sz="1800" dirty="0">
                <a:effectLst/>
                <a:latin typeface="Calibri" panose="020F0502020204030204" pitchFamily="34" charset="0"/>
                <a:ea typeface="Calibri" panose="020F0502020204030204" pitchFamily="34" charset="0"/>
                <a:cs typeface="Calibri" panose="020F0502020204030204" pitchFamily="34" charset="0"/>
              </a:rPr>
              <a:t>. Since they are both treated in the exact same way and only oxygen is the difference then the absence of oxygen in the test plant is the reason that has prevented germination.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Symbol" panose="05050102010706020507" pitchFamily="18" charset="2"/>
              <a:buChar char=""/>
              <a:tabLst>
                <a:tab pos="4483735" algn="l"/>
              </a:tabLst>
            </a:pPr>
            <a:r>
              <a:rPr lang="en-US" sz="1800" b="1" u="heavy" dirty="0">
                <a:effectLst/>
                <a:latin typeface="Calibri" panose="020F0502020204030204" pitchFamily="34" charset="0"/>
                <a:ea typeface="Calibri" panose="020F0502020204030204" pitchFamily="34" charset="0"/>
                <a:cs typeface="Calibri" panose="020F0502020204030204" pitchFamily="34" charset="0"/>
              </a:rPr>
              <a:t>Result: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Seeds in B will germinate</a:t>
            </a:r>
            <a:r>
              <a:rPr lang="en-US"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Calibri" panose="020F0502020204030204" pitchFamily="34" charset="0"/>
              </a:rPr>
              <a:t> since oxygen is present so respiration can take place normally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Seeds in A will not germinate</a:t>
            </a:r>
            <a:r>
              <a:rPr lang="en-US" sz="1800" dirty="0">
                <a:effectLst/>
                <a:latin typeface="Calibri" panose="020F0502020204030204" pitchFamily="34" charset="0"/>
                <a:ea typeface="Calibri" panose="020F0502020204030204" pitchFamily="34" charset="0"/>
                <a:cs typeface="Calibri" panose="020F0502020204030204" pitchFamily="34" charset="0"/>
              </a:rPr>
              <a:t> since oxygen is not present.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Symbol" panose="05050102010706020507" pitchFamily="18" charset="2"/>
              <a:buChar char=""/>
              <a:tabLst>
                <a:tab pos="4483735"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Conclusions that can be drawn from this experiment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To show that the chemical in flask A had not killed the seeds the cotton wool can be swapped from A to B </a:t>
            </a:r>
            <a:r>
              <a:rPr lang="en-US"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Calibri" panose="020F0502020204030204" pitchFamily="34" charset="0"/>
              </a:rPr>
              <a:t> Seeds in A will now germinate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Important note: </a:t>
            </a:r>
            <a:r>
              <a:rPr lang="en-US" sz="1800" u="sng" dirty="0">
                <a:effectLst/>
                <a:latin typeface="Calibri" panose="020F0502020204030204" pitchFamily="34" charset="0"/>
                <a:ea typeface="Calibri" panose="020F0502020204030204" pitchFamily="34" charset="0"/>
                <a:cs typeface="Calibri" panose="020F0502020204030204" pitchFamily="34" charset="0"/>
              </a:rPr>
              <a:t>Sodium hydroxide absorbs carbon dioxide from the air</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Calibri" panose="020F0502020204030204" pitchFamily="34" charset="0"/>
              </a:rPr>
              <a:t> So the mixture of pyrogallic acid + Sodium hydroxide in test tube A absorbs both carbon dioxide and oxygen. In flask B only sodium hydroxide is present so only carbon dioxide is absorbed. Because seeds in B germinated, it is a proof that the lack of carbon dioxide didn’t affect them but the lack of oxygen did.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C</a:t>
            </a:r>
            <a:r>
              <a:rPr lang="en-US" sz="1800" b="1" u="heavy" dirty="0">
                <a:effectLst/>
                <a:latin typeface="Calibri" panose="020F0502020204030204" pitchFamily="34" charset="0"/>
                <a:ea typeface="Calibri" panose="020F0502020204030204" pitchFamily="34" charset="0"/>
                <a:cs typeface="Calibri" panose="020F0502020204030204" pitchFamily="34" charset="0"/>
              </a:rPr>
              <a:t>. Temperature and germination</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KEEP IN MIND GERMINATION IS A PROCESS CONTROLLED BY ENZYMES!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gn="l" rtl="0">
              <a:lnSpc>
                <a:spcPct val="115000"/>
              </a:lnSpc>
              <a:spcBef>
                <a:spcPts val="0"/>
              </a:spcBef>
              <a:spcAft>
                <a:spcPts val="1000"/>
              </a:spcAft>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This is done using maize seeds (corn). Soak some maize grains for a day and then roll them up in three strips of blotting paper.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mj-lt"/>
              <a:buAutoNum type="arabicPeriod"/>
              <a:tabLst>
                <a:tab pos="4483735" algn="l"/>
              </a:tabLst>
            </a:pPr>
            <a:r>
              <a:rPr lang="en-US" sz="1800" b="1" u="sng" dirty="0">
                <a:effectLst/>
                <a:latin typeface="Calibri" panose="020F0502020204030204" pitchFamily="34" charset="0"/>
                <a:ea typeface="Calibri" panose="020F0502020204030204" pitchFamily="34" charset="0"/>
                <a:cs typeface="Calibri" panose="020F0502020204030204" pitchFamily="34" charset="0"/>
              </a:rPr>
              <a:t>Place equal number</a:t>
            </a:r>
            <a:r>
              <a:rPr lang="en-US" sz="1800" dirty="0">
                <a:effectLst/>
                <a:latin typeface="Calibri" panose="020F0502020204030204" pitchFamily="34" charset="0"/>
                <a:ea typeface="Calibri" panose="020F0502020204030204" pitchFamily="34" charset="0"/>
                <a:cs typeface="Calibri" panose="020F0502020204030204" pitchFamily="34" charset="0"/>
              </a:rPr>
              <a:t> of maize seeds in each strip.</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mj-lt"/>
              <a:buAutoNum type="arabicPeriod"/>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Place one strip at room temperature.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mj-lt"/>
              <a:buAutoNum type="arabicPeriod"/>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Place one strip in an incubator at 30</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o</a:t>
            </a:r>
            <a:r>
              <a:rPr lang="en-US" sz="1800" dirty="0">
                <a:effectLst/>
                <a:latin typeface="Calibri" panose="020F0502020204030204" pitchFamily="34" charset="0"/>
                <a:ea typeface="Calibri" panose="020F0502020204030204" pitchFamily="34" charset="0"/>
                <a:cs typeface="Calibri" panose="020F0502020204030204" pitchFamily="34" charset="0"/>
              </a:rPr>
              <a:t>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mj-lt"/>
              <a:buAutoNum type="arabicPeriod"/>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Place the last strip in a refrigerator at 4</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o</a:t>
            </a:r>
            <a:r>
              <a:rPr lang="en-US" sz="1800" dirty="0">
                <a:effectLst/>
                <a:latin typeface="Calibri" panose="020F0502020204030204" pitchFamily="34" charset="0"/>
                <a:ea typeface="Calibri" panose="020F0502020204030204" pitchFamily="34" charset="0"/>
                <a:cs typeface="Calibri" panose="020F0502020204030204" pitchFamily="34" charset="0"/>
              </a:rPr>
              <a:t>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mj-lt"/>
              <a:buAutoNum type="arabicPeriod"/>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After a week, examine the seedlings and measure the length of the roots and shoots.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tabLst>
                <a:tab pos="4483735" algn="l"/>
              </a:tabLst>
            </a:pPr>
            <a:r>
              <a:rPr lang="en-US" sz="1800" b="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7" name="AutoShape 7">
            <a:extLst>
              <a:ext uri="{FF2B5EF4-FFF2-40B4-BE49-F238E27FC236}">
                <a16:creationId xmlns:a16="http://schemas.microsoft.com/office/drawing/2014/main" xmlns="" id="{705FC5E6-4963-6AD8-45B2-D1BF4A88B7D2}"/>
              </a:ext>
            </a:extLst>
          </p:cNvPr>
          <p:cNvSpPr>
            <a:spLocks noChangeArrowheads="1"/>
          </p:cNvSpPr>
          <p:nvPr/>
        </p:nvSpPr>
        <p:spPr bwMode="auto">
          <a:xfrm>
            <a:off x="8987588" y="3874169"/>
            <a:ext cx="2987843" cy="2326356"/>
          </a:xfrm>
          <a:prstGeom prst="wedgeRoundRectCallout">
            <a:avLst>
              <a:gd name="adj1" fmla="val -80856"/>
              <a:gd name="adj2" fmla="val 25319"/>
              <a:gd name="adj3" fmla="val 16667"/>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07000"/>
              </a:lnSpc>
              <a:spcBef>
                <a:spcPts val="0"/>
              </a:spcBef>
              <a:spcAft>
                <a:spcPts val="800"/>
              </a:spcAft>
            </a:pPr>
            <a:r>
              <a:rPr lang="en-US" sz="1100" dirty="0">
                <a:solidFill>
                  <a:srgbClr val="000000"/>
                </a:solidFill>
                <a:effectLst/>
                <a:latin typeface="Calibri" panose="020F0502020204030204" pitchFamily="34" charset="0"/>
                <a:ea typeface="Calibri" panose="020F0502020204030204" pitchFamily="34" charset="0"/>
              </a:rPr>
              <a:t>Because seeds in the refrigerator will be in the darkness, the other seeds must also be enclosed in a box or cupboard otherwise it might be argued that the lack of light rather than the low temperature is the reason that might have been affected germination</a:t>
            </a:r>
          </a:p>
        </p:txBody>
      </p:sp>
      <p:pic>
        <p:nvPicPr>
          <p:cNvPr id="8" name="Picture 7">
            <a:extLst>
              <a:ext uri="{FF2B5EF4-FFF2-40B4-BE49-F238E27FC236}">
                <a16:creationId xmlns:a16="http://schemas.microsoft.com/office/drawing/2014/main" xmlns="" id="{8561E9C3-07ED-DC14-9654-CC2194821049}"/>
              </a:ext>
            </a:extLst>
          </p:cNvPr>
          <p:cNvPicPr>
            <a:picLocks noChangeAspect="1"/>
          </p:cNvPicPr>
          <p:nvPr/>
        </p:nvPicPr>
        <p:blipFill>
          <a:blip r:embed="rId2" cstate="print"/>
          <a:srcRect b="6452"/>
          <a:stretch>
            <a:fillRect/>
          </a:stretch>
        </p:blipFill>
        <p:spPr bwMode="auto">
          <a:xfrm>
            <a:off x="8205035" y="657475"/>
            <a:ext cx="3884902" cy="2326357"/>
          </a:xfrm>
          <a:prstGeom prst="rect">
            <a:avLst/>
          </a:prstGeom>
          <a:noFill/>
          <a:ln w="57150">
            <a:solidFill>
              <a:srgbClr val="92D050"/>
            </a:solidFill>
            <a:miter lim="800000"/>
            <a:headEnd/>
            <a:tailEnd/>
          </a:ln>
        </p:spPr>
      </p:pic>
    </p:spTree>
    <p:extLst>
      <p:ext uri="{BB962C8B-B14F-4D97-AF65-F5344CB8AC3E}">
        <p14:creationId xmlns:p14="http://schemas.microsoft.com/office/powerpoint/2010/main" val="3992223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93C4E-B662-448D-E00A-254E373725B2}"/>
              </a:ext>
            </a:extLst>
          </p:cNvPr>
          <p:cNvSpPr>
            <a:spLocks noGrp="1"/>
          </p:cNvSpPr>
          <p:nvPr>
            <p:ph type="title"/>
          </p:nvPr>
        </p:nvSpPr>
        <p:spPr>
          <a:xfrm>
            <a:off x="625642" y="365126"/>
            <a:ext cx="10728158" cy="693654"/>
          </a:xfrm>
        </p:spPr>
        <p:txBody>
          <a:bodyPr>
            <a:normAutofit fontScale="90000"/>
          </a:bodyPr>
          <a:lstStyle/>
          <a:p>
            <a:r>
              <a:rPr lang="en-US" dirty="0"/>
              <a:t>Result: </a:t>
            </a:r>
          </a:p>
        </p:txBody>
      </p:sp>
      <p:sp>
        <p:nvSpPr>
          <p:cNvPr id="3" name="Content Placeholder 2">
            <a:extLst>
              <a:ext uri="{FF2B5EF4-FFF2-40B4-BE49-F238E27FC236}">
                <a16:creationId xmlns:a16="http://schemas.microsoft.com/office/drawing/2014/main" xmlns="" id="{415BD89B-EB9A-CFED-268B-45BB2A4D815E}"/>
              </a:ext>
            </a:extLst>
          </p:cNvPr>
          <p:cNvSpPr>
            <a:spLocks noGrp="1"/>
          </p:cNvSpPr>
          <p:nvPr>
            <p:ph idx="1"/>
          </p:nvPr>
        </p:nvSpPr>
        <p:spPr>
          <a:xfrm>
            <a:off x="409074" y="1058780"/>
            <a:ext cx="8157410" cy="5434094"/>
          </a:xfrm>
        </p:spPr>
        <p:txBody>
          <a:bodyPr>
            <a:normAutofit fontScale="62500" lnSpcReduction="20000"/>
          </a:bodyPr>
          <a:lstStyle/>
          <a:p>
            <a:pPr marL="0" marR="0">
              <a:lnSpc>
                <a:spcPct val="107000"/>
              </a:lnSpc>
              <a:spcBef>
                <a:spcPts val="0"/>
              </a:spcBef>
              <a:spcAft>
                <a:spcPts val="800"/>
              </a:spcAft>
              <a:tabLst>
                <a:tab pos="448373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Strip placed in the incubator at 30</a:t>
            </a:r>
            <a:r>
              <a:rPr lang="en-US" sz="18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will germinate more than the other two because it is the optimal temperature for the enzymes, so more growth will take place. </a:t>
            </a:r>
            <a:endParaRPr lang="en-US" sz="1800" dirty="0">
              <a:solidFill>
                <a:srgbClr val="000000"/>
              </a:solidFill>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448373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strip placed at room temperature will germinate but not as the one placed in the incubator.</a:t>
            </a:r>
            <a:endParaRPr lang="en-US" sz="1800" dirty="0">
              <a:solidFill>
                <a:srgbClr val="000000"/>
              </a:solidFill>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448373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Strip Placed in the refrigerator may not germinate at all since the temperature is too low and the enzymes will be inactive.</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l" rtl="0">
              <a:lnSpc>
                <a:spcPct val="115000"/>
              </a:lnSpc>
              <a:spcBef>
                <a:spcPts val="0"/>
              </a:spcBef>
              <a:spcAft>
                <a:spcPts val="1000"/>
              </a:spcAft>
              <a:buFont typeface="Symbol" panose="05050102010706020507" pitchFamily="18" charset="2"/>
              <a:buChar char=""/>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Conclusion: The Higher the temperature at least up to 35-40 </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0</a:t>
            </a:r>
            <a:r>
              <a:rPr lang="en-US" sz="1800" dirty="0">
                <a:effectLst/>
                <a:latin typeface="Calibri" panose="020F0502020204030204" pitchFamily="34" charset="0"/>
                <a:ea typeface="Calibri" panose="020F0502020204030204" pitchFamily="34" charset="0"/>
                <a:cs typeface="Calibri" panose="020F0502020204030204" pitchFamily="34" charset="0"/>
              </a:rPr>
              <a:t>C the faster the germination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tabLst>
                <a:tab pos="4483735" algn="l"/>
              </a:tabLs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Controlled variables (constants): </a:t>
            </a:r>
            <a:endParaRPr lang="en-US" sz="1800" dirty="0">
              <a:solidFill>
                <a:srgbClr val="000000"/>
              </a:solidFill>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448373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above experiments, or any other experiment, some variables need to be controlled (kept constant) because they may affect the results and to make sure that only one variable is changed at a time.</a:t>
            </a:r>
            <a:endParaRPr lang="en-US" sz="1800" dirty="0">
              <a:solidFill>
                <a:srgbClr val="000000"/>
              </a:solidFill>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448373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experiments you have just studied, some variables might have also affected your results but you might not have thought about or considered:</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l" rtl="0">
              <a:lnSpc>
                <a:spcPct val="115000"/>
              </a:lnSpc>
              <a:spcBef>
                <a:spcPts val="0"/>
              </a:spcBef>
              <a:spcAft>
                <a:spcPts val="1000"/>
              </a:spcAft>
              <a:buFont typeface="+mj-lt"/>
              <a:buAutoNum type="arabicParenR"/>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Some of the seeds you have used were dead or diseased, so they would not germinate in any condition and this affects the results </a:t>
            </a:r>
            <a:r>
              <a:rPr lang="en-US"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Calibri" panose="020F0502020204030204" pitchFamily="34" charset="0"/>
              </a:rPr>
              <a:t> that’s why it is advisable to use a large sample as possible.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mj-lt"/>
              <a:buAutoNum type="arabicParenR"/>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You have to ensure that when temperature is the variable the exclusion of light from the seeds is not an additional variable </a:t>
            </a:r>
            <a:r>
              <a:rPr lang="en-US"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Calibri" panose="020F0502020204030204" pitchFamily="34" charset="0"/>
              </a:rPr>
              <a:t> this is done by putting the seeds in the darkness.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15000"/>
              </a:lnSpc>
              <a:spcBef>
                <a:spcPts val="0"/>
              </a:spcBef>
              <a:spcAft>
                <a:spcPts val="1000"/>
              </a:spcAft>
              <a:buFont typeface="+mj-lt"/>
              <a:buAutoNum type="arabicParenR"/>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Some seeds might have been scratched while you were handling them </a:t>
            </a:r>
            <a:r>
              <a:rPr lang="en-US"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Calibri" panose="020F0502020204030204" pitchFamily="34" charset="0"/>
              </a:rPr>
              <a:t> these might germinate more successfully because the test became more permeable to oxygen and water.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tabLst>
                <a:tab pos="448373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Older the seeds, the lower the percentage of seeds that will germinate “</a:t>
            </a:r>
            <a:endParaRPr lang="en-US" sz="1800" dirty="0">
              <a:solidFill>
                <a:srgbClr val="000000"/>
              </a:solidFill>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4483735" algn="l"/>
              </a:tabLs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can you design an experiment to test the effect of storage time on the germination rate of the seeds?</a:t>
            </a:r>
            <a:endParaRPr lang="en-US" sz="1800" dirty="0">
              <a:solidFill>
                <a:srgbClr val="000000"/>
              </a:solidFill>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4483735" algn="l"/>
              </a:tabLs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Whenever you’re asked to design an experiment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l" rtl="0">
              <a:lnSpc>
                <a:spcPct val="115000"/>
              </a:lnSpc>
              <a:spcBef>
                <a:spcPts val="0"/>
              </a:spcBef>
              <a:spcAft>
                <a:spcPts val="1000"/>
              </a:spcAft>
              <a:buFont typeface="Symbol" panose="05050102010706020507" pitchFamily="18" charset="2"/>
              <a:buChar char=""/>
              <a:tabLst>
                <a:tab pos="4483735"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Remember to think about the variables </a:t>
            </a:r>
            <a:r>
              <a:rPr lang="en-US" sz="1800" b="1" dirty="0">
                <a:effectLst/>
                <a:latin typeface="Calibri" panose="020F0502020204030204" pitchFamily="34" charset="0"/>
                <a:ea typeface="Calibri" panose="020F0502020204030204" pitchFamily="34" charset="0"/>
                <a:cs typeface="Calibri" panose="020F0502020204030204" pitchFamily="34" charset="0"/>
              </a:rPr>
              <a:t>that you will change</a:t>
            </a:r>
            <a:r>
              <a:rPr lang="en-US" sz="1800" dirty="0">
                <a:effectLst/>
                <a:latin typeface="Calibri" panose="020F0502020204030204" pitchFamily="34" charset="0"/>
                <a:ea typeface="Calibri" panose="020F0502020204030204" pitchFamily="34" charset="0"/>
                <a:cs typeface="Calibri" panose="020F0502020204030204" pitchFamily="34" charset="0"/>
              </a:rPr>
              <a:t> (Independent variable) and what you will keep constant and what you will measure (dependent variable) and how you will measure it!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xmlns="" id="{4E98B441-B14C-5B36-A2C6-F647FC7DDAFE}"/>
              </a:ext>
            </a:extLst>
          </p:cNvPr>
          <p:cNvPicPr>
            <a:picLocks noChangeAspect="1"/>
          </p:cNvPicPr>
          <p:nvPr/>
        </p:nvPicPr>
        <p:blipFill>
          <a:blip r:embed="rId2" cstate="print"/>
          <a:srcRect/>
          <a:stretch>
            <a:fillRect/>
          </a:stretch>
        </p:blipFill>
        <p:spPr bwMode="auto">
          <a:xfrm>
            <a:off x="8753976" y="1099302"/>
            <a:ext cx="3412556" cy="3015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9594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3CA7CA-207B-93B7-9030-F40F76BD5423}"/>
              </a:ext>
            </a:extLst>
          </p:cNvPr>
          <p:cNvSpPr>
            <a:spLocks noGrp="1"/>
          </p:cNvSpPr>
          <p:nvPr>
            <p:ph type="title"/>
          </p:nvPr>
        </p:nvSpPr>
        <p:spPr>
          <a:xfrm>
            <a:off x="838200" y="365126"/>
            <a:ext cx="10732911" cy="357364"/>
          </a:xfrm>
        </p:spPr>
        <p:txBody>
          <a:bodyPr>
            <a:normAutofit fontScale="90000"/>
          </a:bodyPr>
          <a:lstStyle/>
          <a:p>
            <a:pPr algn="ctr"/>
            <a:r>
              <a:rPr lang="en-US" sz="2900" b="1" u="sng" dirty="0">
                <a:solidFill>
                  <a:srgbClr val="000000"/>
                </a:solidFill>
                <a:effectLst/>
                <a:uFill>
                  <a:solidFill>
                    <a:srgbClr val="000000"/>
                  </a:solidFill>
                </a:uFill>
                <a:latin typeface="Calibri" panose="020F0502020204030204" pitchFamily="34" charset="0"/>
                <a:ea typeface="Cambria" panose="02040503050406030204" pitchFamily="18" charset="0"/>
              </a:rPr>
              <a:t>(2)Onions </a:t>
            </a:r>
            <a:r>
              <a:rPr lang="en-US" sz="3200" b="1" u="sng"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asexual reproduction or vegetative propagation) </a:t>
            </a:r>
            <a:endParaRPr lang="en-US" sz="2900" dirty="0"/>
          </a:p>
        </p:txBody>
      </p:sp>
      <p:grpSp>
        <p:nvGrpSpPr>
          <p:cNvPr id="4" name="Group 3">
            <a:extLst>
              <a:ext uri="{FF2B5EF4-FFF2-40B4-BE49-F238E27FC236}">
                <a16:creationId xmlns:a16="http://schemas.microsoft.com/office/drawing/2014/main" xmlns="" id="{B9DEC8FF-8254-186E-586D-8437EB22E553}"/>
              </a:ext>
            </a:extLst>
          </p:cNvPr>
          <p:cNvGrpSpPr/>
          <p:nvPr/>
        </p:nvGrpSpPr>
        <p:grpSpPr>
          <a:xfrm>
            <a:off x="7168443" y="3180814"/>
            <a:ext cx="3025423" cy="2531364"/>
            <a:chOff x="0" y="0"/>
            <a:chExt cx="2546075" cy="2314575"/>
          </a:xfrm>
        </p:grpSpPr>
        <p:pic>
          <p:nvPicPr>
            <p:cNvPr id="5" name="Picture 4">
              <a:extLst>
                <a:ext uri="{FF2B5EF4-FFF2-40B4-BE49-F238E27FC236}">
                  <a16:creationId xmlns:a16="http://schemas.microsoft.com/office/drawing/2014/main" xmlns="" id="{C6AC5E09-7553-38AA-ACF1-36E66AB23C2C}"/>
                </a:ext>
              </a:extLst>
            </p:cNvPr>
            <p:cNvPicPr/>
            <p:nvPr/>
          </p:nvPicPr>
          <p:blipFill>
            <a:blip r:embed="rId2"/>
            <a:stretch>
              <a:fillRect/>
            </a:stretch>
          </p:blipFill>
          <p:spPr>
            <a:xfrm>
              <a:off x="0" y="0"/>
              <a:ext cx="2505075" cy="2314575"/>
            </a:xfrm>
            <a:prstGeom prst="rect">
              <a:avLst/>
            </a:prstGeom>
          </p:spPr>
        </p:pic>
        <p:sp>
          <p:nvSpPr>
            <p:cNvPr id="6" name="Rectangle 5">
              <a:extLst>
                <a:ext uri="{FF2B5EF4-FFF2-40B4-BE49-F238E27FC236}">
                  <a16:creationId xmlns:a16="http://schemas.microsoft.com/office/drawing/2014/main" xmlns="" id="{C5C6C6C1-07A4-2610-2E46-CDDF01555971}"/>
                </a:ext>
              </a:extLst>
            </p:cNvPr>
            <p:cNvSpPr/>
            <p:nvPr/>
          </p:nvSpPr>
          <p:spPr>
            <a:xfrm>
              <a:off x="2476754" y="166169"/>
              <a:ext cx="69321" cy="19754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b="1">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endParaRPr lang="en-US" sz="1100">
                <a:solidFill>
                  <a:srgbClr val="000000"/>
                </a:solidFill>
                <a:effectLst/>
                <a:latin typeface="Calibri" panose="020F0502020204030204" pitchFamily="34" charset="0"/>
                <a:ea typeface="Calibri" panose="020F0502020204030204" pitchFamily="34" charset="0"/>
              </a:endParaRPr>
            </a:p>
          </p:txBody>
        </p:sp>
      </p:grpSp>
      <p:sp>
        <p:nvSpPr>
          <p:cNvPr id="8" name="TextBox 7">
            <a:extLst>
              <a:ext uri="{FF2B5EF4-FFF2-40B4-BE49-F238E27FC236}">
                <a16:creationId xmlns:a16="http://schemas.microsoft.com/office/drawing/2014/main" xmlns="" id="{89247994-67BD-69C5-6E58-EFC03A7E3434}"/>
              </a:ext>
            </a:extLst>
          </p:cNvPr>
          <p:cNvSpPr txBox="1"/>
          <p:nvPr/>
        </p:nvSpPr>
        <p:spPr>
          <a:xfrm>
            <a:off x="838200" y="1351487"/>
            <a:ext cx="8150578" cy="1200329"/>
          </a:xfrm>
          <a:prstGeom prst="rect">
            <a:avLst/>
          </a:prstGeom>
          <a:noFill/>
        </p:spPr>
        <p:txBody>
          <a:bodyPr wrap="square">
            <a:spAutoFit/>
          </a:bodyPr>
          <a:lstStyle/>
          <a:p>
            <a:pPr algn="l" fontAlgn="t">
              <a:buFont typeface="Arial" panose="020B0604020202020204" pitchFamily="34" charset="0"/>
              <a:buChar char="•"/>
            </a:pPr>
            <a:r>
              <a:rPr lang="en-US" b="0" i="0" dirty="0">
                <a:solidFill>
                  <a:srgbClr val="101518"/>
                </a:solidFill>
                <a:effectLst/>
                <a:highlight>
                  <a:srgbClr val="FFFFFF"/>
                </a:highlight>
                <a:latin typeface="Roboto" panose="02000000000000000000" pitchFamily="2" charset="0"/>
              </a:rPr>
              <a:t>This process involves the generation of bulbs, which are small onion-like structures that can develop into mature plants. Asexual reproduction allows onions to spread and thrive in their environment without the need for cross pollination or fertilization from other plants.</a:t>
            </a:r>
          </a:p>
        </p:txBody>
      </p:sp>
      <p:sp>
        <p:nvSpPr>
          <p:cNvPr id="9" name="AutoShape 2">
            <a:extLst>
              <a:ext uri="{FF2B5EF4-FFF2-40B4-BE49-F238E27FC236}">
                <a16:creationId xmlns:a16="http://schemas.microsoft.com/office/drawing/2014/main" xmlns="" id="{FC47E9BF-1849-C0EE-498F-272D0D38AE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xmlns="" id="{856E192D-2F2C-2986-7443-B92B640F25E6}"/>
              </a:ext>
            </a:extLst>
          </p:cNvPr>
          <p:cNvPicPr>
            <a:picLocks noChangeAspect="1"/>
          </p:cNvPicPr>
          <p:nvPr/>
        </p:nvPicPr>
        <p:blipFill>
          <a:blip r:embed="rId3"/>
          <a:stretch>
            <a:fillRect/>
          </a:stretch>
        </p:blipFill>
        <p:spPr>
          <a:xfrm>
            <a:off x="1204911" y="3071796"/>
            <a:ext cx="4999744" cy="2952605"/>
          </a:xfrm>
          <a:prstGeom prst="rect">
            <a:avLst/>
          </a:prstGeom>
        </p:spPr>
      </p:pic>
    </p:spTree>
    <p:extLst>
      <p:ext uri="{BB962C8B-B14F-4D97-AF65-F5344CB8AC3E}">
        <p14:creationId xmlns:p14="http://schemas.microsoft.com/office/powerpoint/2010/main" val="679197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81F20A-1F98-3C26-4A21-F4FD1952DB54}"/>
              </a:ext>
            </a:extLst>
          </p:cNvPr>
          <p:cNvSpPr>
            <a:spLocks noGrp="1"/>
          </p:cNvSpPr>
          <p:nvPr>
            <p:ph type="title"/>
          </p:nvPr>
        </p:nvSpPr>
        <p:spPr>
          <a:xfrm>
            <a:off x="632178" y="423333"/>
            <a:ext cx="10191044" cy="515408"/>
          </a:xfrm>
        </p:spPr>
        <p:txBody>
          <a:bodyPr>
            <a:normAutofit fontScale="90000"/>
          </a:bodyPr>
          <a:lstStyle/>
          <a:p>
            <a:pPr algn="ctr"/>
            <a:r>
              <a:rPr lang="en-US" sz="2900" b="1" dirty="0">
                <a:solidFill>
                  <a:srgbClr val="000000"/>
                </a:solidFill>
                <a:effectLst/>
                <a:latin typeface="Calibri" panose="020F0502020204030204" pitchFamily="34" charset="0"/>
                <a:ea typeface="Verdana" panose="020B0604030504040204" pitchFamily="34" charset="0"/>
              </a:rPr>
              <a:t>(3)In strawberries “Runners”</a:t>
            </a:r>
            <a:br>
              <a:rPr lang="en-US" sz="2900" b="1" dirty="0">
                <a:solidFill>
                  <a:srgbClr val="000000"/>
                </a:solidFill>
                <a:effectLst/>
                <a:latin typeface="Calibri" panose="020F0502020204030204" pitchFamily="34" charset="0"/>
                <a:ea typeface="Verdana" panose="020B0604030504040204" pitchFamily="34" charset="0"/>
              </a:rPr>
            </a:br>
            <a:r>
              <a:rPr lang="en-US" sz="3200" b="1" u="sng" dirty="0">
                <a:solidFill>
                  <a:srgbClr val="000000"/>
                </a:solidFill>
                <a:effectLst/>
                <a:latin typeface="Calibri" panose="020F0502020204030204" pitchFamily="34" charset="0"/>
                <a:ea typeface="Calibri" panose="020F0502020204030204" pitchFamily="34" charset="0"/>
              </a:rPr>
              <a:t>(</a:t>
            </a:r>
            <a:r>
              <a:rPr lang="en-US" sz="3200" b="1" u="sng"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asexual reproduction or vegetative propagation) </a:t>
            </a:r>
            <a:endParaRPr lang="en-US" sz="2900" dirty="0"/>
          </a:p>
        </p:txBody>
      </p:sp>
      <p:sp>
        <p:nvSpPr>
          <p:cNvPr id="3" name="Content Placeholder 2">
            <a:extLst>
              <a:ext uri="{FF2B5EF4-FFF2-40B4-BE49-F238E27FC236}">
                <a16:creationId xmlns:a16="http://schemas.microsoft.com/office/drawing/2014/main" xmlns="" id="{9CD48C22-CF45-38B9-399D-BFD957414FF9}"/>
              </a:ext>
            </a:extLst>
          </p:cNvPr>
          <p:cNvSpPr>
            <a:spLocks noGrp="1"/>
          </p:cNvSpPr>
          <p:nvPr>
            <p:ph idx="1"/>
          </p:nvPr>
        </p:nvSpPr>
        <p:spPr>
          <a:xfrm>
            <a:off x="632178" y="1320800"/>
            <a:ext cx="10721622" cy="4856163"/>
          </a:xfrm>
        </p:spPr>
        <p:txBody>
          <a:bodyPr/>
          <a:lstStyle/>
          <a:p>
            <a:r>
              <a:rPr lang="en-US" sz="1800" b="1" dirty="0">
                <a:solidFill>
                  <a:srgbClr val="000000"/>
                </a:solidFill>
                <a:effectLst/>
                <a:latin typeface="Calibri" panose="020F0502020204030204" pitchFamily="34" charset="0"/>
                <a:ea typeface="Verdana" panose="020B0604030504040204" pitchFamily="34" charset="0"/>
              </a:rPr>
              <a:t>Runners </a:t>
            </a:r>
            <a:r>
              <a:rPr lang="en-US" sz="1800" dirty="0">
                <a:solidFill>
                  <a:srgbClr val="000000"/>
                </a:solidFill>
                <a:effectLst/>
                <a:latin typeface="Calibri" panose="020F0502020204030204" pitchFamily="34" charset="0"/>
                <a:ea typeface="Verdana" panose="020B0604030504040204" pitchFamily="34" charset="0"/>
              </a:rPr>
              <a:t>are stems that grow horizontally above the ground. They have nodes where buds are formed. These buds grow into new roots and shoots when they touch the ground</a:t>
            </a:r>
            <a:endParaRPr lang="en-US" dirty="0"/>
          </a:p>
        </p:txBody>
      </p:sp>
      <p:pic>
        <p:nvPicPr>
          <p:cNvPr id="4" name="Picture 3">
            <a:extLst>
              <a:ext uri="{FF2B5EF4-FFF2-40B4-BE49-F238E27FC236}">
                <a16:creationId xmlns:a16="http://schemas.microsoft.com/office/drawing/2014/main" xmlns="" id="{4F6A33B3-014B-9B8C-51DC-6BC4E8071F2A}"/>
              </a:ext>
            </a:extLst>
          </p:cNvPr>
          <p:cNvPicPr/>
          <p:nvPr/>
        </p:nvPicPr>
        <p:blipFill>
          <a:blip r:embed="rId2"/>
          <a:stretch>
            <a:fillRect/>
          </a:stretch>
        </p:blipFill>
        <p:spPr>
          <a:xfrm>
            <a:off x="7568670" y="1855259"/>
            <a:ext cx="3991152" cy="4491038"/>
          </a:xfrm>
          <a:prstGeom prst="rect">
            <a:avLst/>
          </a:prstGeom>
        </p:spPr>
      </p:pic>
      <p:pic>
        <p:nvPicPr>
          <p:cNvPr id="5" name="Picture 4">
            <a:extLst>
              <a:ext uri="{FF2B5EF4-FFF2-40B4-BE49-F238E27FC236}">
                <a16:creationId xmlns:a16="http://schemas.microsoft.com/office/drawing/2014/main" xmlns="" id="{0380BD65-3935-2277-3A00-822CE0DB7D99}"/>
              </a:ext>
            </a:extLst>
          </p:cNvPr>
          <p:cNvPicPr>
            <a:picLocks noChangeAspect="1"/>
          </p:cNvPicPr>
          <p:nvPr/>
        </p:nvPicPr>
        <p:blipFill>
          <a:blip r:embed="rId3"/>
          <a:stretch>
            <a:fillRect/>
          </a:stretch>
        </p:blipFill>
        <p:spPr>
          <a:xfrm>
            <a:off x="3956929" y="2855912"/>
            <a:ext cx="3405719" cy="2270479"/>
          </a:xfrm>
          <a:prstGeom prst="rect">
            <a:avLst/>
          </a:prstGeom>
        </p:spPr>
      </p:pic>
      <p:pic>
        <p:nvPicPr>
          <p:cNvPr id="6" name="Picture 5">
            <a:extLst>
              <a:ext uri="{FF2B5EF4-FFF2-40B4-BE49-F238E27FC236}">
                <a16:creationId xmlns:a16="http://schemas.microsoft.com/office/drawing/2014/main" xmlns="" id="{EA5B8238-9B79-CBFE-9FED-4CA4C3A5B7B4}"/>
              </a:ext>
            </a:extLst>
          </p:cNvPr>
          <p:cNvPicPr>
            <a:picLocks noChangeAspect="1"/>
          </p:cNvPicPr>
          <p:nvPr/>
        </p:nvPicPr>
        <p:blipFill>
          <a:blip r:embed="rId4"/>
          <a:stretch>
            <a:fillRect/>
          </a:stretch>
        </p:blipFill>
        <p:spPr>
          <a:xfrm>
            <a:off x="307931" y="2538588"/>
            <a:ext cx="3503160" cy="3256844"/>
          </a:xfrm>
          <a:prstGeom prst="rect">
            <a:avLst/>
          </a:prstGeom>
        </p:spPr>
      </p:pic>
    </p:spTree>
    <p:extLst>
      <p:ext uri="{BB962C8B-B14F-4D97-AF65-F5344CB8AC3E}">
        <p14:creationId xmlns:p14="http://schemas.microsoft.com/office/powerpoint/2010/main" val="4272361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2B848C-4D81-CAA9-6DA5-F05783B5B577}"/>
              </a:ext>
            </a:extLst>
          </p:cNvPr>
          <p:cNvSpPr>
            <a:spLocks noGrp="1"/>
          </p:cNvSpPr>
          <p:nvPr>
            <p:ph type="title"/>
          </p:nvPr>
        </p:nvSpPr>
        <p:spPr>
          <a:xfrm>
            <a:off x="1593144" y="417377"/>
            <a:ext cx="9005711" cy="481542"/>
          </a:xfrm>
        </p:spPr>
        <p:txBody>
          <a:bodyPr>
            <a:normAutofit fontScale="90000"/>
          </a:bodyPr>
          <a:lstStyle/>
          <a:p>
            <a:pPr algn="ctr"/>
            <a:r>
              <a:rPr lang="en-US" sz="3200" b="1" dirty="0">
                <a:solidFill>
                  <a:srgbClr val="000000"/>
                </a:solidFill>
                <a:effectLst/>
                <a:latin typeface="Calibri" panose="020F0502020204030204" pitchFamily="34" charset="0"/>
                <a:ea typeface="Calibri" panose="020F0502020204030204" pitchFamily="34" charset="0"/>
              </a:rPr>
              <a:t> (4)In Bacteria</a:t>
            </a:r>
            <a:r>
              <a:rPr lang="en-US" sz="3200" b="1" u="sng" dirty="0">
                <a:solidFill>
                  <a:srgbClr val="000000"/>
                </a:solidFill>
                <a:effectLst/>
                <a:latin typeface="Calibri" panose="020F0502020204030204" pitchFamily="34" charset="0"/>
                <a:ea typeface="Calibri" panose="020F0502020204030204" pitchFamily="34" charset="0"/>
              </a:rPr>
              <a:t> (</a:t>
            </a:r>
            <a:r>
              <a:rPr lang="en-US" sz="3200" b="1" u="sng"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asexual reproduction)</a:t>
            </a:r>
            <a:r>
              <a:rPr lang="en-US" sz="3200" b="1"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sp>
        <p:nvSpPr>
          <p:cNvPr id="7" name="TextBox 6">
            <a:extLst>
              <a:ext uri="{FF2B5EF4-FFF2-40B4-BE49-F238E27FC236}">
                <a16:creationId xmlns:a16="http://schemas.microsoft.com/office/drawing/2014/main" xmlns="" id="{6FED80CD-05C5-1748-AB50-B530E20F5BFF}"/>
              </a:ext>
            </a:extLst>
          </p:cNvPr>
          <p:cNvSpPr txBox="1"/>
          <p:nvPr/>
        </p:nvSpPr>
        <p:spPr>
          <a:xfrm>
            <a:off x="444136" y="1149532"/>
            <a:ext cx="11747863" cy="1021690"/>
          </a:xfrm>
          <a:prstGeom prst="rect">
            <a:avLst/>
          </a:prstGeom>
          <a:noFill/>
        </p:spPr>
        <p:txBody>
          <a:bodyPr wrap="square">
            <a:spAutoFit/>
          </a:bodyPr>
          <a:lstStyle/>
          <a:p>
            <a:pPr marL="0" marR="772795" indent="-6350" algn="just">
              <a:lnSpc>
                <a:spcPct val="114000"/>
              </a:lnSpc>
              <a:spcBef>
                <a:spcPts val="0"/>
              </a:spcBef>
              <a:spcAft>
                <a:spcPts val="0"/>
              </a:spcAft>
            </a:pPr>
            <a:r>
              <a:rPr lang="en-US"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Bacteria are single celled organisms that reproduce asexually by a process called binary fission. In some bacteria, Binary fission can take place every 20 minutes (Only when all the suitable conditions are present). Details of the process are discussed in Bacterial Kingdom. </a:t>
            </a:r>
            <a:endParaRPr lang="en-US" sz="1600" dirty="0">
              <a:solidFill>
                <a:srgbClr val="000000"/>
              </a:solidFill>
              <a:effectLst/>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xmlns="" id="{8082A097-3B48-A158-98B6-3999D6E6076B}"/>
              </a:ext>
            </a:extLst>
          </p:cNvPr>
          <p:cNvPicPr/>
          <p:nvPr/>
        </p:nvPicPr>
        <p:blipFill>
          <a:blip r:embed="rId2"/>
          <a:stretch>
            <a:fillRect/>
          </a:stretch>
        </p:blipFill>
        <p:spPr>
          <a:xfrm>
            <a:off x="2490651" y="2617152"/>
            <a:ext cx="7210697" cy="3091316"/>
          </a:xfrm>
          <a:prstGeom prst="rect">
            <a:avLst/>
          </a:prstGeom>
        </p:spPr>
      </p:pic>
    </p:spTree>
    <p:extLst>
      <p:ext uri="{BB962C8B-B14F-4D97-AF65-F5344CB8AC3E}">
        <p14:creationId xmlns:p14="http://schemas.microsoft.com/office/powerpoint/2010/main" val="2965069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FC09CC-9F72-ED74-1418-AE70C537CAE7}"/>
              </a:ext>
            </a:extLst>
          </p:cNvPr>
          <p:cNvSpPr>
            <a:spLocks noGrp="1"/>
          </p:cNvSpPr>
          <p:nvPr>
            <p:ph type="title"/>
          </p:nvPr>
        </p:nvSpPr>
        <p:spPr>
          <a:xfrm>
            <a:off x="838200" y="365126"/>
            <a:ext cx="10360378" cy="865364"/>
          </a:xfrm>
        </p:spPr>
        <p:txBody>
          <a:bodyPr>
            <a:normAutofit fontScale="90000"/>
          </a:bodyPr>
          <a:lstStyle/>
          <a:p>
            <a:pPr algn="ctr"/>
            <a:r>
              <a:rPr lang="en-US" sz="3200" b="1" dirty="0">
                <a:solidFill>
                  <a:srgbClr val="000000"/>
                </a:solidFill>
                <a:effectLst/>
                <a:latin typeface="Calibri" panose="020F0502020204030204" pitchFamily="34" charset="0"/>
                <a:ea typeface="Calibri" panose="020F0502020204030204" pitchFamily="34" charset="0"/>
              </a:rPr>
              <a:t>(5)In Fungi </a:t>
            </a:r>
            <a:r>
              <a:rPr lang="en-US" sz="3200" b="1" u="sng" dirty="0">
                <a:solidFill>
                  <a:srgbClr val="000000"/>
                </a:solidFill>
                <a:effectLst/>
                <a:latin typeface="Calibri" panose="020F0502020204030204" pitchFamily="34" charset="0"/>
                <a:ea typeface="Calibri" panose="020F0502020204030204" pitchFamily="34" charset="0"/>
              </a:rPr>
              <a:t>(</a:t>
            </a:r>
            <a:r>
              <a:rPr lang="en-US" sz="3200" b="1" u="sng"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asexual reproduction )</a:t>
            </a:r>
            <a:r>
              <a:rPr lang="en-US" sz="1800" dirty="0">
                <a:solidFill>
                  <a:srgbClr val="000000"/>
                </a:solidFill>
                <a:effectLst/>
                <a:latin typeface="Calibri" panose="020F0502020204030204" pitchFamily="34" charset="0"/>
                <a:ea typeface="Calibri" panose="020F0502020204030204" pitchFamily="34" charset="0"/>
              </a:rPr>
              <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sp>
        <p:nvSpPr>
          <p:cNvPr id="5" name="TextBox 4">
            <a:extLst>
              <a:ext uri="{FF2B5EF4-FFF2-40B4-BE49-F238E27FC236}">
                <a16:creationId xmlns:a16="http://schemas.microsoft.com/office/drawing/2014/main" xmlns="" id="{740F28BF-BA78-4229-FC62-493619FC2D77}"/>
              </a:ext>
            </a:extLst>
          </p:cNvPr>
          <p:cNvSpPr txBox="1"/>
          <p:nvPr/>
        </p:nvSpPr>
        <p:spPr>
          <a:xfrm>
            <a:off x="270933" y="1117601"/>
            <a:ext cx="11729156" cy="1329146"/>
          </a:xfrm>
          <a:prstGeom prst="rect">
            <a:avLst/>
          </a:prstGeom>
          <a:noFill/>
        </p:spPr>
        <p:txBody>
          <a:bodyPr wrap="square">
            <a:spAutoFit/>
          </a:bodyPr>
          <a:lstStyle/>
          <a:p>
            <a:pPr marL="0" marR="784225" indent="-6350">
              <a:lnSpc>
                <a:spcPct val="111000"/>
              </a:lnSpc>
              <a:spcBef>
                <a:spcPts val="0"/>
              </a:spcBef>
              <a:spcAft>
                <a:spcPts val="45"/>
              </a:spcAft>
            </a:pPr>
            <a:r>
              <a:rPr lang="en-US"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Fungi can also reproduce asexually e.g. bread mold </a:t>
            </a:r>
            <a:endParaRPr lang="en-US" sz="1600" dirty="0">
              <a:solidFill>
                <a:srgbClr val="000000"/>
              </a:solidFill>
              <a:effectLst/>
              <a:latin typeface="Calibri" panose="020F0502020204030204" pitchFamily="34" charset="0"/>
              <a:ea typeface="Calibri" panose="020F0502020204030204" pitchFamily="34" charset="0"/>
            </a:endParaRPr>
          </a:p>
          <a:p>
            <a:pPr marL="0" marR="772795" indent="-6350" algn="just">
              <a:lnSpc>
                <a:spcPct val="114000"/>
              </a:lnSpc>
              <a:spcBef>
                <a:spcPts val="0"/>
              </a:spcBef>
              <a:spcAft>
                <a:spcPts val="0"/>
              </a:spcAft>
            </a:pPr>
            <a:r>
              <a:rPr lang="en-US"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The mold grows on food like bread, the hypha grows upward with a sac called sporangium at the top. Sporangium contains spores when it bursts open, spores are spread by wind and land on a new medium. If suitable conditions are found, it will reproduce producing new hyphae. </a:t>
            </a:r>
            <a:endParaRPr lang="en-US" sz="1600" dirty="0">
              <a:solidFill>
                <a:srgbClr val="000000"/>
              </a:solidFill>
              <a:effectLst/>
              <a:latin typeface="Calibri" panose="020F0502020204030204" pitchFamily="34" charset="0"/>
              <a:ea typeface="Calibri" panose="020F0502020204030204" pitchFamily="34" charset="0"/>
            </a:endParaRPr>
          </a:p>
        </p:txBody>
      </p:sp>
      <p:grpSp>
        <p:nvGrpSpPr>
          <p:cNvPr id="6" name="Group 5">
            <a:extLst>
              <a:ext uri="{FF2B5EF4-FFF2-40B4-BE49-F238E27FC236}">
                <a16:creationId xmlns:a16="http://schemas.microsoft.com/office/drawing/2014/main" xmlns="" id="{A6D125FB-A2BF-971B-4C47-D5F43A94FBA6}"/>
              </a:ext>
            </a:extLst>
          </p:cNvPr>
          <p:cNvGrpSpPr/>
          <p:nvPr/>
        </p:nvGrpSpPr>
        <p:grpSpPr>
          <a:xfrm>
            <a:off x="3367405" y="2601586"/>
            <a:ext cx="5708862" cy="3979836"/>
            <a:chOff x="0" y="0"/>
            <a:chExt cx="5457444" cy="4392168"/>
          </a:xfrm>
        </p:grpSpPr>
        <p:pic>
          <p:nvPicPr>
            <p:cNvPr id="7" name="Picture 6">
              <a:extLst>
                <a:ext uri="{FF2B5EF4-FFF2-40B4-BE49-F238E27FC236}">
                  <a16:creationId xmlns:a16="http://schemas.microsoft.com/office/drawing/2014/main" xmlns="" id="{79131511-BD6D-B6DD-CCD6-FD8AC163F8F0}"/>
                </a:ext>
              </a:extLst>
            </p:cNvPr>
            <p:cNvPicPr/>
            <p:nvPr/>
          </p:nvPicPr>
          <p:blipFill>
            <a:blip r:embed="rId2"/>
            <a:stretch>
              <a:fillRect/>
            </a:stretch>
          </p:blipFill>
          <p:spPr>
            <a:xfrm>
              <a:off x="0" y="0"/>
              <a:ext cx="5457444" cy="2755392"/>
            </a:xfrm>
            <a:prstGeom prst="rect">
              <a:avLst/>
            </a:prstGeom>
          </p:spPr>
        </p:pic>
        <p:pic>
          <p:nvPicPr>
            <p:cNvPr id="8" name="Picture 7">
              <a:extLst>
                <a:ext uri="{FF2B5EF4-FFF2-40B4-BE49-F238E27FC236}">
                  <a16:creationId xmlns:a16="http://schemas.microsoft.com/office/drawing/2014/main" xmlns="" id="{BE063DC8-FA3A-5E73-2E37-C860A9B7D434}"/>
                </a:ext>
              </a:extLst>
            </p:cNvPr>
            <p:cNvPicPr/>
            <p:nvPr/>
          </p:nvPicPr>
          <p:blipFill>
            <a:blip r:embed="rId3"/>
            <a:stretch>
              <a:fillRect/>
            </a:stretch>
          </p:blipFill>
          <p:spPr>
            <a:xfrm>
              <a:off x="64008" y="63882"/>
              <a:ext cx="5274310" cy="2573655"/>
            </a:xfrm>
            <a:prstGeom prst="rect">
              <a:avLst/>
            </a:prstGeom>
          </p:spPr>
        </p:pic>
        <p:sp>
          <p:nvSpPr>
            <p:cNvPr id="9" name="Shape 275">
              <a:extLst>
                <a:ext uri="{FF2B5EF4-FFF2-40B4-BE49-F238E27FC236}">
                  <a16:creationId xmlns:a16="http://schemas.microsoft.com/office/drawing/2014/main" xmlns="" id="{B8FD6A3B-E9A2-7689-080A-584A86DB7004}"/>
                </a:ext>
              </a:extLst>
            </p:cNvPr>
            <p:cNvSpPr/>
            <p:nvPr/>
          </p:nvSpPr>
          <p:spPr>
            <a:xfrm>
              <a:off x="44958" y="44831"/>
              <a:ext cx="5312410" cy="2611755"/>
            </a:xfrm>
            <a:custGeom>
              <a:avLst/>
              <a:gdLst/>
              <a:ahLst/>
              <a:cxnLst/>
              <a:rect l="0" t="0" r="0" b="0"/>
              <a:pathLst>
                <a:path w="5312410" h="2611755">
                  <a:moveTo>
                    <a:pt x="0" y="2611755"/>
                  </a:moveTo>
                  <a:lnTo>
                    <a:pt x="5312410" y="2611755"/>
                  </a:lnTo>
                  <a:lnTo>
                    <a:pt x="5312410" y="0"/>
                  </a:lnTo>
                  <a:lnTo>
                    <a:pt x="0" y="0"/>
                  </a:lnTo>
                  <a:close/>
                </a:path>
              </a:pathLst>
            </a:custGeom>
            <a:ln w="38100" cap="sq">
              <a:miter lim="127000"/>
            </a:ln>
          </p:spPr>
          <p:style>
            <a:lnRef idx="1">
              <a:srgbClr val="000000"/>
            </a:lnRef>
            <a:fillRef idx="0">
              <a:srgbClr val="000000">
                <a:alpha val="0"/>
              </a:srgbClr>
            </a:fillRef>
            <a:effectRef idx="0">
              <a:scrgbClr r="0" g="0" b="0"/>
            </a:effectRef>
            <a:fontRef idx="none"/>
          </p:style>
          <p:txBody>
            <a:bodyPr/>
            <a:lstStyle/>
            <a:p>
              <a:endParaRPr lang="en-US"/>
            </a:p>
          </p:txBody>
        </p:sp>
        <p:pic>
          <p:nvPicPr>
            <p:cNvPr id="10" name="Picture 9">
              <a:extLst>
                <a:ext uri="{FF2B5EF4-FFF2-40B4-BE49-F238E27FC236}">
                  <a16:creationId xmlns:a16="http://schemas.microsoft.com/office/drawing/2014/main" xmlns="" id="{5842BBD2-2221-1430-FD26-7E6C1D8D57A9}"/>
                </a:ext>
              </a:extLst>
            </p:cNvPr>
            <p:cNvPicPr/>
            <p:nvPr/>
          </p:nvPicPr>
          <p:blipFill>
            <a:blip r:embed="rId4"/>
            <a:stretch>
              <a:fillRect/>
            </a:stretch>
          </p:blipFill>
          <p:spPr>
            <a:xfrm>
              <a:off x="1482852" y="3028188"/>
              <a:ext cx="3268980" cy="1363980"/>
            </a:xfrm>
            <a:prstGeom prst="rect">
              <a:avLst/>
            </a:prstGeom>
          </p:spPr>
        </p:pic>
        <p:pic>
          <p:nvPicPr>
            <p:cNvPr id="11" name="Picture 10">
              <a:extLst>
                <a:ext uri="{FF2B5EF4-FFF2-40B4-BE49-F238E27FC236}">
                  <a16:creationId xmlns:a16="http://schemas.microsoft.com/office/drawing/2014/main" xmlns="" id="{E0FCE921-9B0C-83AC-AB5B-78317380D264}"/>
                </a:ext>
              </a:extLst>
            </p:cNvPr>
            <p:cNvPicPr/>
            <p:nvPr/>
          </p:nvPicPr>
          <p:blipFill>
            <a:blip r:embed="rId5"/>
            <a:stretch>
              <a:fillRect/>
            </a:stretch>
          </p:blipFill>
          <p:spPr>
            <a:xfrm rot="-5400001">
              <a:off x="2499868" y="2140204"/>
              <a:ext cx="1181100" cy="3086100"/>
            </a:xfrm>
            <a:prstGeom prst="rect">
              <a:avLst/>
            </a:prstGeom>
          </p:spPr>
        </p:pic>
        <p:sp>
          <p:nvSpPr>
            <p:cNvPr id="12" name="Shape 280">
              <a:extLst>
                <a:ext uri="{FF2B5EF4-FFF2-40B4-BE49-F238E27FC236}">
                  <a16:creationId xmlns:a16="http://schemas.microsoft.com/office/drawing/2014/main" xmlns="" id="{62504F91-EFBC-0453-C36E-B948E9677C12}"/>
                </a:ext>
              </a:extLst>
            </p:cNvPr>
            <p:cNvSpPr/>
            <p:nvPr/>
          </p:nvSpPr>
          <p:spPr>
            <a:xfrm>
              <a:off x="1528318" y="3073654"/>
              <a:ext cx="3124200" cy="1219200"/>
            </a:xfrm>
            <a:custGeom>
              <a:avLst/>
              <a:gdLst/>
              <a:ahLst/>
              <a:cxnLst/>
              <a:rect l="0" t="0" r="0" b="0"/>
              <a:pathLst>
                <a:path w="3124200" h="1219200">
                  <a:moveTo>
                    <a:pt x="0" y="1219200"/>
                  </a:moveTo>
                  <a:lnTo>
                    <a:pt x="3124200" y="1219200"/>
                  </a:lnTo>
                  <a:lnTo>
                    <a:pt x="3124200" y="0"/>
                  </a:lnTo>
                  <a:lnTo>
                    <a:pt x="0" y="0"/>
                  </a:lnTo>
                  <a:close/>
                </a:path>
              </a:pathLst>
            </a:custGeom>
            <a:ln w="38100" cap="sq">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3" name="Shape 282">
              <a:extLst>
                <a:ext uri="{FF2B5EF4-FFF2-40B4-BE49-F238E27FC236}">
                  <a16:creationId xmlns:a16="http://schemas.microsoft.com/office/drawing/2014/main" xmlns="" id="{37B50B70-7B5B-374E-1D42-187EA076A124}"/>
                </a:ext>
              </a:extLst>
            </p:cNvPr>
            <p:cNvSpPr/>
            <p:nvPr/>
          </p:nvSpPr>
          <p:spPr>
            <a:xfrm>
              <a:off x="121158" y="3370453"/>
              <a:ext cx="1171575" cy="371475"/>
            </a:xfrm>
            <a:custGeom>
              <a:avLst/>
              <a:gdLst/>
              <a:ahLst/>
              <a:cxnLst/>
              <a:rect l="0" t="0" r="0" b="0"/>
              <a:pathLst>
                <a:path w="1171575" h="371475">
                  <a:moveTo>
                    <a:pt x="0" y="371475"/>
                  </a:moveTo>
                  <a:lnTo>
                    <a:pt x="1171575" y="371475"/>
                  </a:lnTo>
                  <a:lnTo>
                    <a:pt x="1171575" y="0"/>
                  </a:lnTo>
                  <a:lnTo>
                    <a:pt x="0" y="0"/>
                  </a:lnTo>
                  <a:close/>
                </a:path>
              </a:pathLst>
            </a:custGeom>
            <a:ln w="9525" cap="flat">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4" name="Rectangle 13">
              <a:extLst>
                <a:ext uri="{FF2B5EF4-FFF2-40B4-BE49-F238E27FC236}">
                  <a16:creationId xmlns:a16="http://schemas.microsoft.com/office/drawing/2014/main" xmlns="" id="{DC977F5E-706D-5D8C-C36F-322E0A3C92BE}"/>
                </a:ext>
              </a:extLst>
            </p:cNvPr>
            <p:cNvSpPr/>
            <p:nvPr/>
          </p:nvSpPr>
          <p:spPr>
            <a:xfrm>
              <a:off x="216662" y="3450083"/>
              <a:ext cx="1320255" cy="18993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b="1">
                  <a:solidFill>
                    <a:srgbClr val="000000"/>
                  </a:solidFill>
                  <a:effectLst/>
                  <a:latin typeface="Calibri" panose="020F0502020204030204" pitchFamily="34" charset="0"/>
                  <a:ea typeface="Calibri" panose="020F0502020204030204" pitchFamily="34" charset="0"/>
                </a:rPr>
                <a:t>Budding in yeast </a:t>
              </a:r>
              <a:endParaRPr lang="en-US" sz="1100">
                <a:solidFill>
                  <a:srgbClr val="000000"/>
                </a:solidFill>
                <a:effectLst/>
                <a:latin typeface="Calibri" panose="020F0502020204030204" pitchFamily="34" charset="0"/>
                <a:ea typeface="Calibri" panose="020F0502020204030204" pitchFamily="34" charset="0"/>
              </a:endParaRPr>
            </a:p>
          </p:txBody>
        </p:sp>
        <p:sp>
          <p:nvSpPr>
            <p:cNvPr id="15" name="Rectangle 14">
              <a:extLst>
                <a:ext uri="{FF2B5EF4-FFF2-40B4-BE49-F238E27FC236}">
                  <a16:creationId xmlns:a16="http://schemas.microsoft.com/office/drawing/2014/main" xmlns="" id="{B6947F49-A2D8-5B2B-9DCC-DDFDAD70CC84}"/>
                </a:ext>
              </a:extLst>
            </p:cNvPr>
            <p:cNvSpPr/>
            <p:nvPr/>
          </p:nvSpPr>
          <p:spPr>
            <a:xfrm>
              <a:off x="1208786" y="3450083"/>
              <a:ext cx="42144" cy="189936"/>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100" b="1">
                  <a:solidFill>
                    <a:srgbClr val="000000"/>
                  </a:solidFill>
                  <a:effectLst/>
                  <a:latin typeface="Calibri" panose="020F0502020204030204" pitchFamily="34" charset="0"/>
                  <a:ea typeface="Calibri" panose="020F0502020204030204" pitchFamily="34" charset="0"/>
                </a:rPr>
                <a:t> </a:t>
              </a:r>
              <a:endParaRPr lang="en-US" sz="1100">
                <a:solidFill>
                  <a:srgbClr val="00000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447637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867DE7-26A2-F517-86BF-BDB726620264}"/>
              </a:ext>
            </a:extLst>
          </p:cNvPr>
          <p:cNvSpPr>
            <a:spLocks noGrp="1"/>
          </p:cNvSpPr>
          <p:nvPr>
            <p:ph type="title"/>
          </p:nvPr>
        </p:nvSpPr>
        <p:spPr>
          <a:xfrm>
            <a:off x="838200" y="365125"/>
            <a:ext cx="10515600" cy="5852795"/>
          </a:xfrm>
        </p:spPr>
        <p:txBody>
          <a:bodyPr>
            <a:normAutofit/>
          </a:bodyPr>
          <a:lstStyle/>
          <a:p>
            <a:pPr marL="0" marR="0" algn="ctr">
              <a:lnSpc>
                <a:spcPct val="107000"/>
              </a:lnSpc>
              <a:spcBef>
                <a:spcPts val="0"/>
              </a:spcBef>
              <a:spcAft>
                <a:spcPts val="270"/>
              </a:spcAft>
            </a:pPr>
            <a:r>
              <a:rPr lang="en-US" sz="2900" b="1" kern="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Sexual VS Asexual reproduction in plant </a:t>
            </a:r>
            <a:br>
              <a:rPr lang="en-US" sz="2900" b="1" kern="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br>
            <a:r>
              <a:rPr lang="en-US" sz="2900" b="1" kern="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a:r>
            <a:br>
              <a:rPr lang="en-US" sz="2900" b="1" kern="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br>
            <a:r>
              <a:rPr lang="en-US" sz="2900" b="1" kern="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a:r>
            <a:br>
              <a:rPr lang="en-US" sz="2900" b="1" kern="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br>
            <a:r>
              <a:rPr lang="en-US" sz="2900" b="1" kern="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r>
            <a:br>
              <a:rPr lang="en-US" sz="2900" b="1" kern="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br>
            <a:r>
              <a:rPr lang="en-US" sz="18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Advantages and disadvantages to  </a:t>
            </a:r>
            <a:r>
              <a:rPr lang="en-US" sz="1800" dirty="0">
                <a:solidFill>
                  <a:srgbClr val="000000"/>
                </a:solidFill>
                <a:effectLst/>
                <a:latin typeface="Calibri" panose="020F0502020204030204" pitchFamily="34" charset="0"/>
                <a:ea typeface="Calibri" panose="020F0502020204030204" pitchFamily="34" charset="0"/>
              </a:rPr>
              <a:t/>
            </a:r>
            <a:br>
              <a:rPr lang="en-US" sz="1800" dirty="0">
                <a:solidFill>
                  <a:srgbClr val="000000"/>
                </a:solidFill>
                <a:effectLst/>
                <a:latin typeface="Calibri" panose="020F0502020204030204" pitchFamily="34" charset="0"/>
                <a:ea typeface="Calibri" panose="020F0502020204030204" pitchFamily="34" charset="0"/>
              </a:rPr>
            </a:br>
            <a:r>
              <a:rPr lang="en-US" sz="1800" u="none" strike="noStrike" dirty="0">
                <a:solidFill>
                  <a:srgbClr val="000000"/>
                </a:solidFill>
                <a:effectLst/>
                <a:uFill>
                  <a:solidFill>
                    <a:srgbClr val="000000"/>
                  </a:solidFill>
                </a:uFill>
                <a:latin typeface="Calibri" panose="020F0502020204030204" pitchFamily="34" charset="0"/>
                <a:ea typeface="Cambria" panose="02040503050406030204" pitchFamily="18" charset="0"/>
                <a:cs typeface="Calibri" panose="020F0502020204030204" pitchFamily="34" charset="0"/>
              </a:rPr>
              <a:t>Population of species in the wild </a:t>
            </a:r>
            <a:r>
              <a:rPr lang="en-US" sz="1800" u="none" strike="noStrike" dirty="0">
                <a:solidFill>
                  <a:srgbClr val="000000"/>
                </a:solidFill>
                <a:effectLst/>
                <a:uFill>
                  <a:solidFill>
                    <a:srgbClr val="000000"/>
                  </a:solidFill>
                </a:uFill>
                <a:latin typeface="Cambria" panose="02040503050406030204" pitchFamily="18" charset="0"/>
                <a:ea typeface="Cambria" panose="02040503050406030204" pitchFamily="18" charset="0"/>
                <a:cs typeface="Cambria" panose="02040503050406030204" pitchFamily="18" charset="0"/>
              </a:rPr>
              <a:t/>
            </a:r>
            <a:br>
              <a:rPr lang="en-US" sz="1800" u="none" strike="noStrike" dirty="0">
                <a:solidFill>
                  <a:srgbClr val="000000"/>
                </a:solidFill>
                <a:effectLst/>
                <a:uFill>
                  <a:solidFill>
                    <a:srgbClr val="000000"/>
                  </a:solidFill>
                </a:uFill>
                <a:latin typeface="Cambria" panose="02040503050406030204" pitchFamily="18" charset="0"/>
                <a:ea typeface="Cambria" panose="02040503050406030204" pitchFamily="18" charset="0"/>
                <a:cs typeface="Cambria" panose="02040503050406030204" pitchFamily="18" charset="0"/>
              </a:rPr>
            </a:br>
            <a:r>
              <a:rPr lang="en-US" sz="1800" u="none" strike="noStrike" dirty="0">
                <a:solidFill>
                  <a:srgbClr val="000000"/>
                </a:solidFill>
                <a:effectLst/>
                <a:uFill>
                  <a:solidFill>
                    <a:srgbClr val="000000"/>
                  </a:solidFill>
                </a:uFill>
                <a:latin typeface="Calibri" panose="020F0502020204030204" pitchFamily="34" charset="0"/>
                <a:ea typeface="Cambria" panose="02040503050406030204" pitchFamily="18" charset="0"/>
                <a:cs typeface="Calibri" panose="020F0502020204030204" pitchFamily="34" charset="0"/>
              </a:rPr>
              <a:t>To crop production  </a:t>
            </a:r>
            <a:r>
              <a:rPr lang="en-US" sz="1800" u="none" strike="noStrike" dirty="0">
                <a:solidFill>
                  <a:srgbClr val="000000"/>
                </a:solidFill>
                <a:effectLst/>
                <a:uFill>
                  <a:solidFill>
                    <a:srgbClr val="000000"/>
                  </a:solidFill>
                </a:uFill>
                <a:latin typeface="Cambria" panose="02040503050406030204" pitchFamily="18" charset="0"/>
                <a:ea typeface="Cambria" panose="02040503050406030204" pitchFamily="18" charset="0"/>
                <a:cs typeface="Cambria" panose="02040503050406030204" pitchFamily="18" charset="0"/>
              </a:rPr>
              <a:t/>
            </a:r>
            <a:br>
              <a:rPr lang="en-US" sz="1800" u="none" strike="noStrike" dirty="0">
                <a:solidFill>
                  <a:srgbClr val="000000"/>
                </a:solidFill>
                <a:effectLst/>
                <a:uFill>
                  <a:solidFill>
                    <a:srgbClr val="000000"/>
                  </a:solidFill>
                </a:uFill>
                <a:latin typeface="Cambria" panose="02040503050406030204" pitchFamily="18" charset="0"/>
                <a:ea typeface="Cambria" panose="02040503050406030204" pitchFamily="18" charset="0"/>
                <a:cs typeface="Cambria" panose="02040503050406030204" pitchFamily="18" charset="0"/>
              </a:rPr>
            </a:br>
            <a:endParaRPr lang="en-US" sz="2900" dirty="0"/>
          </a:p>
        </p:txBody>
      </p:sp>
    </p:spTree>
    <p:extLst>
      <p:ext uri="{BB962C8B-B14F-4D97-AF65-F5344CB8AC3E}">
        <p14:creationId xmlns:p14="http://schemas.microsoft.com/office/powerpoint/2010/main" val="2071525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DDE7577C-02D4-0AB5-4859-5A85D63BC172}"/>
              </a:ext>
            </a:extLst>
          </p:cNvPr>
          <p:cNvGraphicFramePr>
            <a:graphicFrameLocks noGrp="1"/>
          </p:cNvGraphicFramePr>
          <p:nvPr>
            <p:ph idx="1"/>
            <p:extLst>
              <p:ext uri="{D42A27DB-BD31-4B8C-83A1-F6EECF244321}">
                <p14:modId xmlns:p14="http://schemas.microsoft.com/office/powerpoint/2010/main" val="254360045"/>
              </p:ext>
            </p:extLst>
          </p:nvPr>
        </p:nvGraphicFramePr>
        <p:xfrm>
          <a:off x="470263" y="470263"/>
          <a:ext cx="11312434" cy="6076647"/>
        </p:xfrm>
        <a:graphic>
          <a:graphicData uri="http://schemas.openxmlformats.org/drawingml/2006/table">
            <a:tbl>
              <a:tblPr firstRow="1" bandRow="1">
                <a:tableStyleId>{68D230F3-CF80-4859-8CE7-A43EE81993B5}</a:tableStyleId>
              </a:tblPr>
              <a:tblGrid>
                <a:gridCol w="5656217">
                  <a:extLst>
                    <a:ext uri="{9D8B030D-6E8A-4147-A177-3AD203B41FA5}">
                      <a16:colId xmlns:a16="http://schemas.microsoft.com/office/drawing/2014/main" xmlns="" val="978581580"/>
                    </a:ext>
                  </a:extLst>
                </a:gridCol>
                <a:gridCol w="5656217">
                  <a:extLst>
                    <a:ext uri="{9D8B030D-6E8A-4147-A177-3AD203B41FA5}">
                      <a16:colId xmlns:a16="http://schemas.microsoft.com/office/drawing/2014/main" xmlns="" val="525011520"/>
                    </a:ext>
                  </a:extLst>
                </a:gridCol>
              </a:tblGrid>
              <a:tr h="1321767">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kern="1200" dirty="0">
                          <a:solidFill>
                            <a:schemeClr val="accent6">
                              <a:lumMod val="75000"/>
                            </a:schemeClr>
                          </a:solidFill>
                          <a:effectLst/>
                          <a:highlight>
                            <a:srgbClr val="CCFF66"/>
                          </a:highlight>
                        </a:rPr>
                        <a:t>Disadvantages of asexual reproduction: </a:t>
                      </a:r>
                      <a:endParaRPr lang="en-US" sz="2400" dirty="0">
                        <a:solidFill>
                          <a:schemeClr val="accent6">
                            <a:lumMod val="75000"/>
                          </a:schemeClr>
                        </a:solidFill>
                        <a:highlight>
                          <a:srgbClr val="CCFF66"/>
                        </a:highlight>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2400" dirty="0">
                        <a:solidFill>
                          <a:schemeClr val="accent6">
                            <a:lumMod val="75000"/>
                          </a:schemeClr>
                        </a:solidFill>
                        <a:highlight>
                          <a:srgbClr val="CCFF66"/>
                        </a:highlight>
                      </a:endParaRPr>
                    </a:p>
                  </a:txBody>
                  <a:tcPr marL="18415" marR="73025" marT="6985" marB="0"/>
                </a:tc>
                <a:tc>
                  <a:txBody>
                    <a:bodyPr/>
                    <a:lstStyle/>
                    <a:p>
                      <a:pPr algn="ctr"/>
                      <a:r>
                        <a:rPr lang="en-US" sz="2400" b="1" kern="1200" dirty="0">
                          <a:solidFill>
                            <a:schemeClr val="accent6">
                              <a:lumMod val="75000"/>
                            </a:schemeClr>
                          </a:solidFill>
                          <a:effectLst/>
                        </a:rPr>
                        <a:t>Disadvantages of asexual reproduction: </a:t>
                      </a:r>
                      <a:endParaRPr lang="en-US" sz="2400" dirty="0">
                        <a:solidFill>
                          <a:schemeClr val="accent6">
                            <a:lumMod val="75000"/>
                          </a:schemeClr>
                        </a:solidFill>
                      </a:endParaRPr>
                    </a:p>
                  </a:txBody>
                  <a:tcPr/>
                </a:tc>
                <a:extLst>
                  <a:ext uri="{0D108BD9-81ED-4DB2-BD59-A6C34878D82A}">
                    <a16:rowId xmlns:a16="http://schemas.microsoft.com/office/drawing/2014/main" xmlns="" val="3244492200"/>
                  </a:ext>
                </a:extLst>
              </a:tr>
              <a:tr h="4687147">
                <a:tc>
                  <a:txBody>
                    <a:bodyPr/>
                    <a:lstStyle/>
                    <a:p>
                      <a:pPr lvl="0" rtl="0" fontAlgn="base"/>
                      <a:r>
                        <a:rPr lang="en-US" sz="1800" u="none" strike="noStrike" kern="1200" dirty="0">
                          <a:solidFill>
                            <a:schemeClr val="dk1"/>
                          </a:solidFill>
                          <a:effectLst/>
                        </a:rPr>
                        <a:t>1)One parent is needed greater chance of </a:t>
                      </a:r>
                    </a:p>
                    <a:p>
                      <a:r>
                        <a:rPr lang="en-US" sz="1800" kern="1200" dirty="0">
                          <a:solidFill>
                            <a:schemeClr val="dk1"/>
                          </a:solidFill>
                          <a:effectLst/>
                        </a:rPr>
                        <a:t> reproduction  </a:t>
                      </a:r>
                    </a:p>
                    <a:p>
                      <a:r>
                        <a:rPr lang="en-US" sz="1800" kern="1200" dirty="0">
                          <a:solidFill>
                            <a:schemeClr val="dk1"/>
                          </a:solidFill>
                          <a:effectLst/>
                        </a:rPr>
                        <a:t> </a:t>
                      </a:r>
                    </a:p>
                    <a:p>
                      <a:pPr lvl="0" fontAlgn="base"/>
                      <a:r>
                        <a:rPr lang="en-US" sz="1800" u="none" strike="noStrike" kern="1200" dirty="0">
                          <a:solidFill>
                            <a:schemeClr val="dk1"/>
                          </a:solidFill>
                          <a:effectLst/>
                        </a:rPr>
                        <a:t>(2) Asexual reproduction involves mitosis, so the new </a:t>
                      </a:r>
                    </a:p>
                    <a:p>
                      <a:r>
                        <a:rPr lang="en-US" sz="1800" kern="1200" dirty="0">
                          <a:solidFill>
                            <a:schemeClr val="dk1"/>
                          </a:solidFill>
                          <a:effectLst/>
                        </a:rPr>
                        <a:t> plants produced are </a:t>
                      </a:r>
                      <a:r>
                        <a:rPr lang="en-US" sz="1800" b="1" kern="1200" dirty="0">
                          <a:solidFill>
                            <a:schemeClr val="dk1"/>
                          </a:solidFill>
                          <a:effectLst/>
                        </a:rPr>
                        <a:t>genetically identical</a:t>
                      </a:r>
                      <a:r>
                        <a:rPr lang="en-US" sz="1800" kern="1200" dirty="0">
                          <a:solidFill>
                            <a:schemeClr val="dk1"/>
                          </a:solidFill>
                          <a:effectLst/>
                        </a:rPr>
                        <a:t> to their </a:t>
                      </a:r>
                    </a:p>
                    <a:p>
                      <a:r>
                        <a:rPr lang="en-US" sz="1800" kern="1200" dirty="0">
                          <a:solidFill>
                            <a:schemeClr val="dk1"/>
                          </a:solidFill>
                          <a:effectLst/>
                        </a:rPr>
                        <a:t> parents &amp; to each other, so if the parents are well adapted </a:t>
                      </a:r>
                    </a:p>
                    <a:p>
                      <a:r>
                        <a:rPr lang="en-US" sz="1800" b="1" u="sng" kern="1200" dirty="0">
                          <a:solidFill>
                            <a:schemeClr val="dk1"/>
                          </a:solidFill>
                          <a:effectLst/>
                        </a:rPr>
                        <a:t>Note: Remember that plants can self &amp; p </a:t>
                      </a:r>
                      <a:r>
                        <a:rPr lang="en-US" sz="1800" kern="1200" dirty="0">
                          <a:solidFill>
                            <a:schemeClr val="dk1"/>
                          </a:solidFill>
                          <a:effectLst/>
                        </a:rPr>
                        <a:t>to the conditions in which they’re living then this is a very good way of producing many </a:t>
                      </a:r>
                      <a:r>
                        <a:rPr lang="en-US" sz="1800" b="1" kern="1200" dirty="0">
                          <a:solidFill>
                            <a:schemeClr val="dk1"/>
                          </a:solidFill>
                          <a:effectLst/>
                        </a:rPr>
                        <a:t>well-adapted plants living in the same area.</a:t>
                      </a:r>
                      <a:r>
                        <a:rPr lang="en-US" sz="1800" kern="1200" dirty="0">
                          <a:solidFill>
                            <a:schemeClr val="dk1"/>
                          </a:solidFill>
                          <a:effectLst/>
                        </a:rPr>
                        <a:t> </a:t>
                      </a:r>
                    </a:p>
                    <a:p>
                      <a:pPr lvl="0" fontAlgn="base"/>
                      <a:r>
                        <a:rPr lang="en-US" sz="1800" u="none" strike="noStrike" kern="1200" dirty="0">
                          <a:solidFill>
                            <a:schemeClr val="dk1"/>
                          </a:solidFill>
                          <a:effectLst/>
                        </a:rPr>
                        <a:t>(3) There is </a:t>
                      </a:r>
                      <a:r>
                        <a:rPr lang="en-US" sz="1800" b="1" u="none" strike="noStrike" kern="1200" dirty="0">
                          <a:solidFill>
                            <a:schemeClr val="dk1"/>
                          </a:solidFill>
                          <a:effectLst/>
                        </a:rPr>
                        <a:t>No need for a pollinating agent.</a:t>
                      </a:r>
                      <a:r>
                        <a:rPr lang="en-US" sz="1800" u="none" strike="noStrike" kern="1200" dirty="0">
                          <a:solidFill>
                            <a:schemeClr val="dk1"/>
                          </a:solidFill>
                          <a:effectLst/>
                        </a:rPr>
                        <a:t> </a:t>
                      </a:r>
                    </a:p>
                    <a:p>
                      <a:r>
                        <a:rPr lang="en-US" sz="1800" kern="1200" dirty="0">
                          <a:solidFill>
                            <a:schemeClr val="dk1"/>
                          </a:solidFill>
                          <a:effectLst/>
                        </a:rPr>
                        <a:t> </a:t>
                      </a:r>
                    </a:p>
                    <a:p>
                      <a:pPr lvl="0" fontAlgn="base"/>
                      <a:r>
                        <a:rPr lang="en-US" sz="1800" u="none" strike="noStrike" kern="1200" dirty="0">
                          <a:solidFill>
                            <a:schemeClr val="dk1"/>
                          </a:solidFill>
                          <a:effectLst/>
                        </a:rPr>
                        <a:t>(4) There is no variation between the offspring; this has the advantage of maintaining the good characteristics of successful species from generation to generation  </a:t>
                      </a:r>
                    </a:p>
                    <a:p>
                      <a:r>
                        <a:rPr lang="en-US" sz="1800" kern="1200" dirty="0">
                          <a:solidFill>
                            <a:schemeClr val="dk1"/>
                          </a:solidFill>
                          <a:effectLst/>
                        </a:rPr>
                        <a:t> </a:t>
                      </a:r>
                    </a:p>
                    <a:p>
                      <a:r>
                        <a:rPr lang="en-US" sz="1800" kern="1200" dirty="0">
                          <a:solidFill>
                            <a:schemeClr val="dk1"/>
                          </a:solidFill>
                          <a:effectLst/>
                        </a:rPr>
                        <a:t>(5) Faster and less energy is needed </a:t>
                      </a:r>
                      <a:endParaRPr lang="en-US" dirty="0"/>
                    </a:p>
                  </a:txBody>
                  <a:tcPr/>
                </a:tc>
                <a:tc>
                  <a:txBody>
                    <a:bodyPr/>
                    <a:lstStyle/>
                    <a:p>
                      <a:pPr lvl="0" rtl="0" fontAlgn="base"/>
                      <a:r>
                        <a:rPr lang="en-US" sz="1800" u="none" strike="noStrike" kern="1200" dirty="0">
                          <a:solidFill>
                            <a:schemeClr val="dk1"/>
                          </a:solidFill>
                          <a:effectLst/>
                        </a:rPr>
                        <a:t>(1) No variation because they are genetically identical, so if an infection kills one of them it is likely to kill them all. If there are bad conditions all the crop will be affected  </a:t>
                      </a:r>
                      <a:r>
                        <a:rPr lang="en-US" sz="1800" b="1" u="none" strike="noStrike" kern="1200" dirty="0">
                          <a:solidFill>
                            <a:schemeClr val="dk1"/>
                          </a:solidFill>
                          <a:effectLst/>
                        </a:rPr>
                        <a:t>Greater chance of extinction</a:t>
                      </a:r>
                      <a:r>
                        <a:rPr lang="en-US" sz="1800" u="none" strike="noStrike" kern="1200" dirty="0">
                          <a:solidFill>
                            <a:schemeClr val="dk1"/>
                          </a:solidFill>
                          <a:effectLst/>
                        </a:rPr>
                        <a:t> and lower </a:t>
                      </a:r>
                      <a:r>
                        <a:rPr lang="en-US" sz="1800" b="1" u="sng" strike="noStrike" kern="1200" dirty="0" err="1">
                          <a:solidFill>
                            <a:schemeClr val="dk1"/>
                          </a:solidFill>
                          <a:effectLst/>
                        </a:rPr>
                        <a:t>arent</a:t>
                      </a:r>
                      <a:r>
                        <a:rPr lang="en-US" sz="1800" b="1" u="sng" strike="noStrike" kern="1200" dirty="0">
                          <a:solidFill>
                            <a:schemeClr val="dk1"/>
                          </a:solidFill>
                          <a:effectLst/>
                        </a:rPr>
                        <a:t>.</a:t>
                      </a:r>
                      <a:r>
                        <a:rPr lang="en-US" sz="1800" b="1" u="none" strike="noStrike" kern="1200" dirty="0">
                          <a:solidFill>
                            <a:schemeClr val="dk1"/>
                          </a:solidFill>
                          <a:effectLst/>
                        </a:rPr>
                        <a:t> </a:t>
                      </a:r>
                      <a:endParaRPr lang="en-US" sz="1800" u="none" strike="noStrike" kern="1200" dirty="0">
                        <a:solidFill>
                          <a:schemeClr val="dk1"/>
                        </a:solidFill>
                        <a:effectLst/>
                      </a:endParaRPr>
                    </a:p>
                    <a:p>
                      <a:r>
                        <a:rPr lang="en-US" sz="1800" kern="1200" dirty="0">
                          <a:solidFill>
                            <a:schemeClr val="dk1"/>
                          </a:solidFill>
                          <a:effectLst/>
                        </a:rPr>
                        <a:t>chance of  adapting to changes in the </a:t>
                      </a:r>
                    </a:p>
                    <a:p>
                      <a:r>
                        <a:rPr lang="en-US" sz="1800" kern="1200" dirty="0">
                          <a:solidFill>
                            <a:schemeClr val="dk1"/>
                          </a:solidFill>
                          <a:effectLst/>
                        </a:rPr>
                        <a:t>	environment  	 </a:t>
                      </a:r>
                    </a:p>
                    <a:p>
                      <a:r>
                        <a:rPr lang="en-US" sz="1800" kern="1200" dirty="0">
                          <a:solidFill>
                            <a:schemeClr val="dk1"/>
                          </a:solidFill>
                          <a:effectLst/>
                        </a:rPr>
                        <a:t> </a:t>
                      </a:r>
                    </a:p>
                    <a:p>
                      <a:pPr lvl="0" fontAlgn="base"/>
                      <a:r>
                        <a:rPr lang="en-US" sz="1800" u="none" strike="noStrike" kern="1200" dirty="0">
                          <a:solidFill>
                            <a:schemeClr val="dk1"/>
                          </a:solidFill>
                          <a:effectLst/>
                        </a:rPr>
                        <a:t>(2) Asexual reproduction can  produce offspring that are living closely together </a:t>
                      </a:r>
                    </a:p>
                    <a:p>
                      <a:r>
                        <a:rPr lang="en-US" sz="1800" kern="1200" dirty="0">
                          <a:solidFill>
                            <a:schemeClr val="dk1"/>
                          </a:solidFill>
                          <a:effectLst/>
                        </a:rPr>
                        <a:t> which </a:t>
                      </a:r>
                      <a:r>
                        <a:rPr lang="en-US" sz="1800" b="1" kern="1200" dirty="0">
                          <a:solidFill>
                            <a:schemeClr val="dk1"/>
                          </a:solidFill>
                          <a:effectLst/>
                        </a:rPr>
                        <a:t>increases competition</a:t>
                      </a:r>
                      <a:r>
                        <a:rPr lang="en-US" sz="1800" kern="1200" dirty="0">
                          <a:solidFill>
                            <a:schemeClr val="dk1"/>
                          </a:solidFill>
                          <a:effectLst/>
                        </a:rPr>
                        <a:t> for food &amp; space. 	 </a:t>
                      </a:r>
                    </a:p>
                    <a:p>
                      <a:endParaRPr lang="en-US" dirty="0"/>
                    </a:p>
                  </a:txBody>
                  <a:tcPr/>
                </a:tc>
                <a:extLst>
                  <a:ext uri="{0D108BD9-81ED-4DB2-BD59-A6C34878D82A}">
                    <a16:rowId xmlns:a16="http://schemas.microsoft.com/office/drawing/2014/main" xmlns="" val="686364214"/>
                  </a:ext>
                </a:extLst>
              </a:tr>
            </a:tbl>
          </a:graphicData>
        </a:graphic>
      </p:graphicFrame>
    </p:spTree>
    <p:extLst>
      <p:ext uri="{BB962C8B-B14F-4D97-AF65-F5344CB8AC3E}">
        <p14:creationId xmlns:p14="http://schemas.microsoft.com/office/powerpoint/2010/main" val="2270461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3360</Words>
  <Application>Microsoft Office PowerPoint</Application>
  <PresentationFormat>Widescreen</PresentationFormat>
  <Paragraphs>267</Paragraphs>
  <Slides>37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 Unicode MS</vt:lpstr>
      <vt:lpstr>Arial</vt:lpstr>
      <vt:lpstr>Calibri</vt:lpstr>
      <vt:lpstr>Calibri Light</vt:lpstr>
      <vt:lpstr>Cambria</vt:lpstr>
      <vt:lpstr>Roboto</vt:lpstr>
      <vt:lpstr>Symbol</vt:lpstr>
      <vt:lpstr>Times New Roman</vt:lpstr>
      <vt:lpstr>Verdana</vt:lpstr>
      <vt:lpstr>Wingdings</vt:lpstr>
      <vt:lpstr>Wingdings 2</vt:lpstr>
      <vt:lpstr>Office Theme</vt:lpstr>
      <vt:lpstr>Asexual and sexual reproduction in plants </vt:lpstr>
      <vt:lpstr>PowerPoint Presentation</vt:lpstr>
      <vt:lpstr>(1) Potato (asexual reproduction or vegetative propagation) </vt:lpstr>
      <vt:lpstr>(2)Onions asexual reproduction or vegetative propagation) </vt:lpstr>
      <vt:lpstr>(3)In strawberries “Runners” (asexual reproduction or vegetative propagation) </vt:lpstr>
      <vt:lpstr> (4)In Bacteria (asexual reproduction)   </vt:lpstr>
      <vt:lpstr>(5)In Fungi (asexual reproduction ) </vt:lpstr>
      <vt:lpstr>Sexual VS Asexual reproduction in plant     Advantages and disadvantages to   Population of species in the wild  To crop production   </vt:lpstr>
      <vt:lpstr>PowerPoint Presentation</vt:lpstr>
      <vt:lpstr>PowerPoint Presentation</vt:lpstr>
      <vt:lpstr>Sexual reproduction is defined as a process involving the fusion of the nuclei of two gametes to form a zygote and the production of offspring that are genetically different from each other.  </vt:lpstr>
      <vt:lpstr>Reproduction in plants can be either:  1) Asexual reproduction 2) Sexual reproduction. </vt:lpstr>
      <vt:lpstr>The Structure of a flower: (1) Petals  </vt:lpstr>
      <vt:lpstr>(2) Sepals:   </vt:lpstr>
      <vt:lpstr>(3) Stamen:   </vt:lpstr>
      <vt:lpstr>PowerPoint Presentation</vt:lpstr>
      <vt:lpstr> (4) Nectary </vt:lpstr>
      <vt:lpstr>(5) Receptacle </vt:lpstr>
      <vt:lpstr>The Mechanism of Sexual Reproduction in plants:  </vt:lpstr>
      <vt:lpstr>(1)Pollination</vt:lpstr>
      <vt:lpstr>PowerPoint Presentation</vt:lpstr>
      <vt:lpstr>PowerPoint Presentation</vt:lpstr>
      <vt:lpstr>PowerPoint Presentation</vt:lpstr>
      <vt:lpstr>PowerPoint Presentation</vt:lpstr>
      <vt:lpstr>PowerPoint Presentation</vt:lpstr>
      <vt:lpstr>  From a Flower into a Fruit:     </vt:lpstr>
      <vt:lpstr>PowerPoint Presentation</vt:lpstr>
      <vt:lpstr>Seed germination  Seed germination: is when the seed coat breaks open and the embryo starts to grow and develop into a new plant. </vt:lpstr>
      <vt:lpstr>Conditions needed for germination </vt:lpstr>
      <vt:lpstr>PowerPoint Presentation</vt:lpstr>
      <vt:lpstr>PowerPoint Presentation</vt:lpstr>
      <vt:lpstr>PowerPoint Presentation</vt:lpstr>
      <vt:lpstr>PowerPoint Presentation</vt:lpstr>
      <vt:lpstr>PowerPoint Presentation</vt:lpstr>
      <vt:lpstr>Seed Germination Experiments </vt:lpstr>
      <vt:lpstr>PowerPoint Presentation</vt:lpstr>
      <vt:lpstr>Result: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Asexual and sexual reproduction in plants</dc:title>
  <dc:creator>Ashraf Masso</dc:creator>
  <cp:lastModifiedBy>Magic Systems</cp:lastModifiedBy>
  <cp:revision>5</cp:revision>
  <dcterms:created xsi:type="dcterms:W3CDTF">2024-04-20T05:52:21Z</dcterms:created>
  <dcterms:modified xsi:type="dcterms:W3CDTF">2026-01-31T10:07:08Z</dcterms:modified>
</cp:coreProperties>
</file>