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4" r:id="rId2"/>
    <p:sldId id="327" r:id="rId3"/>
    <p:sldId id="328" r:id="rId4"/>
    <p:sldId id="330" r:id="rId5"/>
    <p:sldId id="329" r:id="rId6"/>
    <p:sldId id="331" r:id="rId7"/>
    <p:sldId id="332" r:id="rId8"/>
    <p:sldId id="33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34"/>
            <p14:sldId id="327"/>
            <p14:sldId id="328"/>
            <p14:sldId id="330"/>
            <p14:sldId id="329"/>
            <p14:sldId id="331"/>
            <p14:sldId id="332"/>
            <p14:sldId id="33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السابع</a:t>
            </a:r>
          </a:p>
          <a:p>
            <a:r>
              <a:rPr lang="ar-JO" sz="2800" dirty="0"/>
              <a:t>الوحدة </a:t>
            </a:r>
            <a:r>
              <a:rPr lang="ar-JO" sz="2800" dirty="0" smtClean="0"/>
              <a:t>العاشرة </a:t>
            </a:r>
            <a:r>
              <a:rPr lang="ar-JO" sz="2800" dirty="0"/>
              <a:t>: </a:t>
            </a:r>
            <a:r>
              <a:rPr lang="ar-JO" sz="2800" dirty="0" smtClean="0"/>
              <a:t>البيئة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 انتقال المادة</a:t>
            </a:r>
          </a:p>
          <a:p>
            <a:r>
              <a:rPr lang="ar-JO" sz="2800" dirty="0" smtClean="0"/>
              <a:t>من صفحة 128 الى صفحة 130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6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المادة</a:t>
            </a:r>
          </a:p>
        </p:txBody>
      </p:sp>
      <p:sp>
        <p:nvSpPr>
          <p:cNvPr id="7" name="Rectangle 6"/>
          <p:cNvSpPr/>
          <p:nvPr/>
        </p:nvSpPr>
        <p:spPr>
          <a:xfrm>
            <a:off x="1613204" y="1859693"/>
            <a:ext cx="8965591" cy="117406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مسار المادة الذي يظهر تغيراتها وعودتها الى الشكل الذي كانت عليه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4436" y="3594798"/>
            <a:ext cx="9024359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من الامثلة عليها دورة الماء في الطبيعة  التي درستها سابقا</a:t>
            </a:r>
          </a:p>
        </p:txBody>
      </p:sp>
      <p:sp>
        <p:nvSpPr>
          <p:cNvPr id="9" name="Rectangle 8"/>
          <p:cNvSpPr/>
          <p:nvPr/>
        </p:nvSpPr>
        <p:spPr>
          <a:xfrm>
            <a:off x="1707733" y="4857037"/>
            <a:ext cx="841760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من الامثلة عليها دورة الكربون , دورة النيتروجين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20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الكربون</a:t>
            </a:r>
          </a:p>
        </p:txBody>
      </p:sp>
      <p:sp>
        <p:nvSpPr>
          <p:cNvPr id="7" name="Rectangle 6"/>
          <p:cNvSpPr/>
          <p:nvPr/>
        </p:nvSpPr>
        <p:spPr>
          <a:xfrm>
            <a:off x="1613204" y="1859693"/>
            <a:ext cx="8965591" cy="369507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أهمية عنصر الكربون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مهم لبناء اجسام الكائنات الحية , اذ يدخل في تكوين سكر الغلوكوز الذي يخزن الطاقة الكيميائية التي تعتمد عليها الكائنات الحية في حياتها 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يوجد في غاز ثاني اكسيد الكربون في الغلاف الجوي .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3- يعد من مكونات الصخور والاتربة والوقود الاحفوري 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8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الكربون</a:t>
            </a:r>
          </a:p>
        </p:txBody>
      </p:sp>
      <p:pic>
        <p:nvPicPr>
          <p:cNvPr id="1026" name="Picture 2" descr="دورة الكربون ألعاب اونلاين للأطفال من عمر 3-4 سنوات الخاصة به Majda Altamim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7" t="6490" r="6550" b="12909"/>
          <a:stretch/>
        </p:blipFill>
        <p:spPr bwMode="auto">
          <a:xfrm>
            <a:off x="2375732" y="1855817"/>
            <a:ext cx="6810998" cy="468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1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الكربون</a:t>
            </a:r>
          </a:p>
        </p:txBody>
      </p:sp>
      <p:sp>
        <p:nvSpPr>
          <p:cNvPr id="7" name="Rectangle 6"/>
          <p:cNvSpPr/>
          <p:nvPr/>
        </p:nvSpPr>
        <p:spPr>
          <a:xfrm>
            <a:off x="803306" y="1859694"/>
            <a:ext cx="10194234" cy="478893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تحصل النباتات على ثاني اكسيد الكربون من الغلاف الجوي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وتستخدمه في انتاج الغذاء ويخزن في اجسامها .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ينتقل الكربون من كائن حي الى اخر عبر السلاسل الغذائية 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3- تتخلص الكائنات الحية من الكربون عن طريق التنفس .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4- تتخلص الكائنات الحية من الكربون عند موتها اذ تتحلل اجسامها .</a:t>
            </a:r>
            <a:endParaRPr lang="ar-JO" sz="2800" dirty="0">
              <a:solidFill>
                <a:schemeClr val="tx1"/>
              </a:solidFill>
            </a:endParaRP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يطلق الكربون على صورة ثاني اكسيد الكربون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9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النيتروجين</a:t>
            </a:r>
          </a:p>
        </p:txBody>
      </p:sp>
      <p:sp>
        <p:nvSpPr>
          <p:cNvPr id="7" name="Rectangle 6"/>
          <p:cNvSpPr/>
          <p:nvPr/>
        </p:nvSpPr>
        <p:spPr>
          <a:xfrm>
            <a:off x="809188" y="1737634"/>
            <a:ext cx="10194234" cy="478893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>
                <a:solidFill>
                  <a:srgbClr val="FF0000"/>
                </a:solidFill>
              </a:rPr>
              <a:t>أهمية عنصر النيتروجين </a:t>
            </a:r>
          </a:p>
          <a:p>
            <a:pPr algn="ctr"/>
            <a:r>
              <a:rPr lang="ar-JO" sz="2800">
                <a:solidFill>
                  <a:schemeClr val="tx1"/>
                </a:solidFill>
              </a:rPr>
              <a:t>1- يشكل معظم الغلاف الجوي , ويثبت في التربة عن طريق البكتيريا أو البرق.</a:t>
            </a:r>
          </a:p>
          <a:p>
            <a:pPr algn="ctr"/>
            <a:endParaRPr lang="ar-JO" sz="2800">
              <a:solidFill>
                <a:schemeClr val="tx1"/>
              </a:solidFill>
            </a:endParaRPr>
          </a:p>
          <a:p>
            <a:pPr algn="ctr"/>
            <a:r>
              <a:rPr lang="ar-JO" sz="2800">
                <a:solidFill>
                  <a:schemeClr val="tx1"/>
                </a:solidFill>
              </a:rPr>
              <a:t>2- تحتاج اليه الكائنات الحية جميعها لانتاج البروتينات .</a:t>
            </a:r>
          </a:p>
          <a:p>
            <a:pPr marL="514350" indent="-514350" algn="ctr" rtl="1">
              <a:buAutoNum type="arabic1Minus"/>
            </a:pPr>
            <a:r>
              <a:rPr lang="ar-JO" sz="2800">
                <a:solidFill>
                  <a:schemeClr val="tx1"/>
                </a:solidFill>
              </a:rPr>
              <a:t>تحصل عليه النباتات من التربة بصورة مركبات مثل النترات والامونيا. </a:t>
            </a:r>
          </a:p>
          <a:p>
            <a:pPr marL="514350" indent="-514350" algn="ctr" rtl="1">
              <a:buAutoNum type="arabic1Minus"/>
            </a:pPr>
            <a:r>
              <a:rPr lang="ar-JO" sz="2800">
                <a:solidFill>
                  <a:schemeClr val="tx1"/>
                </a:solidFill>
              </a:rPr>
              <a:t>تحصل الحيوانات عليه من استهلاك النباتات .</a:t>
            </a:r>
          </a:p>
          <a:p>
            <a:pPr algn="ctr" rtl="1"/>
            <a:endParaRPr lang="ar-JO" sz="2800">
              <a:solidFill>
                <a:schemeClr val="tx1"/>
              </a:solidFill>
            </a:endParaRPr>
          </a:p>
          <a:p>
            <a:pPr algn="ctr" rtl="1"/>
            <a:r>
              <a:rPr lang="ar-JO" sz="2800">
                <a:solidFill>
                  <a:schemeClr val="tx1"/>
                </a:solidFill>
              </a:rPr>
              <a:t>3- يعود النيتروجين الى التربة عن طريق تحلل جثث الكائنات الحية بعد موتها او عن طريق فضلات الحيوانات .</a:t>
            </a:r>
            <a:endParaRPr lang="ar-JO" sz="28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8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09541" y="1916886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النيتروجين</a:t>
            </a:r>
          </a:p>
        </p:txBody>
      </p:sp>
      <p:pic>
        <p:nvPicPr>
          <p:cNvPr id="8" name="Picture 2" descr="دورة النيتروجين | العلوم اوراق عمل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0" t="22995" r="1816" b="10777"/>
          <a:stretch/>
        </p:blipFill>
        <p:spPr bwMode="auto">
          <a:xfrm>
            <a:off x="2384275" y="986662"/>
            <a:ext cx="5537675" cy="555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5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8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دورة النيتروجين</a:t>
            </a:r>
          </a:p>
        </p:txBody>
      </p:sp>
      <p:sp>
        <p:nvSpPr>
          <p:cNvPr id="7" name="Rectangle 6"/>
          <p:cNvSpPr/>
          <p:nvPr/>
        </p:nvSpPr>
        <p:spPr>
          <a:xfrm>
            <a:off x="1613204" y="1859693"/>
            <a:ext cx="8965591" cy="369507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>
                <a:solidFill>
                  <a:schemeClr val="tx1"/>
                </a:solidFill>
              </a:rPr>
              <a:t>زيادة كمية مركبات النيتروجين وتراكمها في البيئة المائية </a:t>
            </a:r>
          </a:p>
          <a:p>
            <a:pPr algn="ctr"/>
            <a:r>
              <a:rPr lang="ar-JO" sz="3600" dirty="0">
                <a:solidFill>
                  <a:schemeClr val="tx1"/>
                </a:solidFill>
              </a:rPr>
              <a:t>يؤدي الى زيادة معدل نمو الطالحب </a:t>
            </a:r>
          </a:p>
          <a:p>
            <a:pPr algn="ctr"/>
            <a:r>
              <a:rPr lang="ar-JO" sz="3600" dirty="0">
                <a:solidFill>
                  <a:schemeClr val="tx1"/>
                </a:solidFill>
              </a:rPr>
              <a:t>مما يؤدي الى استهلاك الاكسجين </a:t>
            </a:r>
          </a:p>
          <a:p>
            <a:pPr algn="ctr"/>
            <a:r>
              <a:rPr lang="ar-JO" sz="3600" dirty="0">
                <a:solidFill>
                  <a:schemeClr val="tx1"/>
                </a:solidFill>
              </a:rPr>
              <a:t>وموت الكائنات الحية الاخرى مثل الاسماك </a:t>
            </a:r>
          </a:p>
          <a:p>
            <a:pPr algn="ctr"/>
            <a:r>
              <a:rPr lang="ar-JO" sz="3600" dirty="0">
                <a:solidFill>
                  <a:srgbClr val="FF0000"/>
                </a:solidFill>
              </a:rPr>
              <a:t>وهذا ما يعرف بالاثراء الغذائي </a:t>
            </a:r>
            <a:endParaRPr lang="ar-JO" sz="36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74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1291</TotalTime>
  <Words>279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167</cp:revision>
  <dcterms:created xsi:type="dcterms:W3CDTF">2021-02-24T07:41:59Z</dcterms:created>
  <dcterms:modified xsi:type="dcterms:W3CDTF">2026-01-29T17:23:24Z</dcterms:modified>
</cp:coreProperties>
</file>