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Comic Sans MS" panose="030F0702030302020204" pitchFamily="66" charset="0"/>
      <p:regular r:id="rId14"/>
      <p:bold r:id="rId15"/>
      <p:italic r:id="rId16"/>
      <p:boldItalic r:id="rId17"/>
    </p:embeddedFont>
    <p:embeddedFont>
      <p:font typeface="Georgia" panose="02040502050405020303" pitchFamily="18" charset="0"/>
      <p:regular r:id="rId18"/>
      <p:bold r:id="rId19"/>
      <p:italic r:id="rId20"/>
      <p:boldItalic r:id="rId21"/>
    </p:embeddedFont>
    <p:embeddedFont>
      <p:font typeface="Nunito" panose="020F0502020204030204" pitchFamily="2" charset="0"/>
      <p:regular r:id="rId22"/>
      <p:bold r:id="rId23"/>
      <p:italic r:id="rId24"/>
      <p:boldItalic r:id="rId25"/>
    </p:embeddedFont>
    <p:embeddedFont>
      <p:font typeface="Oswald" panose="020F0502020204030204" pitchFamily="2" charset="0"/>
      <p:regular r:id="rId26"/>
      <p:bold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36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font" Target="fonts/font14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b07bb623e7_0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b07bb623e7_0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b07bb623e7_0_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b07bb623e7_0_2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07bb623e7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b07bb623e7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b07bb623e7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b07bb623e7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b07bb623e7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b07bb623e7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07bb623e7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b07bb623e7_0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b07bb623e7_0_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b07bb623e7_0_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b07bb623e7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b07bb623e7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b07bb623e7_0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b07bb623e7_0_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b07bb623e7_0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b07bb623e7_0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11"/>
          <p:cNvSpPr txBox="1">
            <a:spLocks noGrp="1"/>
          </p:cNvSpPr>
          <p:nvPr>
            <p:ph type="title" hasCustomPrompt="1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>
            <a:spLocks noGrp="1"/>
          </p:cNvSpPr>
          <p:nvPr>
            <p:ph type="body" idx="1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ctr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1" name="Google Shape;121;p1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47;p3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dk2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2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5" name="Google Shape;75;p7"/>
          <p:cNvSpPr txBox="1">
            <a:spLocks noGrp="1"/>
          </p:cNvSpPr>
          <p:nvPr>
            <p:ph type="body" idx="1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8"/>
          <p:cNvSpPr txBox="1">
            <a:spLocks noGrp="1"/>
          </p:cNvSpPr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9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subTitle" idx="1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body" idx="2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p9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8" name="Google Shape;108;p10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29845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13"/>
          <p:cNvPicPr preferRelativeResize="0"/>
          <p:nvPr/>
        </p:nvPicPr>
        <p:blipFill rotWithShape="1">
          <a:blip r:embed="rId3">
            <a:alphaModFix/>
          </a:blip>
          <a:srcRect r="872" b="6629"/>
          <a:stretch/>
        </p:blipFill>
        <p:spPr>
          <a:xfrm>
            <a:off x="142000" y="152400"/>
            <a:ext cx="8851226" cy="477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2"/>
          <p:cNvSpPr txBox="1">
            <a:spLocks noGrp="1"/>
          </p:cNvSpPr>
          <p:nvPr>
            <p:ph type="title"/>
          </p:nvPr>
        </p:nvSpPr>
        <p:spPr>
          <a:xfrm>
            <a:off x="203825" y="1987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solidFill>
                  <a:srgbClr val="FF0000"/>
                </a:solidFill>
              </a:rPr>
              <a:t>Paragraph 4</a:t>
            </a:r>
            <a:endParaRPr b="1" u="sng">
              <a:solidFill>
                <a:srgbClr val="FF0000"/>
              </a:solidFill>
            </a:endParaRPr>
          </a:p>
        </p:txBody>
      </p:sp>
      <p:sp>
        <p:nvSpPr>
          <p:cNvPr id="191" name="Google Shape;191;p22"/>
          <p:cNvSpPr txBox="1">
            <a:spLocks noGrp="1"/>
          </p:cNvSpPr>
          <p:nvPr>
            <p:ph type="body" idx="1"/>
          </p:nvPr>
        </p:nvSpPr>
        <p:spPr>
          <a:xfrm>
            <a:off x="203825" y="917850"/>
            <a:ext cx="8363400" cy="29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100" b="1">
                <a:solidFill>
                  <a:srgbClr val="000000"/>
                </a:solidFill>
              </a:rPr>
              <a:t>In the last paragraph you will include any additional information the reader may want to know.</a:t>
            </a:r>
            <a:endParaRPr sz="3100" b="1">
              <a:solidFill>
                <a:srgbClr val="000000"/>
              </a:solidFill>
            </a:endParaRPr>
          </a:p>
        </p:txBody>
      </p:sp>
      <p:pic>
        <p:nvPicPr>
          <p:cNvPr id="192" name="Google Shape;192;p22"/>
          <p:cNvPicPr preferRelativeResize="0"/>
          <p:nvPr/>
        </p:nvPicPr>
        <p:blipFill rotWithShape="1">
          <a:blip r:embed="rId3">
            <a:alphaModFix/>
          </a:blip>
          <a:srcRect b="9812"/>
          <a:stretch/>
        </p:blipFill>
        <p:spPr>
          <a:xfrm>
            <a:off x="1309550" y="2053950"/>
            <a:ext cx="7622000" cy="283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>
            <a:spLocks noGrp="1"/>
          </p:cNvSpPr>
          <p:nvPr>
            <p:ph type="title"/>
          </p:nvPr>
        </p:nvSpPr>
        <p:spPr>
          <a:xfrm>
            <a:off x="188050" y="164550"/>
            <a:ext cx="7505700" cy="66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00"/>
                </a:solidFill>
              </a:rPr>
              <a:t>Car thief caught trapped in target vehicle </a:t>
            </a:r>
            <a:endParaRPr b="1">
              <a:solidFill>
                <a:srgbClr val="000000"/>
              </a:solidFill>
            </a:endParaRPr>
          </a:p>
        </p:txBody>
      </p:sp>
      <p:sp>
        <p:nvSpPr>
          <p:cNvPr id="198" name="Google Shape;198;p23"/>
          <p:cNvSpPr txBox="1">
            <a:spLocks noGrp="1"/>
          </p:cNvSpPr>
          <p:nvPr>
            <p:ph type="body" idx="1"/>
          </p:nvPr>
        </p:nvSpPr>
        <p:spPr>
          <a:xfrm>
            <a:off x="1262200" y="581100"/>
            <a:ext cx="7110000" cy="32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Jim David, Staff Reporter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CANBERRA - A bungling Australian car thief was nabbed after accidentally locking himself in the vehicle he was trying to steal yesterday.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Police were called to a house in Adelaide after two thieves were heard trying to steal a car. On arrival, they were surprised to find a 53- year old man hiding inside the vehicle. 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“The man, while breaking into the car, had locked himself in the car and couldn’t get out,” South Australian police said, adding a second thief was found hiding in nearby bushes.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9" name="Google Shape;199;p23"/>
          <p:cNvSpPr/>
          <p:nvPr/>
        </p:nvSpPr>
        <p:spPr>
          <a:xfrm>
            <a:off x="7589025" y="52000"/>
            <a:ext cx="1619400" cy="66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 u="sng">
                <a:solidFill>
                  <a:srgbClr val="3C78D8"/>
                </a:solidFill>
              </a:rPr>
              <a:t>Headline </a:t>
            </a:r>
            <a:endParaRPr sz="2300" b="1" u="sng">
              <a:solidFill>
                <a:srgbClr val="3C78D8"/>
              </a:solidFill>
            </a:endParaRPr>
          </a:p>
        </p:txBody>
      </p:sp>
      <p:sp>
        <p:nvSpPr>
          <p:cNvPr id="200" name="Google Shape;200;p23"/>
          <p:cNvSpPr/>
          <p:nvPr/>
        </p:nvSpPr>
        <p:spPr>
          <a:xfrm>
            <a:off x="4046325" y="738325"/>
            <a:ext cx="3542700" cy="441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 u="sng">
                <a:solidFill>
                  <a:srgbClr val="3C78D8"/>
                </a:solidFill>
              </a:rPr>
              <a:t>Byline (name of author)</a:t>
            </a:r>
            <a:endParaRPr sz="2300" b="1" u="sng">
              <a:solidFill>
                <a:srgbClr val="3C78D8"/>
              </a:solidFill>
            </a:endParaRPr>
          </a:p>
        </p:txBody>
      </p:sp>
      <p:sp>
        <p:nvSpPr>
          <p:cNvPr id="201" name="Google Shape;201;p23"/>
          <p:cNvSpPr/>
          <p:nvPr/>
        </p:nvSpPr>
        <p:spPr>
          <a:xfrm>
            <a:off x="23650" y="1230650"/>
            <a:ext cx="1262100" cy="66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 u="sng">
                <a:solidFill>
                  <a:srgbClr val="4A86E8"/>
                </a:solidFill>
              </a:rPr>
              <a:t>Placeline</a:t>
            </a:r>
            <a:endParaRPr sz="2200" b="1" u="sng">
              <a:solidFill>
                <a:srgbClr val="4A86E8"/>
              </a:solidFill>
            </a:endParaRPr>
          </a:p>
        </p:txBody>
      </p:sp>
      <p:sp>
        <p:nvSpPr>
          <p:cNvPr id="202" name="Google Shape;202;p23"/>
          <p:cNvSpPr/>
          <p:nvPr/>
        </p:nvSpPr>
        <p:spPr>
          <a:xfrm>
            <a:off x="6942250" y="3275400"/>
            <a:ext cx="1919100" cy="441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 u="sng">
                <a:solidFill>
                  <a:srgbClr val="4A86E8"/>
                </a:solidFill>
              </a:rPr>
              <a:t>Quotation </a:t>
            </a:r>
            <a:endParaRPr sz="2300" b="1" u="sng">
              <a:solidFill>
                <a:srgbClr val="4A86E8"/>
              </a:solidFill>
            </a:endParaRPr>
          </a:p>
        </p:txBody>
      </p:sp>
      <p:sp>
        <p:nvSpPr>
          <p:cNvPr id="203" name="Google Shape;203;p23"/>
          <p:cNvSpPr/>
          <p:nvPr/>
        </p:nvSpPr>
        <p:spPr>
          <a:xfrm>
            <a:off x="63100" y="3275400"/>
            <a:ext cx="1183200" cy="66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b="1" u="sng">
                <a:solidFill>
                  <a:srgbClr val="4A86E8"/>
                </a:solidFill>
              </a:rPr>
              <a:t>Body </a:t>
            </a:r>
            <a:endParaRPr sz="2900" b="1" u="sng">
              <a:solidFill>
                <a:srgbClr val="4A86E8"/>
              </a:solidFill>
            </a:endParaRPr>
          </a:p>
        </p:txBody>
      </p:sp>
      <p:sp>
        <p:nvSpPr>
          <p:cNvPr id="204" name="Google Shape;204;p23"/>
          <p:cNvSpPr/>
          <p:nvPr/>
        </p:nvSpPr>
        <p:spPr>
          <a:xfrm>
            <a:off x="4323075" y="3739400"/>
            <a:ext cx="31500" cy="1560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3"/>
          <p:cNvSpPr/>
          <p:nvPr/>
        </p:nvSpPr>
        <p:spPr>
          <a:xfrm>
            <a:off x="8283250" y="1561975"/>
            <a:ext cx="1404300" cy="66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rgbClr val="3D85C6"/>
                </a:solidFill>
              </a:rPr>
              <a:t>Lead </a:t>
            </a:r>
            <a:endParaRPr sz="2400" b="1" u="sng">
              <a:solidFill>
                <a:srgbClr val="3D85C6"/>
              </a:solidFill>
            </a:endParaRPr>
          </a:p>
        </p:txBody>
      </p:sp>
      <p:cxnSp>
        <p:nvCxnSpPr>
          <p:cNvPr id="206" name="Google Shape;206;p23"/>
          <p:cNvCxnSpPr/>
          <p:nvPr/>
        </p:nvCxnSpPr>
        <p:spPr>
          <a:xfrm rot="10800000">
            <a:off x="962500" y="4070750"/>
            <a:ext cx="299700" cy="410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" name="Google Shape;207;p23"/>
          <p:cNvCxnSpPr>
            <a:endCxn id="203" idx="0"/>
          </p:cNvCxnSpPr>
          <p:nvPr/>
        </p:nvCxnSpPr>
        <p:spPr>
          <a:xfrm flipH="1">
            <a:off x="654700" y="2761200"/>
            <a:ext cx="717900" cy="514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" name="Google Shape;208;p23"/>
          <p:cNvCxnSpPr/>
          <p:nvPr/>
        </p:nvCxnSpPr>
        <p:spPr>
          <a:xfrm flipH="1">
            <a:off x="7983525" y="3723525"/>
            <a:ext cx="457500" cy="441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" name="Google Shape;209;p23"/>
          <p:cNvCxnSpPr>
            <a:endCxn id="205" idx="1"/>
          </p:cNvCxnSpPr>
          <p:nvPr/>
        </p:nvCxnSpPr>
        <p:spPr>
          <a:xfrm rot="10800000" flipH="1">
            <a:off x="6942250" y="1896475"/>
            <a:ext cx="1341000" cy="154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" name="Google Shape;210;p23"/>
          <p:cNvCxnSpPr>
            <a:endCxn id="200" idx="1"/>
          </p:cNvCxnSpPr>
          <p:nvPr/>
        </p:nvCxnSpPr>
        <p:spPr>
          <a:xfrm>
            <a:off x="3581625" y="930775"/>
            <a:ext cx="464700" cy="28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" name="Google Shape;211;p23"/>
          <p:cNvCxnSpPr>
            <a:endCxn id="199" idx="1"/>
          </p:cNvCxnSpPr>
          <p:nvPr/>
        </p:nvCxnSpPr>
        <p:spPr>
          <a:xfrm>
            <a:off x="6831825" y="283900"/>
            <a:ext cx="757200" cy="102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12" name="Google Shape;212;p23"/>
          <p:cNvSpPr/>
          <p:nvPr/>
        </p:nvSpPr>
        <p:spPr>
          <a:xfrm>
            <a:off x="710000" y="997020"/>
            <a:ext cx="933300" cy="262475"/>
          </a:xfrm>
          <a:custGeom>
            <a:avLst/>
            <a:gdLst/>
            <a:ahLst/>
            <a:cxnLst/>
            <a:rect l="l" t="t" r="r" b="b"/>
            <a:pathLst>
              <a:path w="37332" h="10499" extrusionOk="0">
                <a:moveTo>
                  <a:pt x="0" y="9345"/>
                </a:moveTo>
                <a:cubicBezTo>
                  <a:pt x="0" y="-1876"/>
                  <a:pt x="25517" y="-2378"/>
                  <a:pt x="33448" y="5559"/>
                </a:cubicBezTo>
                <a:cubicBezTo>
                  <a:pt x="34079" y="6190"/>
                  <a:pt x="34449" y="7452"/>
                  <a:pt x="35342" y="7452"/>
                </a:cubicBezTo>
                <a:cubicBezTo>
                  <a:pt x="36283" y="7452"/>
                  <a:pt x="35939" y="4262"/>
                  <a:pt x="36604" y="4927"/>
                </a:cubicBezTo>
                <a:cubicBezTo>
                  <a:pt x="37794" y="6117"/>
                  <a:pt x="37136" y="8379"/>
                  <a:pt x="36604" y="9976"/>
                </a:cubicBezTo>
                <a:cubicBezTo>
                  <a:pt x="36097" y="11496"/>
                  <a:pt x="33319" y="9216"/>
                  <a:pt x="32186" y="8083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>
            <a:spLocks noGrp="1"/>
          </p:cNvSpPr>
          <p:nvPr>
            <p:ph type="body" idx="1"/>
          </p:nvPr>
        </p:nvSpPr>
        <p:spPr>
          <a:xfrm>
            <a:off x="882275" y="1167550"/>
            <a:ext cx="7505700" cy="397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>
                <a:highlight>
                  <a:srgbClr val="FFFF00"/>
                </a:highlight>
                <a:latin typeface="Comic Sans MS"/>
                <a:ea typeface="Comic Sans MS"/>
                <a:cs typeface="Comic Sans MS"/>
                <a:sym typeface="Comic Sans MS"/>
              </a:rPr>
              <a:t>A news report explains a real-life event; it presents a lot of information but does not use a lot of words.</a:t>
            </a:r>
            <a:endParaRPr sz="3600">
              <a:highlight>
                <a:srgbClr val="FFFF00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4" name="Google Shape;134;p14"/>
          <p:cNvSpPr/>
          <p:nvPr/>
        </p:nvSpPr>
        <p:spPr>
          <a:xfrm>
            <a:off x="2066875" y="457550"/>
            <a:ext cx="536400" cy="5838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4"/>
          <p:cNvSpPr/>
          <p:nvPr/>
        </p:nvSpPr>
        <p:spPr>
          <a:xfrm>
            <a:off x="4223025" y="457550"/>
            <a:ext cx="536400" cy="5838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4"/>
          <p:cNvSpPr/>
          <p:nvPr/>
        </p:nvSpPr>
        <p:spPr>
          <a:xfrm>
            <a:off x="6237175" y="457550"/>
            <a:ext cx="536400" cy="5838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 txBox="1">
            <a:spLocks noGrp="1"/>
          </p:cNvSpPr>
          <p:nvPr>
            <p:ph type="title"/>
          </p:nvPr>
        </p:nvSpPr>
        <p:spPr>
          <a:xfrm>
            <a:off x="819150" y="252450"/>
            <a:ext cx="7505700" cy="7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solidFill>
                  <a:srgbClr val="0000FF"/>
                </a:solidFill>
              </a:rPr>
              <a:t>Facts about News Reports </a:t>
            </a:r>
            <a:endParaRPr b="1" u="sng">
              <a:solidFill>
                <a:srgbClr val="0000FF"/>
              </a:solidFill>
            </a:endParaRPr>
          </a:p>
        </p:txBody>
      </p:sp>
      <p:sp>
        <p:nvSpPr>
          <p:cNvPr id="142" name="Google Shape;142;p15"/>
          <p:cNvSpPr txBox="1">
            <a:spLocks noGrp="1"/>
          </p:cNvSpPr>
          <p:nvPr>
            <p:ph type="body" idx="1"/>
          </p:nvPr>
        </p:nvSpPr>
        <p:spPr>
          <a:xfrm>
            <a:off x="63125" y="867800"/>
            <a:ext cx="8693400" cy="40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406400" algn="ctr" rtl="0">
              <a:spcBef>
                <a:spcPts val="16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lang="en" sz="2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Factual and informational.</a:t>
            </a:r>
            <a:endParaRPr sz="2800"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lang="en" sz="2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5WH (when,where,what,who,how) belong to the first two paragraphs of the report.</a:t>
            </a:r>
            <a:endParaRPr sz="2800"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lang="en" sz="2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Includes quotations from key people who are witnesses or part of the story.</a:t>
            </a:r>
            <a:endParaRPr sz="2800"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lang="en" sz="28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Written in third person (does not use “I”). </a:t>
            </a:r>
            <a:endParaRPr sz="2800"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>
            <a:spLocks noGrp="1"/>
          </p:cNvSpPr>
          <p:nvPr>
            <p:ph type="title"/>
          </p:nvPr>
        </p:nvSpPr>
        <p:spPr>
          <a:xfrm>
            <a:off x="282725" y="30915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solidFill>
                  <a:srgbClr val="351C75"/>
                </a:solidFill>
              </a:rPr>
              <a:t>A News Report Includes the following </a:t>
            </a:r>
            <a:endParaRPr b="1" u="sng">
              <a:solidFill>
                <a:srgbClr val="351C75"/>
              </a:solidFill>
            </a:endParaRPr>
          </a:p>
        </p:txBody>
      </p:sp>
      <p:sp>
        <p:nvSpPr>
          <p:cNvPr id="148" name="Google Shape;148;p16"/>
          <p:cNvSpPr txBox="1">
            <a:spLocks noGrp="1"/>
          </p:cNvSpPr>
          <p:nvPr>
            <p:ph type="body" idx="1"/>
          </p:nvPr>
        </p:nvSpPr>
        <p:spPr>
          <a:xfrm>
            <a:off x="271950" y="1356875"/>
            <a:ext cx="8600100" cy="389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lang="en" sz="2800" b="1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headline </a:t>
            </a:r>
            <a:endParaRPr sz="2800" b="1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lang="en" sz="2800" b="1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byline </a:t>
            </a:r>
            <a:endParaRPr sz="2800" b="1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lang="en" sz="2800" b="1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placeline </a:t>
            </a:r>
            <a:endParaRPr sz="2800" b="1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lang="en" sz="2800" b="1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lead paragraph </a:t>
            </a:r>
            <a:endParaRPr sz="2800" b="1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lang="en" sz="2800" b="1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Body paragraphs</a:t>
            </a:r>
            <a:endParaRPr sz="2800" b="1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lang="en" sz="2800" b="1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Quotations</a:t>
            </a:r>
            <a:endParaRPr sz="2800" b="1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49" name="Google Shape;149;p16"/>
          <p:cNvPicPr preferRelativeResize="0"/>
          <p:nvPr/>
        </p:nvPicPr>
        <p:blipFill rotWithShape="1">
          <a:blip r:embed="rId3">
            <a:alphaModFix/>
          </a:blip>
          <a:srcRect b="3306"/>
          <a:stretch/>
        </p:blipFill>
        <p:spPr>
          <a:xfrm>
            <a:off x="5096175" y="1169600"/>
            <a:ext cx="3360625" cy="376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"/>
          <p:cNvSpPr txBox="1">
            <a:spLocks noGrp="1"/>
          </p:cNvSpPr>
          <p:nvPr>
            <p:ph type="title"/>
          </p:nvPr>
        </p:nvSpPr>
        <p:spPr>
          <a:xfrm>
            <a:off x="819150" y="324925"/>
            <a:ext cx="28569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u="sng">
              <a:solidFill>
                <a:srgbClr val="FF0000"/>
              </a:solidFill>
            </a:endParaRPr>
          </a:p>
        </p:txBody>
      </p:sp>
      <p:sp>
        <p:nvSpPr>
          <p:cNvPr id="155" name="Google Shape;155;p17"/>
          <p:cNvSpPr txBox="1">
            <a:spLocks noGrp="1"/>
          </p:cNvSpPr>
          <p:nvPr>
            <p:ph type="body" idx="1"/>
          </p:nvPr>
        </p:nvSpPr>
        <p:spPr>
          <a:xfrm>
            <a:off x="132750" y="870525"/>
            <a:ext cx="5326200" cy="40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0B5394"/>
              </a:solidFill>
              <a:highlight>
                <a:srgbClr val="FF00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2300" b="1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56" name="Google Shape;15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17"/>
          <p:cNvSpPr txBox="1"/>
          <p:nvPr/>
        </p:nvSpPr>
        <p:spPr>
          <a:xfrm>
            <a:off x="4875275" y="324925"/>
            <a:ext cx="3912900" cy="41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FFF2CC"/>
                </a:solidFill>
                <a:latin typeface="Georgia"/>
                <a:ea typeface="Georgia"/>
                <a:cs typeface="Georgia"/>
                <a:sym typeface="Georgia"/>
              </a:rPr>
              <a:t>It is the title of the report. It should be catchy and grab the attention of the readers.</a:t>
            </a:r>
            <a:endParaRPr sz="2300" b="1">
              <a:solidFill>
                <a:srgbClr val="FFF2CC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300" b="1" u="sng">
                <a:solidFill>
                  <a:srgbClr val="FCE5CD"/>
                </a:solidFill>
                <a:latin typeface="Georgia"/>
                <a:ea typeface="Georgia"/>
                <a:cs typeface="Georgia"/>
                <a:sym typeface="Georgia"/>
              </a:rPr>
              <a:t>Examples</a:t>
            </a:r>
            <a:r>
              <a:rPr lang="en" sz="2300" b="1">
                <a:solidFill>
                  <a:srgbClr val="FCE5CD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endParaRPr sz="2300" b="1">
              <a:solidFill>
                <a:srgbClr val="FCE5CD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100" b="1">
                <a:solidFill>
                  <a:srgbClr val="0B5394"/>
                </a:solidFill>
                <a:highlight>
                  <a:srgbClr val="FFFF00"/>
                </a:highlight>
                <a:latin typeface="Georgia"/>
                <a:ea typeface="Georgia"/>
                <a:cs typeface="Georgia"/>
                <a:sym typeface="Georgia"/>
              </a:rPr>
              <a:t>“Assassin Kills Kennedy!”</a:t>
            </a:r>
            <a:endParaRPr sz="2100" b="1">
              <a:solidFill>
                <a:srgbClr val="0B5394"/>
              </a:solidFill>
              <a:highlight>
                <a:srgbClr val="D5A6BD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000" b="1">
                <a:solidFill>
                  <a:srgbClr val="0B5394"/>
                </a:solidFill>
                <a:highlight>
                  <a:srgbClr val="FF00FF"/>
                </a:highlight>
                <a:latin typeface="Georgia"/>
                <a:ea typeface="Georgia"/>
                <a:cs typeface="Georgia"/>
                <a:sym typeface="Georgia"/>
              </a:rPr>
              <a:t>“Royal Birth: It’s a Boy!” 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/>
        </p:nvSpPr>
        <p:spPr>
          <a:xfrm>
            <a:off x="2761100" y="1546200"/>
            <a:ext cx="1972200" cy="7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 u="sng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7"/>
          <p:cNvSpPr/>
          <p:nvPr/>
        </p:nvSpPr>
        <p:spPr>
          <a:xfrm>
            <a:off x="2477075" y="324925"/>
            <a:ext cx="2729400" cy="16947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 u="sng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Headline</a:t>
            </a:r>
            <a:endParaRPr sz="3400" b="1" u="sng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>
            <a:spLocks noGrp="1"/>
          </p:cNvSpPr>
          <p:nvPr>
            <p:ph type="title"/>
          </p:nvPr>
        </p:nvSpPr>
        <p:spPr>
          <a:xfrm>
            <a:off x="819150" y="324925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solidFill>
                  <a:srgbClr val="351C75"/>
                </a:solidFill>
              </a:rPr>
              <a:t>Byline </a:t>
            </a:r>
            <a:endParaRPr b="1" u="sng">
              <a:solidFill>
                <a:srgbClr val="351C75"/>
              </a:solidFill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252450" y="899325"/>
            <a:ext cx="8598900" cy="36132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B5394"/>
                </a:solidFill>
                <a:latin typeface="Georgia"/>
                <a:ea typeface="Georgia"/>
                <a:cs typeface="Georgia"/>
                <a:sym typeface="Georgia"/>
              </a:rPr>
              <a:t>A Byline is the name of the person who wrote the report. Remember, when you write your own News Report that you will use your own name.</a:t>
            </a:r>
            <a:endParaRPr sz="2500" b="1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>
            <a:spLocks noGrp="1"/>
          </p:cNvSpPr>
          <p:nvPr>
            <p:ph type="title"/>
          </p:nvPr>
        </p:nvSpPr>
        <p:spPr>
          <a:xfrm>
            <a:off x="819150" y="30915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solidFill>
                  <a:srgbClr val="0B5394"/>
                </a:solidFill>
              </a:rPr>
              <a:t>Placeline</a:t>
            </a:r>
            <a:endParaRPr b="1" u="sng">
              <a:solidFill>
                <a:srgbClr val="0B5394"/>
              </a:solidFill>
            </a:endParaRPr>
          </a:p>
        </p:txBody>
      </p:sp>
      <p:sp>
        <p:nvSpPr>
          <p:cNvPr id="171" name="Google Shape;171;p19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72" name="Google Shape;172;p19"/>
          <p:cNvSpPr/>
          <p:nvPr/>
        </p:nvSpPr>
        <p:spPr>
          <a:xfrm>
            <a:off x="710000" y="1263750"/>
            <a:ext cx="7614900" cy="3280200"/>
          </a:xfrm>
          <a:prstGeom prst="bevel">
            <a:avLst>
              <a:gd name="adj" fmla="val 1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85200C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Where the report was written. </a:t>
            </a:r>
            <a:endParaRPr sz="2400" b="1">
              <a:solidFill>
                <a:srgbClr val="85200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85200C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place the report was written depends on where the incident took place.</a:t>
            </a:r>
            <a:endParaRPr sz="2400" b="1">
              <a:solidFill>
                <a:srgbClr val="85200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0"/>
          <p:cNvSpPr txBox="1">
            <a:spLocks noGrp="1"/>
          </p:cNvSpPr>
          <p:nvPr>
            <p:ph type="title"/>
          </p:nvPr>
        </p:nvSpPr>
        <p:spPr>
          <a:xfrm>
            <a:off x="219600" y="214475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solidFill>
                  <a:srgbClr val="CC0000"/>
                </a:solidFill>
              </a:rPr>
              <a:t>Lead Paragraph: </a:t>
            </a:r>
            <a:endParaRPr b="1" u="sng">
              <a:solidFill>
                <a:srgbClr val="CC0000"/>
              </a:solidFill>
            </a:endParaRPr>
          </a:p>
        </p:txBody>
      </p:sp>
      <p:sp>
        <p:nvSpPr>
          <p:cNvPr id="178" name="Google Shape;178;p20"/>
          <p:cNvSpPr txBox="1">
            <a:spLocks noGrp="1"/>
          </p:cNvSpPr>
          <p:nvPr>
            <p:ph type="body" idx="1"/>
          </p:nvPr>
        </p:nvSpPr>
        <p:spPr>
          <a:xfrm>
            <a:off x="282725" y="838950"/>
            <a:ext cx="8458200" cy="127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A61C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first paragraph of the report. </a:t>
            </a:r>
            <a:endParaRPr sz="2500" b="1">
              <a:solidFill>
                <a:srgbClr val="A61C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A61C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the lead paragraph, you must include the 4WH:</a:t>
            </a:r>
            <a:endParaRPr sz="2500" b="1">
              <a:solidFill>
                <a:srgbClr val="A61C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Who: Who was involved in the incident?</a:t>
            </a:r>
            <a:endParaRPr sz="25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What: What exactly happened?</a:t>
            </a:r>
            <a:endParaRPr sz="25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Where: Where did it happen?</a:t>
            </a:r>
            <a:endParaRPr sz="25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5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When: When did it happen?</a:t>
            </a:r>
            <a:endParaRPr sz="25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79" name="Google Shape;17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0825" y="2114250"/>
            <a:ext cx="2308850" cy="283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 txBox="1">
            <a:spLocks noGrp="1"/>
          </p:cNvSpPr>
          <p:nvPr>
            <p:ph type="title"/>
          </p:nvPr>
        </p:nvSpPr>
        <p:spPr>
          <a:xfrm>
            <a:off x="219600" y="230275"/>
            <a:ext cx="7505700" cy="6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solidFill>
                  <a:srgbClr val="FF0000"/>
                </a:solidFill>
              </a:rPr>
              <a:t>Paragraph 2</a:t>
            </a:r>
            <a:endParaRPr b="1" u="sng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u="sng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>
                <a:solidFill>
                  <a:srgbClr val="000000"/>
                </a:solidFill>
              </a:rPr>
              <a:t>The second paragraph of the report explains </a:t>
            </a:r>
            <a:r>
              <a:rPr lang="en" sz="2700" b="1">
                <a:solidFill>
                  <a:srgbClr val="FF0000"/>
                </a:solidFill>
              </a:rPr>
              <a:t>HOW </a:t>
            </a:r>
            <a:r>
              <a:rPr lang="en" sz="2700" b="1">
                <a:solidFill>
                  <a:srgbClr val="000000"/>
                </a:solidFill>
              </a:rPr>
              <a:t>and </a:t>
            </a:r>
            <a:r>
              <a:rPr lang="en" sz="2700" b="1">
                <a:solidFill>
                  <a:srgbClr val="FF0000"/>
                </a:solidFill>
              </a:rPr>
              <a:t>WHY </a:t>
            </a:r>
            <a:r>
              <a:rPr lang="en" sz="2700" b="1">
                <a:solidFill>
                  <a:srgbClr val="000000"/>
                </a:solidFill>
              </a:rPr>
              <a:t>the incident happened.</a:t>
            </a:r>
            <a:endParaRPr sz="2700" b="1">
              <a:solidFill>
                <a:srgbClr val="000000"/>
              </a:solidFill>
            </a:endParaRPr>
          </a:p>
        </p:txBody>
      </p:sp>
      <p:sp>
        <p:nvSpPr>
          <p:cNvPr id="185" name="Google Shape;185;p21"/>
          <p:cNvSpPr txBox="1">
            <a:spLocks noGrp="1"/>
          </p:cNvSpPr>
          <p:nvPr>
            <p:ph type="body" idx="1"/>
          </p:nvPr>
        </p:nvSpPr>
        <p:spPr>
          <a:xfrm>
            <a:off x="219600" y="2258925"/>
            <a:ext cx="76218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u="sng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Paragraph 3</a:t>
            </a:r>
            <a:endParaRPr sz="2800" b="1" u="sng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700" b="1">
                <a:latin typeface="Nunito"/>
                <a:ea typeface="Nunito"/>
                <a:cs typeface="Nunito"/>
                <a:sym typeface="Nunito"/>
              </a:rPr>
              <a:t>In the third paragraph, you will need to include at least one quotation from someone who was part of the incident and who was interviewed for the report.</a:t>
            </a:r>
            <a:endParaRPr sz="2700" b="1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</Words>
  <Application>Microsoft Office PowerPoint</Application>
  <PresentationFormat>On-screen Show (16:9)</PresentationFormat>
  <Paragraphs>49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Arial</vt:lpstr>
      <vt:lpstr>Comic Sans MS</vt:lpstr>
      <vt:lpstr>Oswald</vt:lpstr>
      <vt:lpstr>Georgia</vt:lpstr>
      <vt:lpstr>Nunito</vt:lpstr>
      <vt:lpstr>Shift</vt:lpstr>
      <vt:lpstr>PowerPoint Presentation</vt:lpstr>
      <vt:lpstr>PowerPoint Presentation</vt:lpstr>
      <vt:lpstr>Facts about News Reports </vt:lpstr>
      <vt:lpstr>A News Report Includes the following </vt:lpstr>
      <vt:lpstr>PowerPoint Presentation</vt:lpstr>
      <vt:lpstr>Byline </vt:lpstr>
      <vt:lpstr>Placeline</vt:lpstr>
      <vt:lpstr>Lead Paragraph: </vt:lpstr>
      <vt:lpstr>Paragraph 2  The second paragraph of the report explains HOW and WHY the incident happened.</vt:lpstr>
      <vt:lpstr>Paragraph 4</vt:lpstr>
      <vt:lpstr>Car thief caught trapped in target vehicle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ProBook</dc:creator>
  <cp:lastModifiedBy>Faten Maayah</cp:lastModifiedBy>
  <cp:revision>1</cp:revision>
  <dcterms:modified xsi:type="dcterms:W3CDTF">2025-04-24T08:18:04Z</dcterms:modified>
</cp:coreProperties>
</file>