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6" r:id="rId2"/>
    <p:sldId id="308" r:id="rId3"/>
    <p:sldId id="284" r:id="rId4"/>
    <p:sldId id="267" r:id="rId5"/>
    <p:sldId id="309" r:id="rId6"/>
    <p:sldId id="324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289" r:id="rId21"/>
    <p:sldId id="300" r:id="rId22"/>
    <p:sldId id="256" r:id="rId23"/>
    <p:sldId id="323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A6051-8FB5-4A6F-98BB-8F1063B4D113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3406C-BDC2-4D6B-826D-4531B915D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5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4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9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81CC-8638-44EF-8BED-356658BFB7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7021805"/>
      </p:ext>
    </p:extLst>
  </p:cSld>
  <p:clrMapOvr>
    <a:masterClrMapping/>
  </p:clrMapOvr>
  <p:transition spd="med">
    <p:plus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3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8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8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9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1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64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4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5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F42F6-456C-4514-90B3-350C8FAA136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7ADB-D2DB-4D47-9595-0571CA735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3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9.gif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1727DD-272E-4AF1-8A82-21CD43540475}"/>
              </a:ext>
            </a:extLst>
          </p:cNvPr>
          <p:cNvSpPr txBox="1"/>
          <p:nvPr/>
        </p:nvSpPr>
        <p:spPr>
          <a:xfrm>
            <a:off x="3909392" y="2160105"/>
            <a:ext cx="396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Forces</a:t>
            </a:r>
          </a:p>
        </p:txBody>
      </p:sp>
    </p:spTree>
    <p:extLst>
      <p:ext uri="{BB962C8B-B14F-4D97-AF65-F5344CB8AC3E}">
        <p14:creationId xmlns:p14="http://schemas.microsoft.com/office/powerpoint/2010/main" val="100465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1847851" y="476251"/>
            <a:ext cx="4608513" cy="10191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GB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Other Objects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703388" y="1844675"/>
            <a:ext cx="8642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Comic Sans MS" panose="030F0702030302020204" pitchFamily="66" charset="0"/>
              </a:rPr>
              <a:t>Some objects use more than 1 force to get them moving.</a:t>
            </a:r>
          </a:p>
        </p:txBody>
      </p:sp>
      <p:pic>
        <p:nvPicPr>
          <p:cNvPr id="52228" name="Picture 4" descr="3665759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284538"/>
            <a:ext cx="1852612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432175" y="3213100"/>
            <a:ext cx="31686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Comic Sans MS" panose="030F0702030302020204" pitchFamily="66" charset="0"/>
              </a:rPr>
              <a:t>When you ride a bicycle you push on the pedals and pull on the handlebars.</a:t>
            </a:r>
          </a:p>
        </p:txBody>
      </p:sp>
      <p:pic>
        <p:nvPicPr>
          <p:cNvPr id="52230" name="Picture 6" descr="327224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2492375"/>
            <a:ext cx="1703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888164" y="4816476"/>
            <a:ext cx="377983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Comic Sans MS" panose="030F0702030302020204" pitchFamily="66" charset="0"/>
              </a:rPr>
              <a:t>When you open a door you twist the handle and pull or push the door.</a:t>
            </a:r>
          </a:p>
        </p:txBody>
      </p:sp>
    </p:spTree>
    <p:extLst>
      <p:ext uri="{BB962C8B-B14F-4D97-AF65-F5344CB8AC3E}">
        <p14:creationId xmlns:p14="http://schemas.microsoft.com/office/powerpoint/2010/main" val="5783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/>
      <p:bldP spid="52229" grpId="0"/>
      <p:bldP spid="522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lanter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3829050" cy="51054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524000" y="4365625"/>
            <a:ext cx="4427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B5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The seed is being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286000" y="54102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3600">
              <a:latin typeface="Comic Sans MS" panose="030F0702030302020204" pitchFamily="66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919289" y="6021388"/>
            <a:ext cx="388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into the ground.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640014" y="5084764"/>
            <a:ext cx="2232025" cy="9366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208213" y="404813"/>
            <a:ext cx="31686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Comic Sans MS" panose="030F0702030302020204" pitchFamily="66" charset="0"/>
              </a:rPr>
              <a:t>See if you can identify which force or forces are being used in these photos.</a:t>
            </a:r>
          </a:p>
        </p:txBody>
      </p:sp>
    </p:spTree>
    <p:extLst>
      <p:ext uri="{BB962C8B-B14F-4D97-AF65-F5344CB8AC3E}">
        <p14:creationId xmlns:p14="http://schemas.microsoft.com/office/powerpoint/2010/main" val="7179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6" grpId="0"/>
      <p:bldP spid="563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en m rolling do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4611688" cy="5562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847850" y="4221163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The boy is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524000" y="6021388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the dough with his hand.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279651" y="5013326"/>
            <a:ext cx="2232025" cy="9366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8784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286000" y="54102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3600">
              <a:latin typeface="Comic Sans MS" panose="030F0702030302020204" pitchFamily="66" charset="0"/>
            </a:endParaRPr>
          </a:p>
        </p:txBody>
      </p:sp>
      <p:pic>
        <p:nvPicPr>
          <p:cNvPr id="38933" name="Picture 21" descr="twist kn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33376"/>
            <a:ext cx="4929188" cy="38195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511675" y="4365625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The hand is</a:t>
            </a: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4943476" y="5013326"/>
            <a:ext cx="2232025" cy="9366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2279651" y="6021388"/>
            <a:ext cx="7345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the knob to turn on the oven.</a:t>
            </a:r>
          </a:p>
        </p:txBody>
      </p:sp>
    </p:spTree>
    <p:extLst>
      <p:ext uri="{BB962C8B-B14F-4D97-AF65-F5344CB8AC3E}">
        <p14:creationId xmlns:p14="http://schemas.microsoft.com/office/powerpoint/2010/main" val="2483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/>
      <p:bldP spid="389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0" y="54102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3600">
              <a:latin typeface="Comic Sans MS" panose="030F0702030302020204" pitchFamily="66" charset="0"/>
            </a:endParaRPr>
          </a:p>
        </p:txBody>
      </p:sp>
      <p:pic>
        <p:nvPicPr>
          <p:cNvPr id="61443" name="Picture 3" descr="pdgr071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33375"/>
            <a:ext cx="3376612" cy="378618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151313" y="4365625"/>
            <a:ext cx="396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The door is being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943476" y="5013326"/>
            <a:ext cx="2232025" cy="9366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159375" y="6092825"/>
            <a:ext cx="172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open.</a:t>
            </a:r>
          </a:p>
        </p:txBody>
      </p:sp>
    </p:spTree>
    <p:extLst>
      <p:ext uri="{BB962C8B-B14F-4D97-AF65-F5344CB8AC3E}">
        <p14:creationId xmlns:p14="http://schemas.microsoft.com/office/powerpoint/2010/main" val="30418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0" y="54102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3600">
              <a:latin typeface="Comic Sans MS" panose="030F0702030302020204" pitchFamily="66" charset="0"/>
            </a:endParaRPr>
          </a:p>
        </p:txBody>
      </p:sp>
      <p:pic>
        <p:nvPicPr>
          <p:cNvPr id="60419" name="Picture 3" descr="specialnee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76251"/>
            <a:ext cx="3395662" cy="51847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951538" y="476250"/>
            <a:ext cx="4392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The little girl is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175501" y="1412876"/>
            <a:ext cx="2232025" cy="9366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735638" y="2636839"/>
            <a:ext cx="4787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her friend in her wheelchair.</a:t>
            </a:r>
          </a:p>
        </p:txBody>
      </p:sp>
    </p:spTree>
    <p:extLst>
      <p:ext uri="{BB962C8B-B14F-4D97-AF65-F5344CB8AC3E}">
        <p14:creationId xmlns:p14="http://schemas.microsoft.com/office/powerpoint/2010/main" val="21418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0" y="54102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3600">
              <a:latin typeface="Comic Sans MS" panose="030F0702030302020204" pitchFamily="66" charset="0"/>
            </a:endParaRPr>
          </a:p>
        </p:txBody>
      </p:sp>
      <p:pic>
        <p:nvPicPr>
          <p:cNvPr id="62467" name="Picture 3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76250"/>
            <a:ext cx="4673600" cy="38163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51313" y="4365625"/>
            <a:ext cx="396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The horses are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943476" y="5013326"/>
            <a:ext cx="2232025" cy="9366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351088" y="6021388"/>
            <a:ext cx="7345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the old fashioned plough.</a:t>
            </a:r>
          </a:p>
        </p:txBody>
      </p:sp>
    </p:spTree>
    <p:extLst>
      <p:ext uri="{BB962C8B-B14F-4D97-AF65-F5344CB8AC3E}">
        <p14:creationId xmlns:p14="http://schemas.microsoft.com/office/powerpoint/2010/main" val="6684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0" y="54102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3600">
              <a:latin typeface="Comic Sans MS" panose="030F0702030302020204" pitchFamily="66" charset="0"/>
            </a:endParaRPr>
          </a:p>
        </p:txBody>
      </p:sp>
      <p:pic>
        <p:nvPicPr>
          <p:cNvPr id="63491" name="Picture 3" descr="CD021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88913"/>
            <a:ext cx="6121400" cy="41529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151313" y="4365625"/>
            <a:ext cx="396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</a:t>
            </a:r>
            <a:r>
              <a:rPr lang="en-GB" altLang="en-US" sz="3600">
                <a:latin typeface="Comic Sans MS" panose="030F0702030302020204" pitchFamily="66" charset="0"/>
              </a:rPr>
              <a:t>he screwdriver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943476" y="5013326"/>
            <a:ext cx="2232025" cy="9366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351088" y="6021388"/>
            <a:ext cx="7345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the screw into the wood.</a:t>
            </a:r>
          </a:p>
        </p:txBody>
      </p:sp>
    </p:spTree>
    <p:extLst>
      <p:ext uri="{BB962C8B-B14F-4D97-AF65-F5344CB8AC3E}">
        <p14:creationId xmlns:p14="http://schemas.microsoft.com/office/powerpoint/2010/main" val="34991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0" y="54102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3600">
              <a:latin typeface="Comic Sans MS" panose="030F0702030302020204" pitchFamily="66" charset="0"/>
            </a:endParaRPr>
          </a:p>
        </p:txBody>
      </p:sp>
      <p:sp>
        <p:nvSpPr>
          <p:cNvPr id="64515" name="WordArt 3"/>
          <p:cNvSpPr>
            <a:spLocks noChangeArrowheads="1" noChangeShapeType="1" noTextEdit="1"/>
          </p:cNvSpPr>
          <p:nvPr/>
        </p:nvSpPr>
        <p:spPr bwMode="auto">
          <a:xfrm>
            <a:off x="1847851" y="333376"/>
            <a:ext cx="5616575" cy="10191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GB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How did you do?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03388" y="1628775"/>
            <a:ext cx="86423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Comic Sans MS" panose="030F0702030302020204" pitchFamily="66" charset="0"/>
              </a:rPr>
              <a:t>Could you spot the different forces? Let’s have one more try. What forces can you see in these pictures</a:t>
            </a:r>
          </a:p>
        </p:txBody>
      </p:sp>
      <p:pic>
        <p:nvPicPr>
          <p:cNvPr id="64517" name="Picture 5" descr="3251088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141664"/>
            <a:ext cx="19446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279650" y="5229225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B5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pull</a:t>
            </a:r>
          </a:p>
        </p:txBody>
      </p:sp>
      <p:pic>
        <p:nvPicPr>
          <p:cNvPr id="64519" name="Picture 7" descr="3266069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3573464"/>
            <a:ext cx="21050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087939" y="4797425"/>
            <a:ext cx="1951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B5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twist</a:t>
            </a:r>
          </a:p>
        </p:txBody>
      </p:sp>
      <p:pic>
        <p:nvPicPr>
          <p:cNvPr id="64521" name="Picture 9" descr="326828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3284539"/>
            <a:ext cx="158273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8401051" y="5373688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B5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push</a:t>
            </a:r>
          </a:p>
        </p:txBody>
      </p:sp>
      <p:sp>
        <p:nvSpPr>
          <p:cNvPr id="64523" name="WordArt 11"/>
          <p:cNvSpPr>
            <a:spLocks noChangeArrowheads="1" noChangeShapeType="1" noTextEdit="1"/>
          </p:cNvSpPr>
          <p:nvPr/>
        </p:nvSpPr>
        <p:spPr bwMode="auto">
          <a:xfrm>
            <a:off x="4008438" y="5949950"/>
            <a:ext cx="4176712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GB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Did you get them right?</a:t>
            </a:r>
          </a:p>
        </p:txBody>
      </p:sp>
    </p:spTree>
    <p:extLst>
      <p:ext uri="{BB962C8B-B14F-4D97-AF65-F5344CB8AC3E}">
        <p14:creationId xmlns:p14="http://schemas.microsoft.com/office/powerpoint/2010/main" val="10976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/>
      <p:bldP spid="64518" grpId="0"/>
      <p:bldP spid="64520" grpId="0"/>
      <p:bldP spid="64522" grpId="0"/>
      <p:bldP spid="645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79650" y="333376"/>
            <a:ext cx="763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2800" b="1">
                <a:solidFill>
                  <a:srgbClr val="0000FF"/>
                </a:solidFill>
              </a:rPr>
              <a:t>Forces can make objects do FIVE things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74826" y="2924176"/>
            <a:ext cx="24479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>
                <a:solidFill>
                  <a:srgbClr val="0000FF"/>
                </a:solidFill>
              </a:rPr>
              <a:t>Speed up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Like kicking a ball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83113" y="2924176"/>
            <a:ext cx="29511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2. </a:t>
            </a:r>
            <a:r>
              <a:rPr lang="en-GB" altLang="en-US">
                <a:solidFill>
                  <a:srgbClr val="0000FF"/>
                </a:solidFill>
              </a:rPr>
              <a:t>Slow down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Like drag or air resistance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535863" y="2852738"/>
            <a:ext cx="295116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3. </a:t>
            </a:r>
            <a:r>
              <a:rPr lang="en-GB" altLang="en-US">
                <a:solidFill>
                  <a:srgbClr val="0000FF"/>
                </a:solidFill>
              </a:rPr>
              <a:t>Change Direction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Like hitting a ball with a bat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74826" y="5445126"/>
            <a:ext cx="29511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4. </a:t>
            </a:r>
            <a:r>
              <a:rPr lang="en-GB" altLang="en-US">
                <a:solidFill>
                  <a:srgbClr val="0000FF"/>
                </a:solidFill>
              </a:rPr>
              <a:t>Turn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Like turning a spanner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872039" y="5300663"/>
            <a:ext cx="540067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5. </a:t>
            </a:r>
            <a:r>
              <a:rPr lang="en-GB" altLang="en-US">
                <a:solidFill>
                  <a:srgbClr val="0000FF"/>
                </a:solidFill>
              </a:rPr>
              <a:t>Change shape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Like stretching, twisting, compressing and Bending</a:t>
            </a:r>
          </a:p>
        </p:txBody>
      </p:sp>
      <p:pic>
        <p:nvPicPr>
          <p:cNvPr id="24584" name="Picture 8" descr="j0095681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5264" y="1008064"/>
            <a:ext cx="2389187" cy="1354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9048751" y="1484313"/>
            <a:ext cx="576263" cy="144462"/>
          </a:xfrm>
          <a:prstGeom prst="leftArrow">
            <a:avLst>
              <a:gd name="adj1" fmla="val 50000"/>
              <a:gd name="adj2" fmla="val 99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8759825" y="1989138"/>
            <a:ext cx="431800" cy="144462"/>
          </a:xfrm>
          <a:prstGeom prst="rightArrow">
            <a:avLst>
              <a:gd name="adj1" fmla="val 50000"/>
              <a:gd name="adj2" fmla="val 74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4224338" y="981075"/>
            <a:ext cx="3141662" cy="1900238"/>
            <a:chOff x="1980" y="2520"/>
            <a:chExt cx="7560" cy="3330"/>
          </a:xfrm>
        </p:grpSpPr>
        <p:pic>
          <p:nvPicPr>
            <p:cNvPr id="2459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3" t="34726" r="27907" b="30547"/>
            <a:stretch>
              <a:fillRect/>
            </a:stretch>
          </p:blipFill>
          <p:spPr bwMode="auto">
            <a:xfrm>
              <a:off x="1980" y="2520"/>
              <a:ext cx="7560" cy="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97" name="Group 13"/>
            <p:cNvGrpSpPr>
              <a:grpSpLocks/>
            </p:cNvGrpSpPr>
            <p:nvPr/>
          </p:nvGrpSpPr>
          <p:grpSpPr bwMode="auto">
            <a:xfrm>
              <a:off x="7920" y="3600"/>
              <a:ext cx="1440" cy="1620"/>
              <a:chOff x="7920" y="3600"/>
              <a:chExt cx="1080" cy="1620"/>
            </a:xfrm>
          </p:grpSpPr>
          <p:sp>
            <p:nvSpPr>
              <p:cNvPr id="24598" name="AutoShape 14"/>
              <p:cNvSpPr>
                <a:spLocks noChangeArrowheads="1"/>
              </p:cNvSpPr>
              <p:nvPr/>
            </p:nvSpPr>
            <p:spPr bwMode="auto">
              <a:xfrm>
                <a:off x="7920" y="3600"/>
                <a:ext cx="1080" cy="180"/>
              </a:xfrm>
              <a:prstGeom prst="leftArrow">
                <a:avLst>
                  <a:gd name="adj1" fmla="val 50000"/>
                  <a:gd name="adj2" fmla="val 1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599" name="AutoShape 15"/>
              <p:cNvSpPr>
                <a:spLocks noChangeArrowheads="1"/>
              </p:cNvSpPr>
              <p:nvPr/>
            </p:nvSpPr>
            <p:spPr bwMode="auto">
              <a:xfrm>
                <a:off x="7920" y="3960"/>
                <a:ext cx="1080" cy="180"/>
              </a:xfrm>
              <a:prstGeom prst="leftArrow">
                <a:avLst>
                  <a:gd name="adj1" fmla="val 50000"/>
                  <a:gd name="adj2" fmla="val 1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00" name="AutoShape 16"/>
              <p:cNvSpPr>
                <a:spLocks noChangeArrowheads="1"/>
              </p:cNvSpPr>
              <p:nvPr/>
            </p:nvSpPr>
            <p:spPr bwMode="auto">
              <a:xfrm>
                <a:off x="7920" y="4320"/>
                <a:ext cx="1080" cy="180"/>
              </a:xfrm>
              <a:prstGeom prst="leftArrow">
                <a:avLst>
                  <a:gd name="adj1" fmla="val 50000"/>
                  <a:gd name="adj2" fmla="val 1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01" name="AutoShape 17"/>
              <p:cNvSpPr>
                <a:spLocks noChangeArrowheads="1"/>
              </p:cNvSpPr>
              <p:nvPr/>
            </p:nvSpPr>
            <p:spPr bwMode="auto">
              <a:xfrm>
                <a:off x="7920" y="4680"/>
                <a:ext cx="1080" cy="180"/>
              </a:xfrm>
              <a:prstGeom prst="leftArrow">
                <a:avLst>
                  <a:gd name="adj1" fmla="val 50000"/>
                  <a:gd name="adj2" fmla="val 1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602" name="AutoShape 18"/>
              <p:cNvSpPr>
                <a:spLocks noChangeArrowheads="1"/>
              </p:cNvSpPr>
              <p:nvPr/>
            </p:nvSpPr>
            <p:spPr bwMode="auto">
              <a:xfrm>
                <a:off x="7920" y="5040"/>
                <a:ext cx="1080" cy="180"/>
              </a:xfrm>
              <a:prstGeom prst="leftArrow">
                <a:avLst>
                  <a:gd name="adj1" fmla="val 50000"/>
                  <a:gd name="adj2" fmla="val 1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24588" name="Group 19"/>
          <p:cNvGrpSpPr>
            <a:grpSpLocks/>
          </p:cNvGrpSpPr>
          <p:nvPr/>
        </p:nvGrpSpPr>
        <p:grpSpPr bwMode="auto">
          <a:xfrm>
            <a:off x="2063751" y="908051"/>
            <a:ext cx="1439863" cy="2100263"/>
            <a:chOff x="431" y="527"/>
            <a:chExt cx="907" cy="1368"/>
          </a:xfrm>
        </p:grpSpPr>
        <p:pic>
          <p:nvPicPr>
            <p:cNvPr id="24594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4" t="8682" r="28433" b="4501"/>
            <a:stretch>
              <a:fillRect/>
            </a:stretch>
          </p:blipFill>
          <p:spPr bwMode="auto">
            <a:xfrm>
              <a:off x="431" y="527"/>
              <a:ext cx="907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AutoShape 21"/>
            <p:cNvSpPr>
              <a:spLocks noChangeArrowheads="1"/>
            </p:cNvSpPr>
            <p:nvPr/>
          </p:nvSpPr>
          <p:spPr bwMode="auto">
            <a:xfrm rot="1559783">
              <a:off x="612" y="709"/>
              <a:ext cx="557" cy="70"/>
            </a:xfrm>
            <a:prstGeom prst="leftArrow">
              <a:avLst>
                <a:gd name="adj1" fmla="val 50000"/>
                <a:gd name="adj2" fmla="val 198929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4589" name="Group 22"/>
          <p:cNvGrpSpPr>
            <a:grpSpLocks/>
          </p:cNvGrpSpPr>
          <p:nvPr/>
        </p:nvGrpSpPr>
        <p:grpSpPr bwMode="auto">
          <a:xfrm>
            <a:off x="5664201" y="3573463"/>
            <a:ext cx="3529013" cy="1828800"/>
            <a:chOff x="1440" y="6660"/>
            <a:chExt cx="8100" cy="4320"/>
          </a:xfrm>
        </p:grpSpPr>
        <p:pic>
          <p:nvPicPr>
            <p:cNvPr id="24591" name="Pictur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8" t="26045" r="241" b="13184"/>
            <a:stretch>
              <a:fillRect/>
            </a:stretch>
          </p:blipFill>
          <p:spPr bwMode="auto">
            <a:xfrm>
              <a:off x="1440" y="7200"/>
              <a:ext cx="8100" cy="37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92" name="Rectangle 24"/>
            <p:cNvSpPr>
              <a:spLocks noChangeArrowheads="1"/>
            </p:cNvSpPr>
            <p:nvPr/>
          </p:nvSpPr>
          <p:spPr bwMode="auto">
            <a:xfrm>
              <a:off x="5220" y="7020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4593" name="Rectangle 25"/>
            <p:cNvSpPr>
              <a:spLocks noChangeArrowheads="1"/>
            </p:cNvSpPr>
            <p:nvPr/>
          </p:nvSpPr>
          <p:spPr bwMode="auto">
            <a:xfrm>
              <a:off x="7560" y="6660"/>
              <a:ext cx="180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24590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8682" r="28433" b="13184"/>
          <a:stretch>
            <a:fillRect/>
          </a:stretch>
        </p:blipFill>
        <p:spPr bwMode="auto">
          <a:xfrm>
            <a:off x="2135189" y="3789363"/>
            <a:ext cx="14176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493889"/>
      </p:ext>
    </p:extLst>
  </p:cSld>
  <p:clrMapOvr>
    <a:masterClrMapping/>
  </p:clrMapOvr>
  <p:transition spd="med">
    <p:plus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57F18F-7E1B-4DA7-B09B-9281CDD3C9C9}"/>
              </a:ext>
            </a:extLst>
          </p:cNvPr>
          <p:cNvSpPr txBox="1"/>
          <p:nvPr/>
        </p:nvSpPr>
        <p:spPr>
          <a:xfrm>
            <a:off x="688932" y="701458"/>
            <a:ext cx="10496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Objective: Student will </a:t>
            </a:r>
            <a:r>
              <a:rPr lang="en-GB" sz="4400" u="sng" dirty="0" smtClean="0"/>
              <a:t> </a:t>
            </a:r>
            <a:r>
              <a:rPr lang="en-GB" sz="4400" u="sng" dirty="0"/>
              <a:t>understand what a force is and what it </a:t>
            </a:r>
            <a:r>
              <a:rPr lang="en-GB" sz="4400" u="sng" dirty="0" smtClean="0"/>
              <a:t>does.</a:t>
            </a:r>
            <a:endParaRPr lang="en-GB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3191256"/>
            <a:ext cx="415747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04" y="2695956"/>
            <a:ext cx="5876544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9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B1EBE3-E610-422D-B9C1-429DA7A0DDF6}"/>
              </a:ext>
            </a:extLst>
          </p:cNvPr>
          <p:cNvSpPr txBox="1"/>
          <p:nvPr/>
        </p:nvSpPr>
        <p:spPr>
          <a:xfrm>
            <a:off x="409074" y="782053"/>
            <a:ext cx="99380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Types of Forces – Use the explanations below. Look at the pictures from earlier. Label the types of forces onto the pictures.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Applied Force                       a force being applied by another object </a:t>
            </a:r>
          </a:p>
          <a:p>
            <a:endParaRPr lang="en-GB" dirty="0"/>
          </a:p>
          <a:p>
            <a:r>
              <a:rPr lang="en-GB" dirty="0"/>
              <a:t>Gravitational Force              the force that attracts (pulls)objects with mass towards each other </a:t>
            </a:r>
          </a:p>
          <a:p>
            <a:endParaRPr lang="en-GB" dirty="0"/>
          </a:p>
          <a:p>
            <a:r>
              <a:rPr lang="en-GB" dirty="0"/>
              <a:t>Normal / Reaction Force     a force that stops objects falling through other solid objects – reaction force</a:t>
            </a:r>
          </a:p>
          <a:p>
            <a:endParaRPr lang="en-GB" dirty="0"/>
          </a:p>
          <a:p>
            <a:r>
              <a:rPr lang="en-GB" dirty="0"/>
              <a:t>Frictional Force                     two objects / surfaces rubbing against one another to slow down</a:t>
            </a:r>
          </a:p>
          <a:p>
            <a:endParaRPr lang="en-GB" dirty="0"/>
          </a:p>
          <a:p>
            <a:r>
              <a:rPr lang="en-GB" dirty="0"/>
              <a:t>Air Resistance Force            air pushing against an object to slow it down</a:t>
            </a:r>
          </a:p>
          <a:p>
            <a:endParaRPr lang="en-GB" dirty="0"/>
          </a:p>
          <a:p>
            <a:r>
              <a:rPr lang="en-GB" dirty="0"/>
              <a:t>Tension Force                        a force travelling through a string when pulled tight from both ends</a:t>
            </a:r>
          </a:p>
          <a:p>
            <a:endParaRPr lang="en-GB" dirty="0"/>
          </a:p>
          <a:p>
            <a:r>
              <a:rPr lang="en-GB" dirty="0"/>
              <a:t>Spring Force                         a force caused by a spring that returns the object to its original position</a:t>
            </a:r>
          </a:p>
          <a:p>
            <a:endParaRPr lang="en-GB" dirty="0"/>
          </a:p>
          <a:p>
            <a:r>
              <a:rPr lang="en-GB" dirty="0"/>
              <a:t>Magnetic force                    a force that attracts objects or pushes them away (repels)</a:t>
            </a:r>
          </a:p>
        </p:txBody>
      </p:sp>
      <p:pic>
        <p:nvPicPr>
          <p:cNvPr id="4" name="Picture 4" descr="Image result for reaction force">
            <a:extLst>
              <a:ext uri="{FF2B5EF4-FFF2-40B4-BE49-F238E27FC236}">
                <a16:creationId xmlns:a16="http://schemas.microsoft.com/office/drawing/2014/main" xmlns="" id="{B8C5BEEE-7D2D-4866-BCF7-1960A999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58" y="2797972"/>
            <a:ext cx="733665" cy="6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63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ar accelerating">
            <a:extLst>
              <a:ext uri="{FF2B5EF4-FFF2-40B4-BE49-F238E27FC236}">
                <a16:creationId xmlns:a16="http://schemas.microsoft.com/office/drawing/2014/main" xmlns="" id="{FC2B31B9-0F58-4BFC-994C-16FF957AC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40" y="263768"/>
            <a:ext cx="4563209" cy="30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>
            <a:extLst>
              <a:ext uri="{FF2B5EF4-FFF2-40B4-BE49-F238E27FC236}">
                <a16:creationId xmlns:a16="http://schemas.microsoft.com/office/drawing/2014/main" xmlns="" id="{B38B8445-EDC9-4A01-B0E4-84BCE737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531" y="332253"/>
            <a:ext cx="5198195" cy="3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book sitting on a table">
            <a:extLst>
              <a:ext uri="{FF2B5EF4-FFF2-40B4-BE49-F238E27FC236}">
                <a16:creationId xmlns:a16="http://schemas.microsoft.com/office/drawing/2014/main" xmlns="" id="{27D6B2C3-4C49-40EA-A34C-83213B1A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8" y="3552094"/>
            <a:ext cx="4172362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olar system">
            <a:extLst>
              <a:ext uri="{FF2B5EF4-FFF2-40B4-BE49-F238E27FC236}">
                <a16:creationId xmlns:a16="http://schemas.microsoft.com/office/drawing/2014/main" xmlns="" id="{F3A9BE37-8BCF-4439-9CDF-FAA58D5E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65" y="4140251"/>
            <a:ext cx="4563209" cy="25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49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twist knob">
            <a:extLst>
              <a:ext uri="{FF2B5EF4-FFF2-40B4-BE49-F238E27FC236}">
                <a16:creationId xmlns:a16="http://schemas.microsoft.com/office/drawing/2014/main" xmlns="" id="{54948795-770F-438E-8C11-A7588533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4" y="386385"/>
            <a:ext cx="3694889" cy="286309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erson free falling">
            <a:extLst>
              <a:ext uri="{FF2B5EF4-FFF2-40B4-BE49-F238E27FC236}">
                <a16:creationId xmlns:a16="http://schemas.microsoft.com/office/drawing/2014/main" xmlns="" id="{640C4870-0735-4240-8AAE-C7D1F7BE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9" y="386385"/>
            <a:ext cx="3957363" cy="28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ug of war">
            <a:extLst>
              <a:ext uri="{FF2B5EF4-FFF2-40B4-BE49-F238E27FC236}">
                <a16:creationId xmlns:a16="http://schemas.microsoft.com/office/drawing/2014/main" xmlns="" id="{2BDD7806-3E37-4C38-997D-3E232E26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8" y="3943396"/>
            <a:ext cx="3938953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kier">
            <a:extLst>
              <a:ext uri="{FF2B5EF4-FFF2-40B4-BE49-F238E27FC236}">
                <a16:creationId xmlns:a16="http://schemas.microsoft.com/office/drawing/2014/main" xmlns="" id="{608202D5-2950-40FF-8F5B-67D1386E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62" y="3428999"/>
            <a:ext cx="5295080" cy="33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730" y="4181086"/>
            <a:ext cx="10906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WILF</a:t>
            </a:r>
          </a:p>
          <a:p>
            <a:r>
              <a:rPr lang="en-GB" sz="2000" dirty="0">
                <a:solidFill>
                  <a:srgbClr val="FF0000"/>
                </a:solidFill>
              </a:rPr>
              <a:t>Draw some example of objects and the force being applied. 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Arrows are the correct size to show the size of the force.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Arrows have to have arrow heads.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Arrows touch the object and point in the correct direction.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57F18F-7E1B-4DA7-B09B-9281CDD3C9C9}"/>
              </a:ext>
            </a:extLst>
          </p:cNvPr>
          <p:cNvSpPr txBox="1"/>
          <p:nvPr/>
        </p:nvSpPr>
        <p:spPr>
          <a:xfrm>
            <a:off x="298096" y="630200"/>
            <a:ext cx="1189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smtClean="0"/>
              <a:t> </a:t>
            </a:r>
            <a:r>
              <a:rPr lang="en-GB" sz="3600" u="sng" dirty="0"/>
              <a:t>U</a:t>
            </a:r>
            <a:r>
              <a:rPr lang="en-GB" sz="3600" u="sng" smtClean="0"/>
              <a:t>nderstand </a:t>
            </a:r>
            <a:r>
              <a:rPr lang="en-GB" sz="3600" u="sng" dirty="0"/>
              <a:t>that a force is and what it does?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4851" y="2669376"/>
            <a:ext cx="79462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force is …..</a:t>
            </a:r>
          </a:p>
          <a:p>
            <a:endParaRPr lang="en-GB" sz="1400" dirty="0"/>
          </a:p>
          <a:p>
            <a:r>
              <a:rPr lang="en-GB" sz="3200" dirty="0"/>
              <a:t>Forces make things ……………..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504273-A484-45EF-8922-B6A2ED7CF590}"/>
              </a:ext>
            </a:extLst>
          </p:cNvPr>
          <p:cNvSpPr txBox="1"/>
          <p:nvPr/>
        </p:nvSpPr>
        <p:spPr>
          <a:xfrm>
            <a:off x="768626" y="1399641"/>
            <a:ext cx="10561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Create your own poster to explain what forces are and what type of movement forces cause. </a:t>
            </a:r>
          </a:p>
        </p:txBody>
      </p:sp>
    </p:spTree>
    <p:extLst>
      <p:ext uri="{BB962C8B-B14F-4D97-AF65-F5344CB8AC3E}">
        <p14:creationId xmlns:p14="http://schemas.microsoft.com/office/powerpoint/2010/main" val="232677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700" y="140327"/>
            <a:ext cx="10146082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r>
              <a:rPr lang="en-GB" sz="4000" b="1" u="sng" dirty="0"/>
              <a:t>What are forces?</a:t>
            </a:r>
          </a:p>
          <a:p>
            <a:r>
              <a:rPr lang="en-GB" sz="4000" dirty="0"/>
              <a:t>A force is a push, pull, twist or turn when 2 objects are interacting with each other.</a:t>
            </a:r>
          </a:p>
          <a:p>
            <a:r>
              <a:rPr lang="en-GB" sz="4000" dirty="0"/>
              <a:t>They usually come in pairs and work opposite to each other.</a:t>
            </a:r>
          </a:p>
          <a:p>
            <a:endParaRPr lang="en-GB" sz="4000" dirty="0"/>
          </a:p>
          <a:p>
            <a:r>
              <a:rPr lang="en-GB" sz="4000" b="1" u="sng" dirty="0"/>
              <a:t>What is happening to the object as a result of the force?</a:t>
            </a:r>
            <a:endParaRPr lang="en-GB" b="1" u="sng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Show children cards with pictures of different forces. Move around class adding labels to the pictures.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AFEB1B-3358-493B-BCEF-560290A63F93}"/>
              </a:ext>
            </a:extLst>
          </p:cNvPr>
          <p:cNvSpPr txBox="1"/>
          <p:nvPr/>
        </p:nvSpPr>
        <p:spPr>
          <a:xfrm>
            <a:off x="10573782" y="140327"/>
            <a:ext cx="1417982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Words </a:t>
            </a:r>
          </a:p>
          <a:p>
            <a:endParaRPr lang="en-GB" dirty="0"/>
          </a:p>
          <a:p>
            <a:r>
              <a:rPr lang="en-GB" u="sng" dirty="0"/>
              <a:t>Interacting</a:t>
            </a:r>
          </a:p>
          <a:p>
            <a:endParaRPr lang="en-GB" u="sng" dirty="0"/>
          </a:p>
          <a:p>
            <a:r>
              <a:rPr lang="en-GB" dirty="0"/>
              <a:t>Working with each other to have an effect</a:t>
            </a:r>
          </a:p>
          <a:p>
            <a:endParaRPr lang="en-GB" dirty="0"/>
          </a:p>
          <a:p>
            <a:r>
              <a:rPr lang="en-GB" u="sng" dirty="0"/>
              <a:t>Applied</a:t>
            </a:r>
          </a:p>
          <a:p>
            <a:endParaRPr lang="en-GB" dirty="0"/>
          </a:p>
          <a:p>
            <a:r>
              <a:rPr lang="en-GB" dirty="0"/>
              <a:t>To use 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9719" y="4831186"/>
            <a:ext cx="77027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Creates movement:   speeds thing up </a:t>
            </a:r>
          </a:p>
          <a:p>
            <a:r>
              <a:rPr lang="en-GB" sz="2800" dirty="0"/>
              <a:t>                                      slows things down</a:t>
            </a:r>
          </a:p>
          <a:p>
            <a:r>
              <a:rPr lang="en-GB" sz="2800" dirty="0"/>
              <a:t>                                      makes things change direction</a:t>
            </a:r>
          </a:p>
          <a:p>
            <a:r>
              <a:rPr lang="en-GB" sz="2800" dirty="0"/>
              <a:t>                                      makes things change shape</a:t>
            </a:r>
          </a:p>
        </p:txBody>
      </p:sp>
    </p:spTree>
    <p:extLst>
      <p:ext uri="{BB962C8B-B14F-4D97-AF65-F5344CB8AC3E}">
        <p14:creationId xmlns:p14="http://schemas.microsoft.com/office/powerpoint/2010/main" val="26995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0BE870-01EE-43BB-8C06-32FBB49B199F}"/>
              </a:ext>
            </a:extLst>
          </p:cNvPr>
          <p:cNvSpPr txBox="1"/>
          <p:nvPr/>
        </p:nvSpPr>
        <p:spPr>
          <a:xfrm>
            <a:off x="565484" y="757989"/>
            <a:ext cx="9323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</a:rPr>
              <a:t>What do forces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FBA8B9-9F86-4668-8D99-165363074540}"/>
              </a:ext>
            </a:extLst>
          </p:cNvPr>
          <p:cNvSpPr txBox="1"/>
          <p:nvPr/>
        </p:nvSpPr>
        <p:spPr>
          <a:xfrm>
            <a:off x="793464" y="1988183"/>
            <a:ext cx="98658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Make things:</a:t>
            </a:r>
          </a:p>
          <a:p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move faster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move slower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change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change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C0BE2D-3159-4CD7-B2AA-32AFF5CB1565}"/>
              </a:ext>
            </a:extLst>
          </p:cNvPr>
          <p:cNvSpPr/>
          <p:nvPr/>
        </p:nvSpPr>
        <p:spPr>
          <a:xfrm>
            <a:off x="7006389" y="2784568"/>
            <a:ext cx="4392147" cy="342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book sitting on a table">
            <a:extLst>
              <a:ext uri="{FF2B5EF4-FFF2-40B4-BE49-F238E27FC236}">
                <a16:creationId xmlns:a16="http://schemas.microsoft.com/office/drawing/2014/main" xmlns="" id="{30987A98-7F8D-4CF2-9D50-3AE2A58F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38" y="991323"/>
            <a:ext cx="5883990" cy="391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0A320F94-7DB8-4EFD-9CF4-5524C1636E81}"/>
              </a:ext>
            </a:extLst>
          </p:cNvPr>
          <p:cNvSpPr/>
          <p:nvPr/>
        </p:nvSpPr>
        <p:spPr>
          <a:xfrm>
            <a:off x="2092978" y="3429000"/>
            <a:ext cx="693683" cy="1939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08113D43-806C-4194-B3A1-B2BF55D454DD}"/>
              </a:ext>
            </a:extLst>
          </p:cNvPr>
          <p:cNvSpPr/>
          <p:nvPr/>
        </p:nvSpPr>
        <p:spPr>
          <a:xfrm rot="10800000">
            <a:off x="4318038" y="4544035"/>
            <a:ext cx="693683" cy="1939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224DED-832B-4C2E-A2CB-2B43698CB5C7}"/>
              </a:ext>
            </a:extLst>
          </p:cNvPr>
          <p:cNvSpPr txBox="1"/>
          <p:nvPr/>
        </p:nvSpPr>
        <p:spPr>
          <a:xfrm>
            <a:off x="1733015" y="5406773"/>
            <a:ext cx="178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Gravity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B6F8D4-13F4-4EA6-9C59-14A1F52D58FE}"/>
              </a:ext>
            </a:extLst>
          </p:cNvPr>
          <p:cNvSpPr txBox="1"/>
          <p:nvPr/>
        </p:nvSpPr>
        <p:spPr>
          <a:xfrm>
            <a:off x="4772851" y="5991548"/>
            <a:ext cx="264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Reaction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072A2E-FF12-4267-8ECB-B3483F973BC3}"/>
              </a:ext>
            </a:extLst>
          </p:cNvPr>
          <p:cNvSpPr txBox="1"/>
          <p:nvPr/>
        </p:nvSpPr>
        <p:spPr>
          <a:xfrm>
            <a:off x="8564804" y="612844"/>
            <a:ext cx="3030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arrows are the same size.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The forces are equal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The book does not move.</a:t>
            </a:r>
          </a:p>
        </p:txBody>
      </p:sp>
    </p:spTree>
    <p:extLst>
      <p:ext uri="{BB962C8B-B14F-4D97-AF65-F5344CB8AC3E}">
        <p14:creationId xmlns:p14="http://schemas.microsoft.com/office/powerpoint/2010/main" val="19103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F0F055-C4C2-4E50-8CF0-D8A9E5051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916"/>
          <a:stretch/>
        </p:blipFill>
        <p:spPr>
          <a:xfrm>
            <a:off x="2411139" y="398614"/>
            <a:ext cx="7789151" cy="3751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8AA94D-6A71-4ADC-9264-6CE905C00D69}"/>
              </a:ext>
            </a:extLst>
          </p:cNvPr>
          <p:cNvSpPr txBox="1"/>
          <p:nvPr/>
        </p:nvSpPr>
        <p:spPr>
          <a:xfrm>
            <a:off x="4751047" y="3907016"/>
            <a:ext cx="179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            Pull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62D473-1232-4169-9558-1EAC6AE5AF0E}"/>
              </a:ext>
            </a:extLst>
          </p:cNvPr>
          <p:cNvSpPr txBox="1"/>
          <p:nvPr/>
        </p:nvSpPr>
        <p:spPr>
          <a:xfrm>
            <a:off x="4981903" y="1883985"/>
            <a:ext cx="12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Push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F07FDF-CC72-4E1C-ACAC-059B117F1325}"/>
              </a:ext>
            </a:extLst>
          </p:cNvPr>
          <p:cNvSpPr txBox="1"/>
          <p:nvPr/>
        </p:nvSpPr>
        <p:spPr>
          <a:xfrm>
            <a:off x="8245366" y="844570"/>
            <a:ext cx="195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Push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xmlns="" id="{4C784BCB-0D53-40EB-B606-BE80CE11A63B}"/>
              </a:ext>
            </a:extLst>
          </p:cNvPr>
          <p:cNvSpPr/>
          <p:nvPr/>
        </p:nvSpPr>
        <p:spPr>
          <a:xfrm>
            <a:off x="3744997" y="3113688"/>
            <a:ext cx="685113" cy="114920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xmlns="" id="{B11D3A66-74DE-4501-B4E6-9562B2C1E520}"/>
              </a:ext>
            </a:extLst>
          </p:cNvPr>
          <p:cNvSpPr/>
          <p:nvPr/>
        </p:nvSpPr>
        <p:spPr>
          <a:xfrm>
            <a:off x="8147174" y="3172002"/>
            <a:ext cx="685113" cy="114920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7E370CE-11FE-4C9A-AADA-0E5363015E68}"/>
              </a:ext>
            </a:extLst>
          </p:cNvPr>
          <p:cNvSpPr/>
          <p:nvPr/>
        </p:nvSpPr>
        <p:spPr>
          <a:xfrm>
            <a:off x="3631097" y="2014580"/>
            <a:ext cx="914399" cy="9263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Steering Wheel">
            <a:extLst>
              <a:ext uri="{FF2B5EF4-FFF2-40B4-BE49-F238E27FC236}">
                <a16:creationId xmlns:a16="http://schemas.microsoft.com/office/drawing/2014/main" xmlns="" id="{A2AF7ACE-E4D8-4E7D-A383-7534B46D4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64815" y="1883985"/>
            <a:ext cx="1245475" cy="124547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9543848-990F-4A25-8EB4-E7B21A2ED4C4}"/>
              </a:ext>
            </a:extLst>
          </p:cNvPr>
          <p:cNvSpPr/>
          <p:nvPr/>
        </p:nvSpPr>
        <p:spPr>
          <a:xfrm>
            <a:off x="8030818" y="2027583"/>
            <a:ext cx="977720" cy="94230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raphic 19" descr="Steering Wheel">
            <a:extLst>
              <a:ext uri="{FF2B5EF4-FFF2-40B4-BE49-F238E27FC236}">
                <a16:creationId xmlns:a16="http://schemas.microsoft.com/office/drawing/2014/main" xmlns="" id="{FDFA2A02-9D30-4B0A-8DD9-ED66865DA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96940" y="1883985"/>
            <a:ext cx="1273631" cy="12736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8B310D7-4AA0-467A-85E4-EF6384C5F0CD}"/>
              </a:ext>
            </a:extLst>
          </p:cNvPr>
          <p:cNvSpPr txBox="1"/>
          <p:nvPr/>
        </p:nvSpPr>
        <p:spPr>
          <a:xfrm>
            <a:off x="3675993" y="3688292"/>
            <a:ext cx="12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Push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F54631A-8FA8-4CF0-B802-2112AD7D7820}"/>
              </a:ext>
            </a:extLst>
          </p:cNvPr>
          <p:cNvSpPr txBox="1"/>
          <p:nvPr/>
        </p:nvSpPr>
        <p:spPr>
          <a:xfrm>
            <a:off x="8113886" y="3800692"/>
            <a:ext cx="124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Push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81F564D-B5E0-4639-9F1D-F89F5BF58475}"/>
              </a:ext>
            </a:extLst>
          </p:cNvPr>
          <p:cNvSpPr txBox="1"/>
          <p:nvPr/>
        </p:nvSpPr>
        <p:spPr>
          <a:xfrm>
            <a:off x="391810" y="2724264"/>
            <a:ext cx="328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 resistance to motion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5A170FA-F7F2-4C60-9CF8-8E201CB2B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77"/>
          <a:stretch/>
        </p:blipFill>
        <p:spPr>
          <a:xfrm>
            <a:off x="2510530" y="5305637"/>
            <a:ext cx="7789151" cy="148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34D36C-C15B-40DE-965C-C34E844A864C}"/>
              </a:ext>
            </a:extLst>
          </p:cNvPr>
          <p:cNvSpPr txBox="1"/>
          <p:nvPr/>
        </p:nvSpPr>
        <p:spPr>
          <a:xfrm>
            <a:off x="4525760" y="5064937"/>
            <a:ext cx="1665890" cy="6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/ Gravity </a:t>
            </a:r>
          </a:p>
        </p:txBody>
      </p:sp>
    </p:spTree>
    <p:extLst>
      <p:ext uri="{BB962C8B-B14F-4D97-AF65-F5344CB8AC3E}">
        <p14:creationId xmlns:p14="http://schemas.microsoft.com/office/powerpoint/2010/main" val="405077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326860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35250" y="0"/>
            <a:ext cx="41592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-1908175" y="765175"/>
            <a:ext cx="1617662" cy="903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Push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703388" y="1844675"/>
            <a:ext cx="8642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Comic Sans MS" panose="030F0702030302020204" pitchFamily="66" charset="0"/>
              </a:rPr>
              <a:t>Click on the 2 pictures that show something being pushed.</a:t>
            </a:r>
          </a:p>
        </p:txBody>
      </p:sp>
      <p:pic>
        <p:nvPicPr>
          <p:cNvPr id="55302" name="Picture 6" descr="325214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2997200"/>
            <a:ext cx="1114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3264068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2708276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3462219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797426"/>
            <a:ext cx="1609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3266069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2708276"/>
            <a:ext cx="21050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3462186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4724401"/>
            <a:ext cx="20161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1919289" y="2852738"/>
            <a:ext cx="1728787" cy="1655762"/>
          </a:xfrm>
          <a:custGeom>
            <a:avLst/>
            <a:gdLst>
              <a:gd name="T0" fmla="*/ 69183014 w 21600"/>
              <a:gd name="T1" fmla="*/ 0 h 21600"/>
              <a:gd name="T2" fmla="*/ 20261624 w 21600"/>
              <a:gd name="T3" fmla="*/ 18586082 h 21600"/>
              <a:gd name="T4" fmla="*/ 0 w 21600"/>
              <a:gd name="T5" fmla="*/ 63461755 h 21600"/>
              <a:gd name="T6" fmla="*/ 20261624 w 21600"/>
              <a:gd name="T7" fmla="*/ 108337428 h 21600"/>
              <a:gd name="T8" fmla="*/ 69183014 w 21600"/>
              <a:gd name="T9" fmla="*/ 126923509 h 21600"/>
              <a:gd name="T10" fmla="*/ 118104325 w 21600"/>
              <a:gd name="T11" fmla="*/ 108337428 h 21600"/>
              <a:gd name="T12" fmla="*/ 138365949 w 21600"/>
              <a:gd name="T13" fmla="*/ 63461755 h 21600"/>
              <a:gd name="T14" fmla="*/ 118104325 w 21600"/>
              <a:gd name="T15" fmla="*/ 185860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8112125" y="2492376"/>
            <a:ext cx="1728788" cy="1655763"/>
          </a:xfrm>
          <a:custGeom>
            <a:avLst/>
            <a:gdLst>
              <a:gd name="T0" fmla="*/ 69183054 w 21600"/>
              <a:gd name="T1" fmla="*/ 0 h 21600"/>
              <a:gd name="T2" fmla="*/ 20261635 w 21600"/>
              <a:gd name="T3" fmla="*/ 18586093 h 21600"/>
              <a:gd name="T4" fmla="*/ 0 w 21600"/>
              <a:gd name="T5" fmla="*/ 63461870 h 21600"/>
              <a:gd name="T6" fmla="*/ 20261635 w 21600"/>
              <a:gd name="T7" fmla="*/ 108337570 h 21600"/>
              <a:gd name="T8" fmla="*/ 69183054 w 21600"/>
              <a:gd name="T9" fmla="*/ 126923663 h 21600"/>
              <a:gd name="T10" fmla="*/ 118104473 w 21600"/>
              <a:gd name="T11" fmla="*/ 108337570 h 21600"/>
              <a:gd name="T12" fmla="*/ 138366109 w 21600"/>
              <a:gd name="T13" fmla="*/ 63461870 h 21600"/>
              <a:gd name="T14" fmla="*/ 118104473 w 21600"/>
              <a:gd name="T15" fmla="*/ 1858609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3575050" y="4868863"/>
            <a:ext cx="1728788" cy="1655762"/>
          </a:xfrm>
          <a:custGeom>
            <a:avLst/>
            <a:gdLst>
              <a:gd name="T0" fmla="*/ 69183054 w 21600"/>
              <a:gd name="T1" fmla="*/ 0 h 21600"/>
              <a:gd name="T2" fmla="*/ 20261635 w 21600"/>
              <a:gd name="T3" fmla="*/ 18586082 h 21600"/>
              <a:gd name="T4" fmla="*/ 0 w 21600"/>
              <a:gd name="T5" fmla="*/ 63461755 h 21600"/>
              <a:gd name="T6" fmla="*/ 20261635 w 21600"/>
              <a:gd name="T7" fmla="*/ 108337428 h 21600"/>
              <a:gd name="T8" fmla="*/ 69183054 w 21600"/>
              <a:gd name="T9" fmla="*/ 126923509 h 21600"/>
              <a:gd name="T10" fmla="*/ 118104473 w 21600"/>
              <a:gd name="T11" fmla="*/ 108337428 h 21600"/>
              <a:gd name="T12" fmla="*/ 138366109 w 21600"/>
              <a:gd name="T13" fmla="*/ 63461755 h 21600"/>
              <a:gd name="T14" fmla="*/ 118104473 w 21600"/>
              <a:gd name="T15" fmla="*/ 185860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 rot="-1022520">
            <a:off x="1703389" y="3319970"/>
            <a:ext cx="2232025" cy="5847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pull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 rot="1063391">
            <a:off x="7967664" y="3104070"/>
            <a:ext cx="2232025" cy="5847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twist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3287714" y="5373689"/>
            <a:ext cx="2232025" cy="5847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pull</a:t>
            </a:r>
          </a:p>
        </p:txBody>
      </p:sp>
      <p:pic>
        <p:nvPicPr>
          <p:cNvPr id="55322" name="Picture 26" descr="3295205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44901"/>
            <a:ext cx="237648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3" name="Picture 27" descr="3295205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5373688"/>
            <a:ext cx="2376487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4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34 -0.00278 L 0.62014 -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1 -0.00626 L 0.625 -0.0062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5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5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6"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/>
      <p:bldP spid="55312" grpId="0" animBg="1"/>
      <p:bldP spid="55313" grpId="0" animBg="1"/>
      <p:bldP spid="55314" grpId="0" animBg="1"/>
      <p:bldP spid="55317" grpId="0" animBg="1"/>
      <p:bldP spid="55318" grpId="0" animBg="1"/>
      <p:bldP spid="553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346214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25" y="0"/>
            <a:ext cx="24606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-3276600" y="908050"/>
            <a:ext cx="1944687" cy="10795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-3060700" y="1052514"/>
            <a:ext cx="1617662" cy="903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Pull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03388" y="1916113"/>
            <a:ext cx="8642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Comic Sans MS" panose="030F0702030302020204" pitchFamily="66" charset="0"/>
              </a:rPr>
              <a:t>Click on the 2 pictures that show something being pulled</a:t>
            </a:r>
            <a:r>
              <a:rPr lang="en-GB" altLang="en-US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4279" name="Picture 7" descr="3251088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068639"/>
            <a:ext cx="1362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3269534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797425"/>
            <a:ext cx="1270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3294478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2924176"/>
            <a:ext cx="1362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326687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4765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327309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797426"/>
            <a:ext cx="18002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AutoShape 13"/>
          <p:cNvSpPr>
            <a:spLocks noChangeArrowheads="1"/>
          </p:cNvSpPr>
          <p:nvPr/>
        </p:nvSpPr>
        <p:spPr bwMode="auto">
          <a:xfrm>
            <a:off x="3216276" y="4652964"/>
            <a:ext cx="1800225" cy="1728787"/>
          </a:xfrm>
          <a:custGeom>
            <a:avLst/>
            <a:gdLst>
              <a:gd name="T0" fmla="*/ 75018793 w 21600"/>
              <a:gd name="T1" fmla="*/ 0 h 21600"/>
              <a:gd name="T2" fmla="*/ 21970746 w 21600"/>
              <a:gd name="T3" fmla="*/ 20261624 h 21600"/>
              <a:gd name="T4" fmla="*/ 0 w 21600"/>
              <a:gd name="T5" fmla="*/ 69183014 h 21600"/>
              <a:gd name="T6" fmla="*/ 21970746 w 21600"/>
              <a:gd name="T7" fmla="*/ 118104325 h 21600"/>
              <a:gd name="T8" fmla="*/ 75018793 w 21600"/>
              <a:gd name="T9" fmla="*/ 138365949 h 21600"/>
              <a:gd name="T10" fmla="*/ 128066756 w 21600"/>
              <a:gd name="T11" fmla="*/ 118104325 h 21600"/>
              <a:gd name="T12" fmla="*/ 150037502 w 21600"/>
              <a:gd name="T13" fmla="*/ 69183014 h 21600"/>
              <a:gd name="T14" fmla="*/ 128066756 w 21600"/>
              <a:gd name="T15" fmla="*/ 2026162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5016501" y="2636839"/>
            <a:ext cx="1800225" cy="1728787"/>
          </a:xfrm>
          <a:custGeom>
            <a:avLst/>
            <a:gdLst>
              <a:gd name="T0" fmla="*/ 75018793 w 21600"/>
              <a:gd name="T1" fmla="*/ 0 h 21600"/>
              <a:gd name="T2" fmla="*/ 21970746 w 21600"/>
              <a:gd name="T3" fmla="*/ 20261624 h 21600"/>
              <a:gd name="T4" fmla="*/ 0 w 21600"/>
              <a:gd name="T5" fmla="*/ 69183014 h 21600"/>
              <a:gd name="T6" fmla="*/ 21970746 w 21600"/>
              <a:gd name="T7" fmla="*/ 118104325 h 21600"/>
              <a:gd name="T8" fmla="*/ 75018793 w 21600"/>
              <a:gd name="T9" fmla="*/ 138365949 h 21600"/>
              <a:gd name="T10" fmla="*/ 128066756 w 21600"/>
              <a:gd name="T11" fmla="*/ 118104325 h 21600"/>
              <a:gd name="T12" fmla="*/ 150037502 w 21600"/>
              <a:gd name="T13" fmla="*/ 69183014 h 21600"/>
              <a:gd name="T14" fmla="*/ 128066756 w 21600"/>
              <a:gd name="T15" fmla="*/ 2026162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7" name="AutoShape 15"/>
          <p:cNvSpPr>
            <a:spLocks noChangeArrowheads="1"/>
          </p:cNvSpPr>
          <p:nvPr/>
        </p:nvSpPr>
        <p:spPr bwMode="auto">
          <a:xfrm>
            <a:off x="7535864" y="4581525"/>
            <a:ext cx="1800225" cy="1728788"/>
          </a:xfrm>
          <a:custGeom>
            <a:avLst/>
            <a:gdLst>
              <a:gd name="T0" fmla="*/ 75018793 w 21600"/>
              <a:gd name="T1" fmla="*/ 0 h 21600"/>
              <a:gd name="T2" fmla="*/ 21970746 w 21600"/>
              <a:gd name="T3" fmla="*/ 20261635 h 21600"/>
              <a:gd name="T4" fmla="*/ 0 w 21600"/>
              <a:gd name="T5" fmla="*/ 69183054 h 21600"/>
              <a:gd name="T6" fmla="*/ 21970746 w 21600"/>
              <a:gd name="T7" fmla="*/ 118104473 h 21600"/>
              <a:gd name="T8" fmla="*/ 75018793 w 21600"/>
              <a:gd name="T9" fmla="*/ 138366109 h 21600"/>
              <a:gd name="T10" fmla="*/ 128066756 w 21600"/>
              <a:gd name="T11" fmla="*/ 118104473 h 21600"/>
              <a:gd name="T12" fmla="*/ 150037502 w 21600"/>
              <a:gd name="T13" fmla="*/ 69183054 h 21600"/>
              <a:gd name="T14" fmla="*/ 128066756 w 21600"/>
              <a:gd name="T15" fmla="*/ 202616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 rot="-1022520">
            <a:off x="4800601" y="3177095"/>
            <a:ext cx="2232025" cy="5847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twist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 rot="653042">
            <a:off x="3000376" y="5193220"/>
            <a:ext cx="2232025" cy="5847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push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7319964" y="5084764"/>
            <a:ext cx="2232025" cy="5847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twist</a:t>
            </a:r>
          </a:p>
        </p:txBody>
      </p:sp>
      <p:pic>
        <p:nvPicPr>
          <p:cNvPr id="54291" name="Picture 19" descr="3295205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4" y="3141663"/>
            <a:ext cx="2376487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20" descr="3295205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0438"/>
            <a:ext cx="237648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3 -0.00278 L 0.72257 -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9055E-6 L 0.70087 3.79055E-6 " pathEditMode="relative" ptsTypes="AA">
                                      <p:cBhvr>
                                        <p:cTn id="8" dur="3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91659E-7 L 0.72448 9.91659E-7 " pathEditMode="relative" ptsTypes="AA">
                                      <p:cBhvr>
                                        <p:cTn id="10" dur="3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4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/>
      <p:bldP spid="54285" grpId="0" animBg="1"/>
      <p:bldP spid="54286" grpId="0" animBg="1"/>
      <p:bldP spid="54287" grpId="0" animBg="1"/>
      <p:bldP spid="54288" grpId="0" animBg="1"/>
      <p:bldP spid="54289" grpId="0" animBg="1"/>
      <p:bldP spid="542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703388" y="1916113"/>
            <a:ext cx="8642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Comic Sans MS" panose="030F0702030302020204" pitchFamily="66" charset="0"/>
              </a:rPr>
              <a:t>Click on the 2 pictures that show something being twisted.</a:t>
            </a:r>
          </a:p>
        </p:txBody>
      </p:sp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4079876" y="692150"/>
            <a:ext cx="1617663" cy="903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Twist</a:t>
            </a:r>
          </a:p>
        </p:txBody>
      </p:sp>
      <p:pic>
        <p:nvPicPr>
          <p:cNvPr id="53252" name="Picture 4" descr="326828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213101"/>
            <a:ext cx="12382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326687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581525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329221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852739"/>
            <a:ext cx="15541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326790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738688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327309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2781300"/>
            <a:ext cx="187166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1703389" y="3213101"/>
            <a:ext cx="1728787" cy="1584325"/>
          </a:xfrm>
          <a:custGeom>
            <a:avLst/>
            <a:gdLst>
              <a:gd name="T0" fmla="*/ 69183014 w 21600"/>
              <a:gd name="T1" fmla="*/ 0 h 21600"/>
              <a:gd name="T2" fmla="*/ 20261624 w 21600"/>
              <a:gd name="T3" fmla="*/ 17016897 h 21600"/>
              <a:gd name="T4" fmla="*/ 0 w 21600"/>
              <a:gd name="T5" fmla="*/ 58103872 h 21600"/>
              <a:gd name="T6" fmla="*/ 20261624 w 21600"/>
              <a:gd name="T7" fmla="*/ 99190774 h 21600"/>
              <a:gd name="T8" fmla="*/ 69183014 w 21600"/>
              <a:gd name="T9" fmla="*/ 116207672 h 21600"/>
              <a:gd name="T10" fmla="*/ 118104325 w 21600"/>
              <a:gd name="T11" fmla="*/ 99190774 h 21600"/>
              <a:gd name="T12" fmla="*/ 138365949 w 21600"/>
              <a:gd name="T13" fmla="*/ 58103872 h 21600"/>
              <a:gd name="T14" fmla="*/ 118104325 w 21600"/>
              <a:gd name="T15" fmla="*/ 1701689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5232400" y="2997201"/>
            <a:ext cx="1727200" cy="1584325"/>
          </a:xfrm>
          <a:custGeom>
            <a:avLst/>
            <a:gdLst>
              <a:gd name="T0" fmla="*/ 69056015 w 21600"/>
              <a:gd name="T1" fmla="*/ 0 h 21600"/>
              <a:gd name="T2" fmla="*/ 20224472 w 21600"/>
              <a:gd name="T3" fmla="*/ 17016897 h 21600"/>
              <a:gd name="T4" fmla="*/ 0 w 21600"/>
              <a:gd name="T5" fmla="*/ 58103872 h 21600"/>
              <a:gd name="T6" fmla="*/ 20224472 w 21600"/>
              <a:gd name="T7" fmla="*/ 99190774 h 21600"/>
              <a:gd name="T8" fmla="*/ 69056015 w 21600"/>
              <a:gd name="T9" fmla="*/ 116207672 h 21600"/>
              <a:gd name="T10" fmla="*/ 117887557 w 21600"/>
              <a:gd name="T11" fmla="*/ 99190774 h 21600"/>
              <a:gd name="T12" fmla="*/ 138112030 w 21600"/>
              <a:gd name="T13" fmla="*/ 58103872 h 21600"/>
              <a:gd name="T14" fmla="*/ 117887557 w 21600"/>
              <a:gd name="T15" fmla="*/ 1701689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6959601" y="4652964"/>
            <a:ext cx="1871663" cy="1800225"/>
          </a:xfrm>
          <a:custGeom>
            <a:avLst/>
            <a:gdLst>
              <a:gd name="T0" fmla="*/ 81090839 w 21600"/>
              <a:gd name="T1" fmla="*/ 0 h 21600"/>
              <a:gd name="T2" fmla="*/ 23749064 w 21600"/>
              <a:gd name="T3" fmla="*/ 21970746 h 21600"/>
              <a:gd name="T4" fmla="*/ 0 w 21600"/>
              <a:gd name="T5" fmla="*/ 75018793 h 21600"/>
              <a:gd name="T6" fmla="*/ 23749064 w 21600"/>
              <a:gd name="T7" fmla="*/ 128066756 h 21600"/>
              <a:gd name="T8" fmla="*/ 81090839 w 21600"/>
              <a:gd name="T9" fmla="*/ 150037502 h 21600"/>
              <a:gd name="T10" fmla="*/ 138432528 w 21600"/>
              <a:gd name="T11" fmla="*/ 128066756 h 21600"/>
              <a:gd name="T12" fmla="*/ 162181592 w 21600"/>
              <a:gd name="T13" fmla="*/ 75018793 h 21600"/>
              <a:gd name="T14" fmla="*/ 138432528 w 21600"/>
              <a:gd name="T15" fmla="*/ 219707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3260" name="Picture 12" descr="3295205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221288"/>
            <a:ext cx="237648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 descr="3295205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213101"/>
            <a:ext cx="237648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Text Box 14"/>
          <p:cNvSpPr txBox="1">
            <a:spLocks noChangeArrowheads="1"/>
          </p:cNvSpPr>
          <p:nvPr/>
        </p:nvSpPr>
        <p:spPr bwMode="auto">
          <a:xfrm rot="-725819">
            <a:off x="1524001" y="3751770"/>
            <a:ext cx="2232025" cy="5847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push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 rot="653042">
            <a:off x="5016501" y="3464432"/>
            <a:ext cx="2232025" cy="5847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pull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 rot="-1340860">
            <a:off x="6816726" y="5264657"/>
            <a:ext cx="2232025" cy="5847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push</a:t>
            </a:r>
          </a:p>
        </p:txBody>
      </p:sp>
    </p:spTree>
    <p:extLst>
      <p:ext uri="{BB962C8B-B14F-4D97-AF65-F5344CB8AC3E}">
        <p14:creationId xmlns:p14="http://schemas.microsoft.com/office/powerpoint/2010/main" val="38951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3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6"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7" grpId="0" animBg="1"/>
      <p:bldP spid="53258" grpId="0" animBg="1"/>
      <p:bldP spid="53259" grpId="0" animBg="1"/>
      <p:bldP spid="53262" grpId="0" animBg="1"/>
      <p:bldP spid="53263" grpId="0" animBg="1"/>
      <p:bldP spid="532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631</Words>
  <Application>Microsoft Office PowerPoint</Application>
  <PresentationFormat>Widescreen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Comic Sans MS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102</cp:revision>
  <cp:lastPrinted>2020-03-16T14:15:32Z</cp:lastPrinted>
  <dcterms:created xsi:type="dcterms:W3CDTF">2017-03-06T13:40:41Z</dcterms:created>
  <dcterms:modified xsi:type="dcterms:W3CDTF">2024-02-20T15:59:37Z</dcterms:modified>
</cp:coreProperties>
</file>