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306" r:id="rId5"/>
    <p:sldId id="307" r:id="rId6"/>
    <p:sldId id="308" r:id="rId7"/>
    <p:sldId id="309" r:id="rId8"/>
    <p:sldId id="310" r:id="rId9"/>
    <p:sldId id="305" r:id="rId10"/>
    <p:sldId id="297" r:id="rId11"/>
    <p:sldId id="299" r:id="rId12"/>
    <p:sldId id="300" r:id="rId13"/>
    <p:sldId id="301" r:id="rId14"/>
    <p:sldId id="302" r:id="rId15"/>
    <p:sldId id="259" r:id="rId16"/>
    <p:sldId id="260" r:id="rId17"/>
    <p:sldId id="311" r:id="rId18"/>
    <p:sldId id="312" r:id="rId19"/>
    <p:sldId id="313" r:id="rId20"/>
    <p:sldId id="314" r:id="rId21"/>
    <p:sldId id="3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208-04AB-4B4B-930F-15AF06E0891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0ACE-E2A4-4746-97EF-AAAE918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3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208-04AB-4B4B-930F-15AF06E0891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0ACE-E2A4-4746-97EF-AAAE918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208-04AB-4B4B-930F-15AF06E0891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0ACE-E2A4-4746-97EF-AAAE918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0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208-04AB-4B4B-930F-15AF06E0891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0ACE-E2A4-4746-97EF-AAAE918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1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208-04AB-4B4B-930F-15AF06E0891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0ACE-E2A4-4746-97EF-AAAE918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2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208-04AB-4B4B-930F-15AF06E0891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0ACE-E2A4-4746-97EF-AAAE918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0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208-04AB-4B4B-930F-15AF06E0891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0ACE-E2A4-4746-97EF-AAAE918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9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208-04AB-4B4B-930F-15AF06E0891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0ACE-E2A4-4746-97EF-AAAE918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4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208-04AB-4B4B-930F-15AF06E0891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0ACE-E2A4-4746-97EF-AAAE918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1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208-04AB-4B4B-930F-15AF06E0891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0ACE-E2A4-4746-97EF-AAAE918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3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7208-04AB-4B4B-930F-15AF06E0891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0ACE-E2A4-4746-97EF-AAAE918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7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47208-04AB-4B4B-930F-15AF06E0891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F0ACE-E2A4-4746-97EF-AAAE9186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1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2" Type="http://schemas.microsoft.com/office/2007/relationships/media" Target="../media/media18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2" Type="http://schemas.microsoft.com/office/2007/relationships/media" Target="../media/media19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2" Type="http://schemas.microsoft.com/office/2007/relationships/media" Target="../media/media20.m4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2" Type="http://schemas.microsoft.com/office/2007/relationships/media" Target="../media/media21.m4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ee Vectors | Open book gre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b="6476"/>
          <a:stretch/>
        </p:blipFill>
        <p:spPr bwMode="auto">
          <a:xfrm>
            <a:off x="312329" y="0"/>
            <a:ext cx="11705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43692" y="587830"/>
            <a:ext cx="1068541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dirty="0" smtClean="0"/>
              <a:t>انا استطيع قراءة مقاطع المد القصير </a:t>
            </a:r>
          </a:p>
          <a:p>
            <a:pPr lvl="2" algn="r" rtl="1">
              <a:lnSpc>
                <a:spcPct val="150000"/>
              </a:lnSpc>
            </a:pPr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طَـ      صِ    </a:t>
            </a:r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مُ       </a:t>
            </a:r>
            <a:endParaRPr lang="ar-JO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r" rtl="1">
              <a:lnSpc>
                <a:spcPct val="150000"/>
              </a:lnSpc>
            </a:pPr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صَ     </a:t>
            </a:r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مَـ     طُـ</a:t>
            </a:r>
          </a:p>
          <a:p>
            <a:pPr algn="r" rtl="1">
              <a:lnSpc>
                <a:spcPct val="150000"/>
              </a:lnSpc>
            </a:pPr>
            <a:r>
              <a:rPr lang="ar-JO" sz="6000" b="1" dirty="0" smtClean="0">
                <a:latin typeface="Arial" panose="020B0604020202020204" pitchFamily="34" charset="0"/>
              </a:rPr>
              <a:t>  </a:t>
            </a:r>
            <a:r>
              <a:rPr lang="ar-JO" sz="6000" b="1" dirty="0" smtClean="0">
                <a:latin typeface="Arial" panose="020B0604020202020204" pitchFamily="34" charset="0"/>
              </a:rPr>
              <a:t>     </a:t>
            </a:r>
            <a:r>
              <a:rPr lang="ar-JO" sz="6000" b="1" dirty="0" smtClean="0">
                <a:latin typeface="Arial" panose="020B0604020202020204" pitchFamily="34" charset="0"/>
              </a:rPr>
              <a:t>مِـ  </a:t>
            </a:r>
            <a:r>
              <a:rPr lang="ar-JO" sz="6000" b="1" dirty="0" smtClean="0">
                <a:latin typeface="Arial" panose="020B0604020202020204" pitchFamily="34" charset="0"/>
              </a:rPr>
              <a:t>   </a:t>
            </a:r>
            <a:r>
              <a:rPr lang="ar-JO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صُ      طِـ    </a:t>
            </a:r>
            <a:r>
              <a:rPr lang="ar-J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US" sz="2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6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75"/>
    </mc:Choice>
    <mc:Fallback>
      <p:transition spd="slow" advTm="30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1490142"/>
            <a:ext cx="10793117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JO" sz="19900" b="1" dirty="0" smtClean="0">
                <a:ln/>
              </a:rPr>
              <a:t>رَصـيفُ</a:t>
            </a:r>
            <a:endParaRPr lang="ar-JO" sz="19900" b="1" dirty="0">
              <a:ln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4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901">
        <p14:prism/>
      </p:transition>
    </mc:Choice>
    <mc:Fallback>
      <p:transition spd="slow" advTm="39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3405" y="1526570"/>
            <a:ext cx="10793117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JO" sz="19900" b="1" dirty="0" smtClean="0">
                <a:ln/>
              </a:rPr>
              <a:t>صاحِـبُ</a:t>
            </a:r>
            <a:endParaRPr lang="ar-JO" sz="19900" b="1" dirty="0">
              <a:ln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1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69">
        <p14:prism dir="u"/>
      </p:transition>
    </mc:Choice>
    <mc:Fallback>
      <p:transition spd="slow" advTm="11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1769" y="1085011"/>
            <a:ext cx="10793117" cy="37702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JO" sz="23900" b="1" dirty="0" smtClean="0">
                <a:ln/>
              </a:rPr>
              <a:t>صِفْـرُ</a:t>
            </a:r>
            <a:endParaRPr lang="ar-JO" sz="23900" b="1" dirty="0">
              <a:ln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2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947">
        <p14:prism dir="r"/>
      </p:transition>
    </mc:Choice>
    <mc:Fallback>
      <p:transition spd="slow" advTm="89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9283" y="1278377"/>
            <a:ext cx="10793117" cy="37702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JO" sz="23900" b="1" dirty="0" smtClean="0">
                <a:ln/>
              </a:rPr>
              <a:t>صُـداعُ</a:t>
            </a:r>
            <a:endParaRPr lang="ar-JO" sz="23900" b="1" dirty="0">
              <a:ln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8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234">
        <p14:prism dir="d"/>
      </p:transition>
    </mc:Choice>
    <mc:Fallback>
      <p:transition spd="slow" advTm="82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61657" y="1052360"/>
            <a:ext cx="6403817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5000" b="1" dirty="0" smtClean="0"/>
              <a:t>صـامَ</a:t>
            </a:r>
            <a:endParaRPr lang="ar-JO" sz="25000" b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672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570">
        <p14:prism/>
      </p:transition>
    </mc:Choice>
    <mc:Fallback>
      <p:transition spd="slow" advTm="35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5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25189" y="1000108"/>
            <a:ext cx="7056959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5000" b="1" dirty="0" smtClean="0"/>
              <a:t>مَـزَحَ</a:t>
            </a:r>
            <a:endParaRPr lang="ar-JO" sz="25000" b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129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733">
        <p14:prism/>
      </p:transition>
    </mc:Choice>
    <mc:Fallback>
      <p:transition spd="slow" advTm="17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5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25189" y="1000108"/>
            <a:ext cx="7056959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5000" b="1" dirty="0" smtClean="0"/>
              <a:t>رَسَـمَ</a:t>
            </a:r>
            <a:endParaRPr lang="ar-JO" sz="25000" b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13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983">
        <p14:prism/>
      </p:transition>
    </mc:Choice>
    <mc:Fallback>
      <p:transition spd="slow" advTm="19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5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25189" y="1000108"/>
            <a:ext cx="7056959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5000" b="1" dirty="0" smtClean="0"/>
              <a:t>رامـي</a:t>
            </a:r>
            <a:endParaRPr lang="ar-JO" sz="25000" b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755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117">
        <p14:prism/>
      </p:transition>
    </mc:Choice>
    <mc:Fallback>
      <p:transition spd="slow" advTm="31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5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25189" y="1000108"/>
            <a:ext cx="7056959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5000" b="1" dirty="0" smtClean="0"/>
              <a:t>حِـزامُ</a:t>
            </a:r>
            <a:endParaRPr lang="ar-JO" sz="25000" b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914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415">
        <p14:prism/>
      </p:transition>
    </mc:Choice>
    <mc:Fallback>
      <p:transition spd="slow" advTm="24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5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25189" y="1000108"/>
            <a:ext cx="7056959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5000" b="1" dirty="0" smtClean="0"/>
              <a:t>مـاعِـزُ</a:t>
            </a:r>
            <a:endParaRPr lang="ar-JO" sz="25000" b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582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232">
        <p14:prism/>
      </p:transition>
    </mc:Choice>
    <mc:Fallback>
      <p:transition spd="slow" advTm="22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ee Vectors | Open book gre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b="6476"/>
          <a:stretch/>
        </p:blipFill>
        <p:spPr bwMode="auto">
          <a:xfrm>
            <a:off x="255725" y="0"/>
            <a:ext cx="11705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5097" y="736444"/>
            <a:ext cx="1018902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dirty="0" smtClean="0"/>
              <a:t>انا استطيع قراءة مقاطع المد الطويل </a:t>
            </a:r>
          </a:p>
          <a:p>
            <a:pPr algn="r"/>
            <a:r>
              <a:rPr lang="ar-JO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ما   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طـو    </a:t>
            </a:r>
            <a:r>
              <a:rPr lang="ar-JO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صـو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r"/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JO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صـي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ar-JO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مـو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طي   </a:t>
            </a:r>
          </a:p>
          <a:p>
            <a:pPr algn="r"/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JO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صـا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ar-JO" sz="6600" b="1" dirty="0" err="1" smtClean="0">
                <a:latin typeface="Arial" panose="020B0604020202020204" pitchFamily="34" charset="0"/>
              </a:rPr>
              <a:t>طـا</a:t>
            </a:r>
            <a:r>
              <a:rPr lang="ar-JO" sz="6600" b="1" dirty="0" smtClean="0">
                <a:latin typeface="Arial" panose="020B0604020202020204" pitchFamily="34" charset="0"/>
              </a:rPr>
              <a:t>  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مـي  </a:t>
            </a:r>
          </a:p>
          <a:p>
            <a:pPr algn="r" rtl="1"/>
            <a:r>
              <a:rPr lang="ar-JO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US" sz="20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7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44"/>
    </mc:Choice>
    <mc:Fallback>
      <p:transition spd="slow" advTm="23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5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25189" y="1000108"/>
            <a:ext cx="7056959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5000" b="1" dirty="0" smtClean="0"/>
              <a:t>مَـسْجِدُ</a:t>
            </a:r>
            <a:endParaRPr lang="ar-JO" sz="25000" b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740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877">
        <p14:prism/>
      </p:transition>
    </mc:Choice>
    <mc:Fallback>
      <p:transition spd="slow" advTm="18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5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36446" y="1365868"/>
            <a:ext cx="7866857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0800" b="1" dirty="0" smtClean="0"/>
              <a:t>مُـزارِعُ</a:t>
            </a:r>
            <a:endParaRPr lang="ar-JO" sz="20800" b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45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279">
        <p14:prism/>
      </p:transition>
    </mc:Choice>
    <mc:Fallback>
      <p:transition spd="slow" advTm="62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mium Vector | Children with books on whit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59" y="152400"/>
            <a:ext cx="448824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22515" y="635726"/>
            <a:ext cx="6119878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JO" sz="158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هيا </a:t>
            </a:r>
            <a:r>
              <a:rPr lang="ar-JO" sz="158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نقرأ</a:t>
            </a:r>
            <a:endParaRPr lang="en-US" sz="15800" b="1" dirty="0" smtClean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r"/>
            <a:r>
              <a:rPr lang="ar-JO" sz="15800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يا أبطال </a:t>
            </a:r>
            <a:endParaRPr lang="en-US" sz="15800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29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7419">
        <p15:prstTrans prst="curtains"/>
      </p:transition>
    </mc:Choice>
    <mc:Fallback>
      <p:transition spd="slow" advTm="74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10434" y="1263947"/>
            <a:ext cx="577113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JO" sz="23900" b="1" dirty="0">
                <a:ln w="50800"/>
              </a:rPr>
              <a:t>طـوب</a:t>
            </a:r>
            <a:r>
              <a:rPr lang="ar-JO" sz="23900" b="1" dirty="0">
                <a:ln w="50800"/>
                <a:solidFill>
                  <a:schemeClr val="bg1">
                    <a:shade val="50000"/>
                  </a:schemeClr>
                </a:solidFill>
              </a:rPr>
              <a:t>ُ</a:t>
            </a:r>
            <a:endParaRPr lang="en-US" sz="239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9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4"/>
    </mc:Choice>
    <mc:Fallback>
      <p:transition spd="slow" advTm="1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62795" y="1128308"/>
            <a:ext cx="737092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JO" sz="23900" b="1" dirty="0">
                <a:ln w="50800"/>
              </a:rPr>
              <a:t>عُـطـور</a:t>
            </a:r>
            <a:r>
              <a:rPr lang="ar-JO" sz="23900" b="1" dirty="0">
                <a:ln w="50800"/>
                <a:solidFill>
                  <a:schemeClr val="bg1">
                    <a:shade val="50000"/>
                  </a:schemeClr>
                </a:solidFill>
              </a:rPr>
              <a:t>ُ</a:t>
            </a:r>
            <a:endParaRPr lang="en-US" sz="239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6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1"/>
    </mc:Choice>
    <mc:Fallback>
      <p:transition spd="slow" advTm="3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25669" y="1365070"/>
            <a:ext cx="659988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JO" sz="23900" b="1" dirty="0">
                <a:ln w="50800"/>
              </a:rPr>
              <a:t>حَـطَـب</a:t>
            </a:r>
            <a:r>
              <a:rPr lang="ar-JO" sz="23900" b="1" dirty="0">
                <a:ln w="50800"/>
                <a:solidFill>
                  <a:schemeClr val="bg1">
                    <a:shade val="50000"/>
                  </a:schemeClr>
                </a:solidFill>
              </a:rPr>
              <a:t>ُ</a:t>
            </a:r>
            <a:endParaRPr lang="en-US" sz="239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0"/>
    </mc:Choice>
    <mc:Fallback>
      <p:transition spd="slow" advTm="1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per clip art #5633065 |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60914" y="1295399"/>
            <a:ext cx="706956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JO" sz="23900" b="1" dirty="0">
                <a:ln/>
              </a:rPr>
              <a:t>طَـبيـبُ</a:t>
            </a:r>
            <a:endParaRPr lang="en-US" sz="23900" b="1" dirty="0">
              <a:ln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142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71"/>
    </mc:Choice>
    <mc:Fallback>
      <p:transition spd="slow" advTm="5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06452" y="1321527"/>
            <a:ext cx="516199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JO" sz="23900" b="1" dirty="0" smtClean="0">
                <a:ln w="50800"/>
              </a:rPr>
              <a:t>رَبَـطَـ</a:t>
            </a:r>
            <a:endParaRPr lang="en-US" sz="23900" b="1" dirty="0">
              <a:ln w="5080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0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1"/>
    </mc:Choice>
    <mc:Fallback>
      <p:transition spd="slow" advTm="2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per clip art #5633065 |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572"/>
            <a:ext cx="10972800" cy="65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9283" y="1056309"/>
            <a:ext cx="10793117" cy="37702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JO" sz="23900" b="1" dirty="0" smtClean="0">
                <a:ln/>
              </a:rPr>
              <a:t>صوفُ</a:t>
            </a:r>
            <a:endParaRPr lang="ar-JO" sz="23900" b="1" dirty="0">
              <a:ln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2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3"/>
    </mc:Choice>
    <mc:Fallback>
      <p:transition spd="slow" advTm="6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59</Words>
  <Application>Microsoft Office PowerPoint</Application>
  <PresentationFormat>Widescreen</PresentationFormat>
  <Paragraphs>29</Paragraphs>
  <Slides>21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Magic Systems</dc:creator>
  <cp:lastModifiedBy>Magic Systems</cp:lastModifiedBy>
  <cp:revision>11</cp:revision>
  <dcterms:created xsi:type="dcterms:W3CDTF">2025-11-28T19:07:41Z</dcterms:created>
  <dcterms:modified xsi:type="dcterms:W3CDTF">2026-01-19T17:33:10Z</dcterms:modified>
</cp:coreProperties>
</file>