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5" r:id="rId3"/>
    <p:sldId id="286" r:id="rId4"/>
    <p:sldId id="287" r:id="rId5"/>
    <p:sldId id="264" r:id="rId6"/>
    <p:sldId id="289" r:id="rId7"/>
    <p:sldId id="291" r:id="rId8"/>
    <p:sldId id="292" r:id="rId9"/>
    <p:sldId id="271" r:id="rId10"/>
    <p:sldId id="270" r:id="rId11"/>
    <p:sldId id="272" r:id="rId12"/>
    <p:sldId id="293" r:id="rId13"/>
    <p:sldId id="294" r:id="rId14"/>
    <p:sldId id="295" r:id="rId15"/>
    <p:sldId id="28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0066"/>
    <a:srgbClr val="00FFCC"/>
    <a:srgbClr val="FF3300"/>
    <a:srgbClr val="CC66FF"/>
    <a:srgbClr val="669900"/>
    <a:srgbClr val="F072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727" autoAdjust="0"/>
  </p:normalViewPr>
  <p:slideViewPr>
    <p:cSldViewPr>
      <p:cViewPr varScale="1">
        <p:scale>
          <a:sx n="68" d="100"/>
          <a:sy n="68" d="100"/>
        </p:scale>
        <p:origin x="14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071546"/>
            <a:ext cx="8715436" cy="478634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75457"/>
            <a:ext cx="8280920" cy="5223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67" y="1700808"/>
            <a:ext cx="2852737" cy="471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15816" y="1717535"/>
            <a:ext cx="432362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PT" sz="9600" b="1" dirty="0">
                <a:solidFill>
                  <a:prstClr val="white"/>
                </a:solidFill>
                <a:latin typeface="Kristen ITC" pitchFamily="66" charset="0"/>
                <a:cs typeface="Arial" charset="0"/>
              </a:rPr>
              <a:t>Haikus</a:t>
            </a:r>
            <a:endParaRPr lang="en-US" sz="9600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430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96752"/>
            <a:ext cx="9144000" cy="936104"/>
          </a:xfrm>
        </p:spPr>
        <p:txBody>
          <a:bodyPr>
            <a:normAutofit fontScale="90000"/>
          </a:bodyPr>
          <a:lstStyle/>
          <a:p>
            <a:pPr algn="l"/>
            <a:b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</a:br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  </a:t>
            </a:r>
            <a:b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</a:br>
            <a:b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</a:br>
            <a:b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</a:br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   Line one </a:t>
            </a:r>
            <a:r>
              <a:rPr lang="en-US" sz="5400" dirty="0">
                <a:solidFill>
                  <a:schemeClr val="bg1"/>
                </a:solidFill>
                <a:latin typeface="Berlin Sans FB Demi" pitchFamily="34" charset="0"/>
              </a:rPr>
              <a:t>has </a:t>
            </a:r>
            <a:r>
              <a:rPr lang="en-US" sz="5400" dirty="0">
                <a:solidFill>
                  <a:srgbClr val="00FFCC"/>
                </a:solidFill>
                <a:latin typeface="Berlin Sans FB Demi" pitchFamily="34" charset="0"/>
              </a:rPr>
              <a:t>five</a:t>
            </a:r>
            <a:r>
              <a:rPr lang="en-US" sz="5400" dirty="0">
                <a:solidFill>
                  <a:schemeClr val="bg1"/>
                </a:solidFill>
                <a:latin typeface="Berlin Sans FB Demi" pitchFamily="34" charset="0"/>
              </a:rPr>
              <a:t> syllables.</a:t>
            </a:r>
            <a:br>
              <a:rPr lang="en-US" sz="5400" dirty="0">
                <a:solidFill>
                  <a:schemeClr val="bg1"/>
                </a:solidFill>
                <a:latin typeface="Berlin Sans FB Demi" pitchFamily="34" charset="0"/>
              </a:rPr>
            </a:br>
            <a:br>
              <a:rPr lang="en-US" sz="5400" dirty="0">
                <a:solidFill>
                  <a:schemeClr val="bg1"/>
                </a:solidFill>
                <a:latin typeface="Berlin Sans FB Demi" pitchFamily="34" charset="0"/>
              </a:rPr>
            </a:br>
            <a:b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</a:br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  </a:t>
            </a:r>
            <a:b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</a:br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   </a:t>
            </a:r>
            <a:r>
              <a:rPr lang="en-US" sz="4900" dirty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1         2              3       4             5  </a:t>
            </a:r>
            <a:br>
              <a:rPr lang="en-US" sz="4900" dirty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</a:br>
            <a:r>
              <a:rPr lang="en-US" sz="4900" dirty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 </a:t>
            </a:r>
            <a:r>
              <a:rPr lang="en-US" sz="4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My </a:t>
            </a:r>
            <a:r>
              <a:rPr lang="en-US" sz="49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/</a:t>
            </a:r>
            <a:r>
              <a:rPr lang="en-US" sz="4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  mum </a:t>
            </a:r>
            <a:r>
              <a:rPr lang="en-US" sz="49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/</a:t>
            </a:r>
            <a:r>
              <a:rPr lang="en-US" sz="4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  </a:t>
            </a:r>
            <a:r>
              <a:rPr lang="en-US" sz="4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dec</a:t>
            </a:r>
            <a:r>
              <a:rPr lang="en-US" sz="4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49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/</a:t>
            </a:r>
            <a:r>
              <a:rPr lang="en-US" sz="4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4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lares</a:t>
            </a:r>
            <a:r>
              <a:rPr lang="en-US" sz="4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   </a:t>
            </a:r>
            <a:r>
              <a:rPr lang="en-US" sz="49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/</a:t>
            </a:r>
            <a:r>
              <a:rPr lang="en-US" sz="4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peace </a:t>
            </a:r>
            <a:r>
              <a:rPr lang="en-US" sz="49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.</a:t>
            </a:r>
            <a:br>
              <a:rPr lang="en-US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</a:br>
            <a:br>
              <a:rPr lang="en-US" sz="4900" dirty="0">
                <a:solidFill>
                  <a:schemeClr val="bg1"/>
                </a:solidFill>
                <a:latin typeface="Berlin Sans FB Demi" pitchFamily="34" charset="0"/>
              </a:rPr>
            </a:br>
            <a:endParaRPr lang="ru-RU" sz="49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84784"/>
            <a:ext cx="2733362" cy="19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8970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57166"/>
            <a:ext cx="8712968" cy="4584002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3. How many syllables does line 2 have? </a:t>
            </a:r>
            <a:b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</a:br>
            <a:b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</a:br>
            <a:b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</a:br>
            <a:endParaRPr lang="ru-RU" sz="6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4" t="3630" r="15936" b="5621"/>
          <a:stretch/>
        </p:blipFill>
        <p:spPr bwMode="auto">
          <a:xfrm>
            <a:off x="3347864" y="3284984"/>
            <a:ext cx="2780545" cy="2812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0749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96752"/>
            <a:ext cx="9144000" cy="936104"/>
          </a:xfrm>
        </p:spPr>
        <p:txBody>
          <a:bodyPr>
            <a:normAutofit fontScale="90000"/>
          </a:bodyPr>
          <a:lstStyle/>
          <a:p>
            <a:pPr algn="l"/>
            <a:b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</a:br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  </a:t>
            </a:r>
            <a:b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</a:br>
            <a:b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</a:br>
            <a:b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</a:br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   </a:t>
            </a:r>
            <a:b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</a:br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 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Line two </a:t>
            </a:r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has </a:t>
            </a:r>
            <a:r>
              <a:rPr lang="en-US" dirty="0">
                <a:solidFill>
                  <a:srgbClr val="00FFCC"/>
                </a:solidFill>
                <a:latin typeface="Berlin Sans FB" panose="020E0602020502020306" pitchFamily="34" charset="0"/>
              </a:rPr>
              <a:t>seven </a:t>
            </a:r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 syllables.</a:t>
            </a:r>
            <a:b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</a:br>
            <a:b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</a:br>
            <a:b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</a:br>
            <a:b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</a:b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   </a:t>
            </a:r>
            <a:b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</a:b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    </a:t>
            </a:r>
            <a:r>
              <a:rPr lang="en-US" dirty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1         2         3      4        5          6       7</a:t>
            </a:r>
            <a:br>
              <a:rPr lang="en-US" dirty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</a:br>
            <a:r>
              <a:rPr lang="en-US" dirty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 </a:t>
            </a:r>
            <a:r>
              <a:rPr lang="en-US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She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/</a:t>
            </a:r>
            <a:r>
              <a:rPr lang="en-US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 hands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/</a:t>
            </a:r>
            <a:r>
              <a:rPr lang="en-US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 out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/</a:t>
            </a:r>
            <a:r>
              <a:rPr lang="en-US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 </a:t>
            </a:r>
            <a:r>
              <a:rPr lang="en-US" dirty="0" err="1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bou</a:t>
            </a:r>
            <a:r>
              <a:rPr lang="en-US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/ </a:t>
            </a:r>
            <a:r>
              <a:rPr lang="en-US" dirty="0" err="1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quets</a:t>
            </a:r>
            <a:r>
              <a:rPr lang="en-US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/</a:t>
            </a:r>
            <a:r>
              <a:rPr lang="en-US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 of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/</a:t>
            </a:r>
            <a:r>
              <a:rPr lang="en-US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 smiles.</a:t>
            </a:r>
            <a:br>
              <a:rPr lang="en-US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</a:br>
            <a:br>
              <a:rPr lang="en-US" dirty="0">
                <a:solidFill>
                  <a:srgbClr val="66FF33"/>
                </a:solidFill>
                <a:latin typeface="Berlin Sans FB" panose="020E0602020502020306" pitchFamily="34" charset="0"/>
              </a:rPr>
            </a:br>
            <a:endParaRPr lang="ru-RU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700807"/>
            <a:ext cx="1270739" cy="232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2584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892480" cy="4176464"/>
          </a:xfrm>
        </p:spPr>
        <p:txBody>
          <a:bodyPr>
            <a:normAutofit fontScale="90000"/>
          </a:bodyPr>
          <a:lstStyle/>
          <a:p>
            <a:pPr algn="l"/>
            <a:b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</a:br>
            <a:b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</a:br>
            <a:r>
              <a:rPr lang="en-US" sz="7300" dirty="0">
                <a:solidFill>
                  <a:schemeClr val="bg1"/>
                </a:solidFill>
                <a:latin typeface="Berlin Sans FB" panose="020E0602020502020306" pitchFamily="34" charset="0"/>
              </a:rPr>
              <a:t>4.</a:t>
            </a:r>
            <a:r>
              <a:rPr lang="en-US" sz="6700" dirty="0">
                <a:solidFill>
                  <a:schemeClr val="bg1"/>
                </a:solidFill>
                <a:latin typeface="Berlin Sans FB" panose="020E0602020502020306" pitchFamily="34" charset="0"/>
              </a:rPr>
              <a:t>How many syllables does line 3 have? </a:t>
            </a:r>
            <a:b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</a:br>
            <a:b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</a:br>
            <a:br>
              <a:rPr lang="en-US" sz="5400" dirty="0">
                <a:solidFill>
                  <a:schemeClr val="bg1"/>
                </a:solidFill>
                <a:latin typeface="Berlin Sans FB" panose="020E0602020502020306" pitchFamily="34" charset="0"/>
              </a:rPr>
            </a:br>
            <a:endParaRPr lang="ru-RU" sz="6000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4" t="3630" r="15936" b="5621"/>
          <a:stretch/>
        </p:blipFill>
        <p:spPr bwMode="auto">
          <a:xfrm>
            <a:off x="3347864" y="3573016"/>
            <a:ext cx="252028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1890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96752"/>
            <a:ext cx="9144000" cy="936104"/>
          </a:xfrm>
        </p:spPr>
        <p:txBody>
          <a:bodyPr>
            <a:normAutofit fontScale="90000"/>
          </a:bodyPr>
          <a:lstStyle/>
          <a:p>
            <a:pPr algn="l"/>
            <a:b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</a:br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  </a:t>
            </a:r>
            <a:b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</a:br>
            <a:b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</a:br>
            <a:b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</a:br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   </a:t>
            </a:r>
            <a:b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</a:br>
            <a:b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</a:br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   </a:t>
            </a:r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Line three </a:t>
            </a:r>
            <a:r>
              <a:rPr lang="en-US" sz="5400" dirty="0">
                <a:solidFill>
                  <a:schemeClr val="bg1"/>
                </a:solidFill>
                <a:latin typeface="Berlin Sans FB" panose="020E0602020502020306" pitchFamily="34" charset="0"/>
              </a:rPr>
              <a:t>as </a:t>
            </a:r>
            <a:r>
              <a:rPr lang="en-US" sz="5400" dirty="0">
                <a:solidFill>
                  <a:srgbClr val="00FFCC"/>
                </a:solidFill>
                <a:latin typeface="Berlin Sans FB" panose="020E0602020502020306" pitchFamily="34" charset="0"/>
              </a:rPr>
              <a:t>five</a:t>
            </a:r>
            <a:r>
              <a:rPr lang="en-US" sz="5400" dirty="0">
                <a:solidFill>
                  <a:schemeClr val="bg1"/>
                </a:solidFill>
                <a:latin typeface="Berlin Sans FB" panose="020E0602020502020306" pitchFamily="34" charset="0"/>
              </a:rPr>
              <a:t> syllables.</a:t>
            </a:r>
            <a:br>
              <a:rPr lang="en-US" sz="5400" dirty="0">
                <a:solidFill>
                  <a:schemeClr val="bg1"/>
                </a:solidFill>
                <a:latin typeface="Berlin Sans FB" panose="020E0602020502020306" pitchFamily="34" charset="0"/>
              </a:rPr>
            </a:br>
            <a:br>
              <a:rPr lang="en-US" sz="5400" dirty="0">
                <a:solidFill>
                  <a:schemeClr val="bg1"/>
                </a:solidFill>
                <a:latin typeface="Berlin Sans FB" panose="020E0602020502020306" pitchFamily="34" charset="0"/>
              </a:rPr>
            </a:br>
            <a:b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   </a:t>
            </a:r>
            <a:b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    </a:t>
            </a:r>
            <a:b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        </a:t>
            </a:r>
            <a:r>
              <a:rPr lang="en-US" sz="4900" dirty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1         2       3        4           5  </a:t>
            </a:r>
            <a:br>
              <a:rPr lang="en-US" sz="4900" dirty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4900" dirty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     </a:t>
            </a:r>
            <a:r>
              <a:rPr lang="en-US" sz="49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laugh </a:t>
            </a:r>
            <a:r>
              <a:rPr lang="en-US" sz="4900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/</a:t>
            </a:r>
            <a:r>
              <a:rPr lang="en-US" sz="49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 </a:t>
            </a:r>
            <a:r>
              <a:rPr lang="en-US" sz="49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ter</a:t>
            </a:r>
            <a:r>
              <a:rPr lang="en-US" sz="4900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/</a:t>
            </a:r>
            <a:r>
              <a:rPr lang="en-US" sz="49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  like </a:t>
            </a:r>
            <a:r>
              <a:rPr lang="en-US" sz="4900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/</a:t>
            </a:r>
            <a:r>
              <a:rPr lang="en-US" sz="49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 church  </a:t>
            </a:r>
            <a:r>
              <a:rPr lang="en-US" sz="4900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/</a:t>
            </a:r>
            <a:r>
              <a:rPr lang="en-US" sz="49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 </a:t>
            </a:r>
            <a:r>
              <a:rPr lang="en-US" sz="49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bells .</a:t>
            </a:r>
            <a:br>
              <a:rPr lang="en-US" sz="49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</a:br>
            <a:br>
              <a:rPr lang="en-US" sz="4900" dirty="0">
                <a:solidFill>
                  <a:schemeClr val="bg1"/>
                </a:solidFill>
                <a:latin typeface="Berlin Sans FB" panose="020E0602020502020306" pitchFamily="34" charset="0"/>
              </a:rPr>
            </a:br>
            <a:endParaRPr lang="ru-RU" sz="49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840" y="1628800"/>
            <a:ext cx="341635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7149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071546"/>
            <a:ext cx="8715436" cy="478634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04" y="188640"/>
            <a:ext cx="8712968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5049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071546"/>
            <a:ext cx="8715436" cy="478634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481" y="188640"/>
            <a:ext cx="9105171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0" y="2636912"/>
            <a:ext cx="2481732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15816" y="1717535"/>
            <a:ext cx="18473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9600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79" y="339373"/>
            <a:ext cx="8227956" cy="1322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ângulo arredondado 27"/>
          <p:cNvSpPr/>
          <p:nvPr/>
        </p:nvSpPr>
        <p:spPr>
          <a:xfrm>
            <a:off x="342109" y="1662125"/>
            <a:ext cx="8064896" cy="840240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2400" dirty="0">
                <a:latin typeface="Kristen ITC" pitchFamily="66" charset="0"/>
              </a:rPr>
              <a:t> </a:t>
            </a:r>
            <a:r>
              <a:rPr lang="pt-PT" sz="3200" dirty="0">
                <a:latin typeface="Kristen ITC" pitchFamily="66" charset="0"/>
              </a:rPr>
              <a:t>2. Haikus have </a:t>
            </a:r>
            <a:r>
              <a:rPr lang="pt-PT" sz="3200" u="sng" dirty="0">
                <a:solidFill>
                  <a:srgbClr val="00FFCC"/>
                </a:solidFill>
                <a:latin typeface="Kristen ITC" pitchFamily="66" charset="0"/>
              </a:rPr>
              <a:t>seventeen</a:t>
            </a:r>
            <a:r>
              <a:rPr lang="pt-PT" sz="3200" dirty="0">
                <a:solidFill>
                  <a:srgbClr val="00FFCC"/>
                </a:solidFill>
                <a:latin typeface="Kristen ITC" pitchFamily="66" charset="0"/>
              </a:rPr>
              <a:t> </a:t>
            </a:r>
            <a:r>
              <a:rPr lang="pt-PT" sz="3200" dirty="0">
                <a:latin typeface="Kristen ITC" pitchFamily="66" charset="0"/>
              </a:rPr>
              <a:t>syllables</a:t>
            </a:r>
            <a:r>
              <a:rPr lang="pt-PT" sz="2400" dirty="0">
                <a:latin typeface="Kristen ITC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601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071546"/>
            <a:ext cx="8715436" cy="478634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481" y="188640"/>
            <a:ext cx="9105171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56" y="3287195"/>
            <a:ext cx="2085708" cy="3449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15816" y="1717535"/>
            <a:ext cx="18473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9600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Rectângulo arredondado 29"/>
          <p:cNvSpPr/>
          <p:nvPr/>
        </p:nvSpPr>
        <p:spPr>
          <a:xfrm>
            <a:off x="480803" y="404663"/>
            <a:ext cx="8090601" cy="2882532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3200" dirty="0">
                <a:latin typeface="Kristen ITC" pitchFamily="66" charset="0"/>
              </a:rPr>
              <a:t>3.Haikus have </a:t>
            </a:r>
            <a:r>
              <a:rPr lang="pt-PT" sz="3200" dirty="0">
                <a:solidFill>
                  <a:srgbClr val="FFFF00"/>
                </a:solidFill>
                <a:latin typeface="Kristen ITC" pitchFamily="66" charset="0"/>
              </a:rPr>
              <a:t>three lines </a:t>
            </a:r>
            <a:r>
              <a:rPr lang="pt-PT" sz="3200" dirty="0">
                <a:latin typeface="Kristen ITC" pitchFamily="66" charset="0"/>
              </a:rPr>
              <a:t>with </a:t>
            </a:r>
            <a:r>
              <a:rPr lang="pt-PT" sz="3200" dirty="0">
                <a:solidFill>
                  <a:srgbClr val="FFFF00"/>
                </a:solidFill>
                <a:latin typeface="Kristen ITC" pitchFamily="66" charset="0"/>
              </a:rPr>
              <a:t>seventeen syllables </a:t>
            </a:r>
            <a:r>
              <a:rPr lang="pt-PT" sz="3200" dirty="0">
                <a:latin typeface="Kristen ITC" pitchFamily="66" charset="0"/>
              </a:rPr>
              <a:t>:</a:t>
            </a:r>
          </a:p>
          <a:p>
            <a:pPr>
              <a:defRPr/>
            </a:pPr>
            <a:r>
              <a:rPr lang="pt-PT" sz="3200" dirty="0">
                <a:latin typeface="Kristen ITC" pitchFamily="66" charset="0"/>
              </a:rPr>
              <a:t> </a:t>
            </a:r>
            <a:r>
              <a:rPr lang="pt-PT" sz="3200" dirty="0">
                <a:solidFill>
                  <a:srgbClr val="00FFCC"/>
                </a:solidFill>
                <a:latin typeface="Kristen ITC" pitchFamily="66" charset="0"/>
              </a:rPr>
              <a:t>five syllables</a:t>
            </a:r>
            <a:r>
              <a:rPr lang="pt-PT" sz="3200" dirty="0">
                <a:latin typeface="Kristen ITC" pitchFamily="66" charset="0"/>
              </a:rPr>
              <a:t> in the </a:t>
            </a:r>
            <a:r>
              <a:rPr lang="pt-PT" sz="3200" u="sng" dirty="0">
                <a:latin typeface="Kristen ITC" pitchFamily="66" charset="0"/>
              </a:rPr>
              <a:t>first line</a:t>
            </a:r>
            <a:r>
              <a:rPr lang="pt-PT" sz="3200" dirty="0">
                <a:latin typeface="Kristen ITC" pitchFamily="66" charset="0"/>
              </a:rPr>
              <a:t> ,</a:t>
            </a:r>
          </a:p>
          <a:p>
            <a:pPr>
              <a:defRPr/>
            </a:pPr>
            <a:r>
              <a:rPr lang="pt-PT" sz="3200" dirty="0">
                <a:solidFill>
                  <a:srgbClr val="00FFCC"/>
                </a:solidFill>
                <a:latin typeface="Kristen ITC" pitchFamily="66" charset="0"/>
              </a:rPr>
              <a:t>seven syllables </a:t>
            </a:r>
            <a:r>
              <a:rPr lang="pt-PT" sz="3200" dirty="0">
                <a:latin typeface="Kristen ITC" pitchFamily="66" charset="0"/>
              </a:rPr>
              <a:t>in the </a:t>
            </a:r>
            <a:r>
              <a:rPr lang="pt-PT" sz="3200" u="sng" dirty="0">
                <a:latin typeface="Kristen ITC" pitchFamily="66" charset="0"/>
              </a:rPr>
              <a:t>second line</a:t>
            </a:r>
            <a:r>
              <a:rPr lang="pt-PT" sz="3200" dirty="0">
                <a:latin typeface="Kristen ITC" pitchFamily="66" charset="0"/>
              </a:rPr>
              <a:t>,and </a:t>
            </a:r>
          </a:p>
          <a:p>
            <a:pPr>
              <a:defRPr/>
            </a:pPr>
            <a:r>
              <a:rPr lang="pt-PT" sz="3200" dirty="0">
                <a:solidFill>
                  <a:srgbClr val="00FFCC"/>
                </a:solidFill>
                <a:latin typeface="Kristen ITC" pitchFamily="66" charset="0"/>
              </a:rPr>
              <a:t>five syllables</a:t>
            </a:r>
            <a:r>
              <a:rPr lang="pt-PT" sz="3200" dirty="0">
                <a:latin typeface="Kristen ITC" pitchFamily="66" charset="0"/>
              </a:rPr>
              <a:t> in the </a:t>
            </a:r>
            <a:r>
              <a:rPr lang="pt-PT" sz="3200" u="sng" dirty="0">
                <a:latin typeface="Kristen ITC" pitchFamily="66" charset="0"/>
              </a:rPr>
              <a:t>last line</a:t>
            </a:r>
            <a:r>
              <a:rPr lang="pt-PT" sz="3200" dirty="0">
                <a:latin typeface="Kristen ITC" pitchFamily="66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43999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071546"/>
            <a:ext cx="8715436" cy="478634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481" y="188640"/>
            <a:ext cx="9105171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56" y="2257670"/>
            <a:ext cx="2688694" cy="4446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15816" y="1717535"/>
            <a:ext cx="18473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9600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Rectângulo arredondado 30"/>
          <p:cNvSpPr/>
          <p:nvPr/>
        </p:nvSpPr>
        <p:spPr>
          <a:xfrm>
            <a:off x="478183" y="548679"/>
            <a:ext cx="8095842" cy="1728193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2200" b="1" dirty="0">
                <a:latin typeface="Kristen ITC" pitchFamily="66" charset="0"/>
              </a:rPr>
              <a:t> </a:t>
            </a:r>
            <a:r>
              <a:rPr lang="pt-PT" sz="3200" b="1" dirty="0">
                <a:latin typeface="Kristen ITC" pitchFamily="66" charset="0"/>
              </a:rPr>
              <a:t>4.Originally they were written to give images of the </a:t>
            </a:r>
            <a:r>
              <a:rPr lang="pt-PT" sz="3200" b="1" dirty="0">
                <a:solidFill>
                  <a:srgbClr val="66FF33"/>
                </a:solidFill>
                <a:latin typeface="Kristen ITC" pitchFamily="66" charset="0"/>
              </a:rPr>
              <a:t>natural world</a:t>
            </a:r>
            <a:r>
              <a:rPr lang="pt-PT" sz="3200" b="1" dirty="0">
                <a:latin typeface="Kristen ITC" pitchFamily="66" charset="0"/>
              </a:rPr>
              <a:t>, but now they  include a wider range of topics.</a:t>
            </a:r>
          </a:p>
        </p:txBody>
      </p:sp>
    </p:spTree>
    <p:extLst>
      <p:ext uri="{BB962C8B-B14F-4D97-AF65-F5344CB8AC3E}">
        <p14:creationId xmlns:p14="http://schemas.microsoft.com/office/powerpoint/2010/main" val="114532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6072230"/>
          </a:xfrm>
          <a:solidFill>
            <a:srgbClr val="FF0066"/>
          </a:solidFill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Let’s read the following Haiku</a:t>
            </a:r>
            <a:r>
              <a:rPr lang="en-US" sz="6000" dirty="0">
                <a:solidFill>
                  <a:schemeClr val="bg1"/>
                </a:solidFill>
              </a:rPr>
              <a:t>: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09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3" y="82402"/>
            <a:ext cx="1168922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5" y="2930272"/>
            <a:ext cx="1168922" cy="997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0" y="5796557"/>
            <a:ext cx="1308491" cy="979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A01D7F-A7D5-48BE-9EAF-BEF897498E91}"/>
              </a:ext>
            </a:extLst>
          </p:cNvPr>
          <p:cNvSpPr txBox="1"/>
          <p:nvPr/>
        </p:nvSpPr>
        <p:spPr>
          <a:xfrm>
            <a:off x="1397774" y="914737"/>
            <a:ext cx="583852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rgbClr val="00B0F0"/>
                </a:solidFill>
              </a:rPr>
              <a:t>Outbreak  of peace, Haiku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My mum declares peace.</a:t>
            </a:r>
          </a:p>
          <a:p>
            <a:r>
              <a:rPr lang="en-US" sz="2800" dirty="0">
                <a:solidFill>
                  <a:schemeClr val="bg1"/>
                </a:solidFill>
              </a:rPr>
              <a:t>She hands </a:t>
            </a:r>
            <a:r>
              <a:rPr lang="en-US" sz="2800">
                <a:solidFill>
                  <a:schemeClr val="bg1"/>
                </a:solidFill>
              </a:rPr>
              <a:t>out bouquets </a:t>
            </a:r>
            <a:r>
              <a:rPr lang="en-US" sz="2800" dirty="0">
                <a:solidFill>
                  <a:schemeClr val="bg1"/>
                </a:solidFill>
              </a:rPr>
              <a:t>of smiles.</a:t>
            </a:r>
          </a:p>
          <a:p>
            <a:r>
              <a:rPr lang="en-US" sz="2800" dirty="0">
                <a:solidFill>
                  <a:schemeClr val="bg1"/>
                </a:solidFill>
              </a:rPr>
              <a:t>Laughter like church bells.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rgbClr val="FFFF00"/>
                </a:solidFill>
              </a:rPr>
              <a:t>By Pie Corbett</a:t>
            </a:r>
          </a:p>
        </p:txBody>
      </p:sp>
    </p:spTree>
    <p:extLst>
      <p:ext uri="{BB962C8B-B14F-4D97-AF65-F5344CB8AC3E}">
        <p14:creationId xmlns:p14="http://schemas.microsoft.com/office/powerpoint/2010/main" val="3203698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39"/>
            <a:ext cx="9036496" cy="6408713"/>
          </a:xfrm>
        </p:spPr>
        <p:txBody>
          <a:bodyPr>
            <a:normAutofit fontScale="90000"/>
          </a:bodyPr>
          <a:lstStyle/>
          <a:p>
            <a:pPr algn="l"/>
            <a:br>
              <a:rPr lang="en-US" dirty="0">
                <a:solidFill>
                  <a:srgbClr val="66FF33"/>
                </a:solidFill>
                <a:latin typeface="Berlin Sans FB" panose="020E0602020502020306" pitchFamily="34" charset="0"/>
              </a:rPr>
            </a:br>
            <a:br>
              <a:rPr lang="en-US" dirty="0">
                <a:solidFill>
                  <a:srgbClr val="66FF33"/>
                </a:solidFill>
                <a:latin typeface="Berlin Sans FB" panose="020E0602020502020306" pitchFamily="34" charset="0"/>
              </a:rPr>
            </a:br>
            <a:br>
              <a:rPr lang="en-US" dirty="0">
                <a:solidFill>
                  <a:srgbClr val="66FF33"/>
                </a:solidFill>
                <a:latin typeface="Berlin Sans FB" panose="020E0602020502020306" pitchFamily="34" charset="0"/>
              </a:rPr>
            </a:br>
            <a:r>
              <a:rPr lang="en-US" dirty="0">
                <a:solidFill>
                  <a:srgbClr val="66FF33"/>
                </a:solidFill>
                <a:latin typeface="Berlin Sans FB" panose="020E0602020502020306" pitchFamily="34" charset="0"/>
              </a:rPr>
              <a:t>        Outbreak of Peace, Haiku</a:t>
            </a:r>
            <a:br>
              <a:rPr lang="en-US" dirty="0">
                <a:solidFill>
                  <a:srgbClr val="66FF33"/>
                </a:solidFill>
                <a:latin typeface="Berlin Sans FB" panose="020E0602020502020306" pitchFamily="34" charset="0"/>
              </a:rPr>
            </a:br>
            <a:br>
              <a:rPr lang="en-US" dirty="0">
                <a:solidFill>
                  <a:srgbClr val="66FF33"/>
                </a:solidFill>
                <a:latin typeface="Berlin Sans FB" panose="020E0602020502020306" pitchFamily="34" charset="0"/>
              </a:rPr>
            </a:br>
            <a:b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</a:br>
            <a:r>
              <a:rPr lang="en-US" dirty="0">
                <a:solidFill>
                  <a:srgbClr val="C00000"/>
                </a:solidFill>
                <a:latin typeface="Berlin Sans FB" panose="020E0602020502020306" pitchFamily="34" charset="0"/>
              </a:rPr>
              <a:t>Line( 1 ):</a:t>
            </a:r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My mum declares peace. </a:t>
            </a:r>
            <a:b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</a:br>
            <a:b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</a:br>
            <a:r>
              <a:rPr lang="en-US" dirty="0">
                <a:solidFill>
                  <a:srgbClr val="C00000"/>
                </a:solidFill>
                <a:latin typeface="Berlin Sans FB" panose="020E0602020502020306" pitchFamily="34" charset="0"/>
              </a:rPr>
              <a:t>Line( 2):</a:t>
            </a:r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She hands out bouquets of smiles.</a:t>
            </a:r>
            <a:b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</a:br>
            <a:b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</a:br>
            <a:r>
              <a:rPr lang="en-US" dirty="0">
                <a:solidFill>
                  <a:srgbClr val="C00000"/>
                </a:solidFill>
                <a:latin typeface="Berlin Sans FB" panose="020E0602020502020306" pitchFamily="34" charset="0"/>
              </a:rPr>
              <a:t>Line(3 ):</a:t>
            </a:r>
            <a: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  <a:t>Laughter like church bells.</a:t>
            </a:r>
            <a:b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</a:br>
            <a:b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</a:br>
            <a:b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</a:br>
            <a:br>
              <a:rPr lang="en-US" sz="5400" dirty="0">
                <a:solidFill>
                  <a:schemeClr val="bg1"/>
                </a:solidFill>
                <a:latin typeface="Berlin Sans FB" panose="020E0602020502020306" pitchFamily="34" charset="0"/>
              </a:rPr>
            </a:br>
            <a:endParaRPr lang="ru-RU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514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424936" cy="5976664"/>
          </a:xfrm>
        </p:spPr>
        <p:txBody>
          <a:bodyPr>
            <a:normAutofit fontScale="90000"/>
          </a:bodyPr>
          <a:lstStyle/>
          <a:p>
            <a:pPr algn="l"/>
            <a:b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</a:br>
            <a:b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</a:br>
            <a:r>
              <a:rPr lang="en-US" sz="6700" dirty="0">
                <a:solidFill>
                  <a:schemeClr val="bg1"/>
                </a:solidFill>
                <a:latin typeface="Berlin Sans FB" panose="020E0602020502020306" pitchFamily="34" charset="0"/>
              </a:rPr>
              <a:t>1. How many lines does a haiku have?</a:t>
            </a:r>
            <a:br>
              <a:rPr lang="en-US" sz="6700" dirty="0">
                <a:solidFill>
                  <a:schemeClr val="bg1"/>
                </a:solidFill>
                <a:latin typeface="Berlin Sans FB" panose="020E0602020502020306" pitchFamily="34" charset="0"/>
              </a:rPr>
            </a:br>
            <a:br>
              <a:rPr lang="en-US" sz="6700" dirty="0">
                <a:solidFill>
                  <a:schemeClr val="bg1"/>
                </a:solidFill>
                <a:latin typeface="Berlin Sans FB" panose="020E0602020502020306" pitchFamily="34" charset="0"/>
              </a:rPr>
            </a:br>
            <a:br>
              <a:rPr lang="en-US" sz="6700" dirty="0">
                <a:solidFill>
                  <a:schemeClr val="bg1"/>
                </a:solidFill>
                <a:latin typeface="Berlin Sans FB" panose="020E0602020502020306" pitchFamily="34" charset="0"/>
              </a:rPr>
            </a:br>
            <a:r>
              <a:rPr lang="en-US" sz="6700" dirty="0">
                <a:solidFill>
                  <a:schemeClr val="bg1"/>
                </a:solidFill>
                <a:latin typeface="Berlin Sans FB" panose="020E0602020502020306" pitchFamily="34" charset="0"/>
              </a:rPr>
              <a:t>Each haiku has           lines </a:t>
            </a:r>
            <a:b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</a:br>
            <a:b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</a:br>
            <a:br>
              <a:rPr lang="en-US" sz="5400" dirty="0">
                <a:solidFill>
                  <a:schemeClr val="bg1"/>
                </a:solidFill>
                <a:latin typeface="Berlin Sans FB" panose="020E0602020502020306" pitchFamily="34" charset="0"/>
              </a:rPr>
            </a:br>
            <a:endParaRPr lang="ru-RU" sz="6000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789040"/>
            <a:ext cx="1574304" cy="1371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6685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892480" cy="4176464"/>
          </a:xfrm>
        </p:spPr>
        <p:txBody>
          <a:bodyPr>
            <a:normAutofit fontScale="90000"/>
          </a:bodyPr>
          <a:lstStyle/>
          <a:p>
            <a:pPr algn="l"/>
            <a:b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</a:br>
            <a:b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</a:br>
            <a:r>
              <a:rPr lang="en-US" sz="7300" dirty="0">
                <a:solidFill>
                  <a:schemeClr val="bg1"/>
                </a:solidFill>
                <a:latin typeface="Berlin Sans FB" panose="020E0602020502020306" pitchFamily="34" charset="0"/>
              </a:rPr>
              <a:t>2.</a:t>
            </a:r>
            <a:r>
              <a:rPr lang="en-US" sz="6700" dirty="0">
                <a:solidFill>
                  <a:schemeClr val="bg1"/>
                </a:solidFill>
                <a:latin typeface="Berlin Sans FB" panose="020E0602020502020306" pitchFamily="34" charset="0"/>
              </a:rPr>
              <a:t>How many syllables does line 1 have? </a:t>
            </a:r>
            <a:b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</a:br>
            <a:br>
              <a:rPr lang="en-US" dirty="0">
                <a:solidFill>
                  <a:schemeClr val="bg1"/>
                </a:solidFill>
                <a:latin typeface="Berlin Sans FB" panose="020E0602020502020306" pitchFamily="34" charset="0"/>
              </a:rPr>
            </a:br>
            <a:br>
              <a:rPr lang="en-US" sz="5400" dirty="0">
                <a:solidFill>
                  <a:schemeClr val="bg1"/>
                </a:solidFill>
                <a:latin typeface="Berlin Sans FB" panose="020E0602020502020306" pitchFamily="34" charset="0"/>
              </a:rPr>
            </a:br>
            <a:endParaRPr lang="ru-RU" sz="6000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4" t="3630" r="15936" b="5621"/>
          <a:stretch/>
        </p:blipFill>
        <p:spPr bwMode="auto">
          <a:xfrm>
            <a:off x="3347864" y="3573016"/>
            <a:ext cx="252028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17903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866</TotalTime>
  <Words>337</Words>
  <Application>Microsoft Office PowerPoint</Application>
  <PresentationFormat>On-screen Show (4:3)</PresentationFormat>
  <Paragraphs>24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Berlin Sans FB</vt:lpstr>
      <vt:lpstr>Berlin Sans FB Demi</vt:lpstr>
      <vt:lpstr>Calibri</vt:lpstr>
      <vt:lpstr>Kristen ITC</vt:lpstr>
      <vt:lpstr>Тема Office</vt:lpstr>
      <vt:lpstr>PowerPoint Presentation</vt:lpstr>
      <vt:lpstr>PowerPoint Presentation</vt:lpstr>
      <vt:lpstr>PowerPoint Presentation</vt:lpstr>
      <vt:lpstr>PowerPoint Presentation</vt:lpstr>
      <vt:lpstr>Let’s read the following Haiku:</vt:lpstr>
      <vt:lpstr>PowerPoint Presentation</vt:lpstr>
      <vt:lpstr>           Outbreak of Peace, Haiku   Line( 1 ):My mum declares peace.   Line( 2):She hands out bouquets of smiles.  Line(3 ):Laughter like church bells.    </vt:lpstr>
      <vt:lpstr>  1. How many lines does a haiku have?   Each haiku has           lines    </vt:lpstr>
      <vt:lpstr>  2.How many syllables does line 1 have?    </vt:lpstr>
      <vt:lpstr>           Line one has five syllables.           1         2              3       4             5     My /   mum /   dec / lares     /peace .  </vt:lpstr>
      <vt:lpstr>3. How many syllables does line 2 have?    </vt:lpstr>
      <vt:lpstr>               Line two has seven  syllables.            1         2         3      4        5          6       7  She / hands / out / bou / quets / of / smiles.  </vt:lpstr>
      <vt:lpstr>  4.How many syllables does line 3 have?    </vt:lpstr>
      <vt:lpstr>                 Line three as five syllables.                    1         2       3        4           5        laugh / ter/  like / church  / bells .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see green, I see brown, I stand up and I sit down. I see red, I see blue; I see you, and you, and you! </dc:title>
  <dc:creator>User</dc:creator>
  <cp:lastModifiedBy>مرام معين حبيب ديوب</cp:lastModifiedBy>
  <cp:revision>135</cp:revision>
  <dcterms:created xsi:type="dcterms:W3CDTF">2013-03-03T18:51:32Z</dcterms:created>
  <dcterms:modified xsi:type="dcterms:W3CDTF">2022-04-11T19:28:44Z</dcterms:modified>
</cp:coreProperties>
</file>