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9" r:id="rId3"/>
    <p:sldId id="269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274" r:id="rId18"/>
    <p:sldId id="275" r:id="rId19"/>
    <p:sldId id="276" r:id="rId20"/>
    <p:sldId id="277" r:id="rId21"/>
    <p:sldId id="280" r:id="rId22"/>
    <p:sldId id="281" r:id="rId23"/>
    <p:sldId id="316" r:id="rId24"/>
    <p:sldId id="317" r:id="rId25"/>
    <p:sldId id="282" r:id="rId26"/>
    <p:sldId id="283" r:id="rId27"/>
    <p:sldId id="284" r:id="rId28"/>
    <p:sldId id="314" r:id="rId29"/>
    <p:sldId id="285" r:id="rId30"/>
    <p:sldId id="315" r:id="rId31"/>
    <p:sldId id="286" r:id="rId32"/>
    <p:sldId id="289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7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2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2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3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37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3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8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1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36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3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91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88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72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40FACD-954F-4D02-8C68-0D1AA58AA233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FB460B-E6E2-43E9-9912-1DCDA623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7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0DECC86-F6BE-4749-86E5-F648DCECB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VERB TO BE   / 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 </a:t>
            </a:r>
            <a:endParaRPr lang="tr-T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FBCF20DB-E100-40A3-A641-AFE2C26DB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+</a:t>
            </a:r>
          </a:p>
          <a:p>
            <a:r>
              <a:rPr lang="en-US" sz="4400" b="1" dirty="0" smtClean="0">
                <a:latin typeface="Arial Black" panose="020B0A04020102020204" pitchFamily="34" charset="0"/>
              </a:rPr>
              <a:t>Subject  pronouns </a:t>
            </a:r>
            <a:endParaRPr lang="tr-TR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1088634-84C6-4A66-BAB3-AC402200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 as (plural)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734A457-E034-4026-99D1-DC96D0B0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91" y="2493774"/>
            <a:ext cx="4876800" cy="338209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ou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Sally and Sami</a:t>
            </a:r>
            <a:r>
              <a:rPr lang="tr-T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ou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from Jordan</a:t>
            </a:r>
            <a:r>
              <a:rPr lang="tr-T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ou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students</a:t>
            </a:r>
            <a:r>
              <a:rPr lang="tr-T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EAC3F244-ACBD-4196-9066-16826A468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7109" r="6205" b="7109"/>
          <a:stretch/>
        </p:blipFill>
        <p:spPr>
          <a:xfrm>
            <a:off x="6511636" y="1330036"/>
            <a:ext cx="3297382" cy="41979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806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F60A314-7439-41AD-923B-875766A6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2132"/>
            <a:ext cx="4041058" cy="1325373"/>
          </a:xfrm>
        </p:spPr>
        <p:txBody>
          <a:bodyPr anchor="b"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This is my dog.(It)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3CAC2A4-1467-4267-980C-EB213E0B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4172145" cy="338209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 </a:t>
            </a:r>
            <a:r>
              <a:rPr lang="en-US" sz="3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5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Max</a:t>
            </a:r>
            <a:r>
              <a:rPr lang="tr-TR" sz="35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5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5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35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tr-TR" sz="35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500" b="1" dirty="0" smtClean="0">
                <a:latin typeface="Comic Sans MS" panose="030F0702030302020204" pitchFamily="66" charset="0"/>
              </a:rPr>
              <a:t> </a:t>
            </a:r>
            <a:r>
              <a:rPr lang="en-US" sz="35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dog</a:t>
            </a:r>
            <a:r>
              <a:rPr lang="tr-TR" sz="35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5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5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 </a:t>
            </a:r>
            <a:r>
              <a:rPr lang="en-US" sz="3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500" b="1" dirty="0" smtClean="0">
                <a:latin typeface="Comic Sans MS" panose="030F0702030302020204" pitchFamily="66" charset="0"/>
              </a:rPr>
              <a:t> </a:t>
            </a:r>
            <a:r>
              <a:rPr lang="en-US" sz="35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brown.</a:t>
            </a:r>
            <a:endParaRPr lang="tr-TR" sz="35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5627C51D-77CB-4F0F-AE74-DD02879AA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76" y="982131"/>
            <a:ext cx="4448850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534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862E972-4451-461A-9C9A-5C6B286C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3872343" cy="1325373"/>
          </a:xfrm>
        </p:spPr>
        <p:txBody>
          <a:bodyPr anchor="b"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This is a book.(it)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2CCE4D7-A536-4C02-9603-5CD983213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3" y="2493774"/>
            <a:ext cx="4096476" cy="338209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my book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green.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big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91193F07-DCCE-4B03-8DE3-54126DF85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1986405"/>
            <a:ext cx="5469466" cy="288518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975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86A8CC6-441F-4AEF-BE28-8A4B6C36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 books.(They)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7D265EC-69E3-461F-9010-D343BC19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493774"/>
            <a:ext cx="4475018" cy="3283571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hey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my books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hey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big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They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useful.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/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BC72AE79-5CE7-4CF7-AB05-295DF3A32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 b="5068"/>
          <a:stretch/>
        </p:blipFill>
        <p:spPr>
          <a:xfrm>
            <a:off x="5418668" y="1494176"/>
            <a:ext cx="5263187" cy="367357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19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130" y="53878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Verb to be in the present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: (am / is/ are)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29708"/>
              </p:ext>
            </p:extLst>
          </p:nvPr>
        </p:nvGraphicFramePr>
        <p:xfrm>
          <a:off x="623455" y="1260766"/>
          <a:ext cx="10945091" cy="485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18"/>
                <a:gridCol w="3186545"/>
                <a:gridCol w="2992582"/>
                <a:gridCol w="2576946"/>
              </a:tblGrid>
              <a:tr h="74810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The</a:t>
                      </a:r>
                      <a:r>
                        <a:rPr lang="en-US" b="1" baseline="0" dirty="0" smtClean="0">
                          <a:latin typeface="Arial Black" panose="020B0A04020102020204" pitchFamily="34" charset="0"/>
                        </a:rPr>
                        <a:t> subject pronouns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Arial Black" panose="020B0A04020102020204" pitchFamily="34" charset="0"/>
                        </a:rPr>
                        <a:t>Verb to be in the present 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 be in</a:t>
                      </a:r>
                      <a:r>
                        <a:rPr lang="en-US" b="1" baseline="0" dirty="0" smtClean="0">
                          <a:latin typeface="Arial Black" panose="020B0A04020102020204" pitchFamily="34" charset="0"/>
                        </a:rPr>
                        <a:t> the Affirmative</a:t>
                      </a:r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 form 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(+)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 be in the Negative  form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 (-)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</a:t>
                      </a:r>
                      <a:r>
                        <a:rPr lang="en-US" b="1" baseline="0" dirty="0" smtClean="0">
                          <a:latin typeface="Arial Black" panose="020B0A04020102020204" pitchFamily="34" charset="0"/>
                        </a:rPr>
                        <a:t> be in the </a:t>
                      </a:r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Interrogative form (?)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156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I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am not</a:t>
                      </a:r>
                      <a:r>
                        <a:rPr lang="en-US" b="1" dirty="0" smtClean="0"/>
                        <a:t> 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Am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/>
                        <a:t>a good student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He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b="1" dirty="0" smtClean="0"/>
                        <a:t> 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 not </a:t>
                      </a:r>
                      <a:r>
                        <a:rPr lang="en-US" b="1" dirty="0" smtClean="0"/>
                        <a:t>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a good</a:t>
                      </a:r>
                      <a:r>
                        <a:rPr lang="en-US" b="1" baseline="0" dirty="0" smtClean="0"/>
                        <a:t> student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She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b="1" dirty="0" smtClean="0"/>
                        <a:t> a good student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 not </a:t>
                      </a:r>
                      <a:r>
                        <a:rPr lang="en-US" b="1" dirty="0" smtClean="0"/>
                        <a:t>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It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b="1" dirty="0" smtClean="0"/>
                        <a:t> a cute cat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 not </a:t>
                      </a:r>
                      <a:r>
                        <a:rPr lang="en-US" b="1" dirty="0" smtClean="0"/>
                        <a:t>a cute cat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it </a:t>
                      </a:r>
                      <a:r>
                        <a:rPr lang="en-US" b="1" dirty="0" smtClean="0"/>
                        <a:t>a cute cat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We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b="1" dirty="0" smtClean="0"/>
                        <a:t> 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 not </a:t>
                      </a:r>
                      <a:r>
                        <a:rPr lang="en-US" b="1" dirty="0" smtClean="0"/>
                        <a:t>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You (singular)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b="1" dirty="0" smtClean="0"/>
                        <a:t> 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 not </a:t>
                      </a:r>
                      <a:r>
                        <a:rPr lang="en-US" b="1" dirty="0" smtClean="0"/>
                        <a:t>a good student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you </a:t>
                      </a:r>
                      <a:r>
                        <a:rPr lang="en-US" b="1" dirty="0" smtClean="0"/>
                        <a:t>a good</a:t>
                      </a:r>
                      <a:r>
                        <a:rPr lang="en-US" b="1" baseline="0" dirty="0" smtClean="0"/>
                        <a:t> student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They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b="1" dirty="0" smtClean="0"/>
                        <a:t> 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are not </a:t>
                      </a:r>
                      <a:r>
                        <a:rPr lang="en-US" b="1" baseline="0" dirty="0" smtClean="0"/>
                        <a:t>good students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You (plural)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b="1" dirty="0" smtClean="0"/>
                        <a:t> 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 not </a:t>
                      </a:r>
                      <a:r>
                        <a:rPr lang="en-US" b="1" dirty="0" smtClean="0"/>
                        <a:t>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Are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good students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876300"/>
            <a:ext cx="10985500" cy="53086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457200" indent="-457200">
              <a:buAutoNum type="alpha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Q1: Complete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 description of this girl. Use verb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be (is / am / are).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Hello</a:t>
            </a:r>
            <a:r>
              <a:rPr lang="en-US" b="1" dirty="0"/>
              <a:t>! </a:t>
            </a:r>
            <a:r>
              <a:rPr lang="en-US" b="1" dirty="0" smtClean="0">
                <a:solidFill>
                  <a:srgbClr val="FF0000"/>
                </a:solidFill>
              </a:rPr>
              <a:t>I.</a:t>
            </a:r>
            <a:r>
              <a:rPr lang="en-US" b="1" dirty="0" smtClean="0"/>
              <a:t>………. Mona,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en-US" b="1" dirty="0" smtClean="0"/>
              <a:t>.…… </a:t>
            </a:r>
            <a:r>
              <a:rPr lang="en-US" b="1" dirty="0"/>
              <a:t>from Madrid in Spain.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 </a:t>
            </a:r>
            <a:r>
              <a:rPr lang="en-US" b="1" dirty="0" smtClean="0"/>
              <a:t>……… </a:t>
            </a:r>
            <a:r>
              <a:rPr lang="en-US" b="1" dirty="0"/>
              <a:t>11 years </a:t>
            </a:r>
            <a:r>
              <a:rPr lang="en-US" b="1" dirty="0" smtClean="0"/>
              <a:t>old,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 love music. I’ve got two sisters and one brother. </a:t>
            </a:r>
            <a:r>
              <a:rPr lang="en-US" b="1" dirty="0">
                <a:solidFill>
                  <a:srgbClr val="FF0000"/>
                </a:solidFill>
              </a:rPr>
              <a:t>My </a:t>
            </a:r>
            <a:r>
              <a:rPr lang="en-US" b="1" dirty="0" smtClean="0">
                <a:solidFill>
                  <a:srgbClr val="FF0000"/>
                </a:solidFill>
              </a:rPr>
              <a:t>brother</a:t>
            </a:r>
            <a:r>
              <a:rPr lang="en-US" b="1" dirty="0" smtClean="0"/>
              <a:t>’s name  ……… </a:t>
            </a:r>
            <a:r>
              <a:rPr lang="en-US" b="1" dirty="0"/>
              <a:t>Alberto, </a:t>
            </a:r>
            <a:r>
              <a:rPr lang="en-US" b="1" dirty="0" smtClean="0">
                <a:solidFill>
                  <a:srgbClr val="FF0000"/>
                </a:solidFill>
              </a:rPr>
              <a:t>he</a:t>
            </a:r>
            <a:r>
              <a:rPr lang="en-US" b="1" dirty="0" smtClean="0"/>
              <a:t> ……… </a:t>
            </a:r>
            <a:r>
              <a:rPr lang="en-US" b="1" dirty="0"/>
              <a:t>tall and thin </a:t>
            </a:r>
            <a:r>
              <a:rPr lang="en-US" b="1" dirty="0" smtClean="0"/>
              <a:t>,and </a:t>
            </a:r>
            <a:r>
              <a:rPr lang="en-US" b="1" dirty="0"/>
              <a:t>he loves computer games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He</a:t>
            </a:r>
            <a:r>
              <a:rPr lang="en-US" b="1" dirty="0" smtClean="0"/>
              <a:t> ……… great at playing football. </a:t>
            </a:r>
            <a:r>
              <a:rPr lang="en-US" b="1" dirty="0"/>
              <a:t>My </a:t>
            </a:r>
            <a:r>
              <a:rPr lang="en-US" b="1" dirty="0">
                <a:solidFill>
                  <a:srgbClr val="FF0000"/>
                </a:solidFill>
              </a:rPr>
              <a:t>two sisters </a:t>
            </a:r>
            <a:r>
              <a:rPr lang="en-US" b="1" dirty="0"/>
              <a:t>………… younger than me and my brother.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 ………… the oldest of my sisters. </a:t>
            </a:r>
            <a:r>
              <a:rPr lang="en-US" b="1" dirty="0">
                <a:solidFill>
                  <a:srgbClr val="FF0000"/>
                </a:solidFill>
              </a:rPr>
              <a:t>My </a:t>
            </a:r>
            <a:r>
              <a:rPr lang="en-US" b="1" dirty="0" smtClean="0">
                <a:solidFill>
                  <a:srgbClr val="FF0000"/>
                </a:solidFill>
              </a:rPr>
              <a:t>sisters</a:t>
            </a:r>
            <a:r>
              <a:rPr lang="en-US" b="1" dirty="0" smtClean="0"/>
              <a:t>………… three </a:t>
            </a:r>
            <a:r>
              <a:rPr lang="en-US" b="1" dirty="0"/>
              <a:t>and </a:t>
            </a:r>
            <a:r>
              <a:rPr lang="en-US" b="1" dirty="0" smtClean="0"/>
              <a:t>four years </a:t>
            </a:r>
            <a:r>
              <a:rPr lang="en-US" b="1" dirty="0"/>
              <a:t>old. They like playing with dolls.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 </a:t>
            </a:r>
            <a:r>
              <a:rPr lang="en-US" b="1" dirty="0" smtClean="0"/>
              <a:t>………… </a:t>
            </a:r>
            <a:r>
              <a:rPr lang="en-US" b="1" dirty="0"/>
              <a:t>very </a:t>
            </a:r>
            <a:r>
              <a:rPr lang="en-US" b="1" dirty="0" smtClean="0"/>
              <a:t>funny. </a:t>
            </a:r>
            <a:r>
              <a:rPr lang="en-US" b="1" dirty="0"/>
              <a:t>I usually go out with my friends Marta and </a:t>
            </a:r>
            <a:r>
              <a:rPr lang="en-US" b="1" dirty="0" smtClean="0"/>
              <a:t>Nana  </a:t>
            </a:r>
            <a:r>
              <a:rPr lang="en-US" b="1" dirty="0"/>
              <a:t>on Saturdays. </a:t>
            </a:r>
            <a:r>
              <a:rPr lang="en-US" b="1" dirty="0">
                <a:solidFill>
                  <a:srgbClr val="FF0000"/>
                </a:solidFill>
              </a:rPr>
              <a:t>They</a:t>
            </a:r>
            <a:r>
              <a:rPr lang="en-US" b="1" dirty="0"/>
              <a:t> </a:t>
            </a:r>
            <a:r>
              <a:rPr lang="en-US" b="1" dirty="0" smtClean="0"/>
              <a:t>…………… </a:t>
            </a:r>
            <a:r>
              <a:rPr lang="en-US" b="1" dirty="0"/>
              <a:t>11 and 12 years </a:t>
            </a:r>
            <a:r>
              <a:rPr lang="en-US" b="1" dirty="0" smtClean="0"/>
              <a:t>old. </a:t>
            </a:r>
            <a:r>
              <a:rPr lang="en-US" b="1" dirty="0" smtClean="0">
                <a:solidFill>
                  <a:srgbClr val="FF0000"/>
                </a:solidFill>
              </a:rPr>
              <a:t>They</a:t>
            </a:r>
            <a:r>
              <a:rPr lang="en-US" b="1" dirty="0" smtClean="0"/>
              <a:t> …………… my best friends.  </a:t>
            </a:r>
            <a:r>
              <a:rPr lang="en-US" b="1" dirty="0"/>
              <a:t>My mum loves cinema and my dad loves sport and nature. </a:t>
            </a:r>
            <a:r>
              <a:rPr lang="en-US" b="1" dirty="0" smtClean="0">
                <a:solidFill>
                  <a:srgbClr val="FF0000"/>
                </a:solidFill>
              </a:rPr>
              <a:t>My parents </a:t>
            </a:r>
            <a:r>
              <a:rPr lang="en-US" b="1" dirty="0" smtClean="0"/>
              <a:t>………very kind</a:t>
            </a:r>
            <a:r>
              <a:rPr lang="en-US" b="1" dirty="0" smtClean="0">
                <a:solidFill>
                  <a:srgbClr val="FF0000"/>
                </a:solidFill>
              </a:rPr>
              <a:t>. I </a:t>
            </a:r>
            <a:r>
              <a:rPr lang="en-US" b="1" dirty="0" smtClean="0"/>
              <a:t>……..…… </a:t>
            </a:r>
            <a:r>
              <a:rPr lang="en-US" b="1" dirty="0"/>
              <a:t>very </a:t>
            </a:r>
            <a:r>
              <a:rPr lang="en-US" b="1" dirty="0" smtClean="0"/>
              <a:t>happy to have such a family.</a:t>
            </a:r>
            <a:endParaRPr lang="en-US" b="1" dirty="0"/>
          </a:p>
          <a:p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87" y="533400"/>
            <a:ext cx="121641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876300"/>
            <a:ext cx="10985500" cy="53086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457200" indent="-457200">
              <a:buAutoNum type="alphaUcPeriod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                                                          Answers (1).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Hello</a:t>
            </a:r>
            <a:r>
              <a:rPr lang="en-US" b="1" dirty="0"/>
              <a:t>! </a:t>
            </a:r>
            <a:r>
              <a:rPr lang="en-US" b="1" dirty="0" smtClean="0"/>
              <a:t>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b="1" dirty="0" smtClean="0"/>
              <a:t> Mona, </a:t>
            </a:r>
            <a:r>
              <a:rPr lang="en-US" b="1" dirty="0"/>
              <a:t>and 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en-US" b="1" dirty="0" smtClean="0"/>
              <a:t> </a:t>
            </a:r>
            <a:r>
              <a:rPr lang="en-US" b="1" dirty="0"/>
              <a:t>from Madrid in Spain. 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en-US" b="1" dirty="0" smtClean="0"/>
              <a:t> </a:t>
            </a:r>
            <a:r>
              <a:rPr lang="en-US" b="1" dirty="0"/>
              <a:t>11 years </a:t>
            </a:r>
            <a:r>
              <a:rPr lang="en-US" b="1" dirty="0" smtClean="0"/>
              <a:t>old, </a:t>
            </a:r>
            <a:r>
              <a:rPr lang="en-US" b="1" dirty="0"/>
              <a:t>and I love music. I’ve got two sisters and one brother. My </a:t>
            </a:r>
            <a:r>
              <a:rPr lang="en-US" b="1" dirty="0" smtClean="0"/>
              <a:t>brother’s name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US" b="1" dirty="0" smtClean="0"/>
              <a:t> </a:t>
            </a:r>
            <a:r>
              <a:rPr lang="en-US" b="1" dirty="0"/>
              <a:t>Alberto, </a:t>
            </a:r>
            <a:r>
              <a:rPr lang="en-US" b="1" dirty="0" smtClean="0"/>
              <a:t>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b="1" dirty="0" smtClean="0"/>
              <a:t> </a:t>
            </a:r>
            <a:r>
              <a:rPr lang="en-US" b="1" dirty="0"/>
              <a:t>tall and thin </a:t>
            </a:r>
            <a:r>
              <a:rPr lang="en-US" b="1" dirty="0" smtClean="0"/>
              <a:t>,and </a:t>
            </a:r>
            <a:r>
              <a:rPr lang="en-US" b="1" dirty="0"/>
              <a:t>he loves computer games</a:t>
            </a:r>
            <a:r>
              <a:rPr lang="en-US" b="1" dirty="0" smtClean="0"/>
              <a:t>. 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b="1" dirty="0" smtClean="0"/>
              <a:t> great at playing football. </a:t>
            </a:r>
            <a:r>
              <a:rPr lang="en-US" b="1" dirty="0"/>
              <a:t>My two sisters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US" b="1" dirty="0" smtClean="0"/>
              <a:t> </a:t>
            </a:r>
            <a:r>
              <a:rPr lang="en-US" b="1" dirty="0"/>
              <a:t>younger than me and my brother. 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en-US" b="1" dirty="0" smtClean="0"/>
              <a:t> </a:t>
            </a:r>
            <a:r>
              <a:rPr lang="en-US" b="1" dirty="0"/>
              <a:t>the oldest of my sisters. My </a:t>
            </a:r>
            <a:r>
              <a:rPr lang="en-US" b="1" dirty="0" smtClean="0"/>
              <a:t>sisters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US" b="1" dirty="0" smtClean="0"/>
              <a:t> three </a:t>
            </a:r>
            <a:r>
              <a:rPr lang="en-US" b="1" dirty="0"/>
              <a:t>and </a:t>
            </a:r>
            <a:r>
              <a:rPr lang="en-US" b="1" dirty="0" smtClean="0"/>
              <a:t>four years </a:t>
            </a:r>
            <a:r>
              <a:rPr lang="en-US" b="1" dirty="0"/>
              <a:t>old. They like playing with dolls. 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en-US" b="1" dirty="0" smtClean="0"/>
              <a:t> </a:t>
            </a:r>
            <a:r>
              <a:rPr lang="en-US" b="1" dirty="0"/>
              <a:t>very </a:t>
            </a:r>
            <a:r>
              <a:rPr lang="en-US" b="1" dirty="0" smtClean="0"/>
              <a:t>funny. </a:t>
            </a:r>
            <a:r>
              <a:rPr lang="en-US" b="1" dirty="0"/>
              <a:t>I usually go out with my friends Marta and </a:t>
            </a:r>
            <a:r>
              <a:rPr lang="en-US" b="1" dirty="0" smtClean="0"/>
              <a:t>Nana  </a:t>
            </a:r>
            <a:r>
              <a:rPr lang="en-US" b="1" dirty="0"/>
              <a:t>on Saturdays. They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US" b="1" dirty="0" smtClean="0"/>
              <a:t> </a:t>
            </a:r>
            <a:r>
              <a:rPr lang="en-US" b="1" dirty="0"/>
              <a:t>11 and 12 years </a:t>
            </a:r>
            <a:r>
              <a:rPr lang="en-US" b="1" dirty="0" smtClean="0"/>
              <a:t>old. They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US" b="1" dirty="0" smtClean="0"/>
              <a:t> my best friends.  </a:t>
            </a:r>
            <a:r>
              <a:rPr lang="en-US" b="1" dirty="0"/>
              <a:t>My mum loves cinema and my dad loves sport and nature. </a:t>
            </a:r>
            <a:r>
              <a:rPr lang="en-US" b="1" dirty="0" smtClean="0"/>
              <a:t>My parents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b="1" dirty="0" smtClean="0"/>
              <a:t>very kind. I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en-US" b="1" dirty="0" smtClean="0"/>
              <a:t>  happy to have such a family.</a:t>
            </a:r>
            <a:endParaRPr lang="en-US" b="1" dirty="0"/>
          </a:p>
          <a:p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87" y="533400"/>
            <a:ext cx="121641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Q2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Circle the correct answers below.</a:t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57400"/>
            <a:ext cx="9817100" cy="4127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r>
              <a:rPr lang="en-US" sz="11200" b="1" dirty="0" smtClean="0"/>
              <a:t>1.  </a:t>
            </a:r>
            <a:r>
              <a:rPr lang="en-US" sz="11200" b="1" dirty="0" smtClean="0">
                <a:solidFill>
                  <a:srgbClr val="00B050"/>
                </a:solidFill>
              </a:rPr>
              <a:t>(Is/Are/ Am) </a:t>
            </a:r>
            <a:r>
              <a:rPr lang="en-US" sz="11200" b="1" dirty="0" smtClean="0">
                <a:solidFill>
                  <a:srgbClr val="FF0000"/>
                </a:solidFill>
              </a:rPr>
              <a:t>your mum </a:t>
            </a:r>
            <a:r>
              <a:rPr lang="en-US" sz="11200" b="1" dirty="0" smtClean="0"/>
              <a:t>American?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2</a:t>
            </a:r>
            <a:r>
              <a:rPr lang="en-US" sz="11200" b="1" dirty="0"/>
              <a:t>. </a:t>
            </a:r>
            <a:r>
              <a:rPr lang="en-US" sz="11200" b="1" dirty="0">
                <a:solidFill>
                  <a:srgbClr val="00B050"/>
                </a:solidFill>
              </a:rPr>
              <a:t>(Is/Are/ Am)  </a:t>
            </a:r>
            <a:r>
              <a:rPr lang="en-US" sz="11200" b="1" dirty="0" smtClean="0">
                <a:solidFill>
                  <a:srgbClr val="FF0000"/>
                </a:solidFill>
              </a:rPr>
              <a:t>you</a:t>
            </a:r>
            <a:r>
              <a:rPr lang="en-US" sz="11200" b="1" dirty="0" smtClean="0"/>
              <a:t> at school?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3. </a:t>
            </a:r>
            <a:r>
              <a:rPr lang="en-US" sz="11200" b="1" dirty="0"/>
              <a:t>Where </a:t>
            </a:r>
            <a:r>
              <a:rPr lang="en-US" sz="11200" b="1" dirty="0" smtClean="0">
                <a:solidFill>
                  <a:srgbClr val="00B050"/>
                </a:solidFill>
              </a:rPr>
              <a:t>(is/are</a:t>
            </a:r>
            <a:r>
              <a:rPr lang="en-US" sz="11200" b="1" dirty="0">
                <a:solidFill>
                  <a:srgbClr val="00B050"/>
                </a:solidFill>
              </a:rPr>
              <a:t>/ </a:t>
            </a:r>
            <a:r>
              <a:rPr lang="en-US" sz="11200" b="1" dirty="0" smtClean="0">
                <a:solidFill>
                  <a:srgbClr val="00B050"/>
                </a:solidFill>
              </a:rPr>
              <a:t>am</a:t>
            </a:r>
            <a:r>
              <a:rPr lang="en-US" sz="11200" b="1" dirty="0">
                <a:solidFill>
                  <a:srgbClr val="00B050"/>
                </a:solidFill>
              </a:rPr>
              <a:t>)  </a:t>
            </a:r>
            <a:r>
              <a:rPr lang="en-US" sz="11200" b="1" dirty="0"/>
              <a:t>my </a:t>
            </a:r>
            <a:r>
              <a:rPr lang="en-US" sz="11200" b="1" dirty="0">
                <a:solidFill>
                  <a:srgbClr val="FF0000"/>
                </a:solidFill>
              </a:rPr>
              <a:t>dictionary</a:t>
            </a:r>
            <a:r>
              <a:rPr lang="en-US" sz="11200" b="1" dirty="0"/>
              <a:t>?</a:t>
            </a:r>
          </a:p>
          <a:p>
            <a:pPr marL="0" indent="0">
              <a:buNone/>
            </a:pPr>
            <a:r>
              <a:rPr lang="en-US" sz="11200" b="1" dirty="0" smtClean="0"/>
              <a:t>4. </a:t>
            </a:r>
            <a:r>
              <a:rPr lang="en-US" sz="11200" b="1" dirty="0"/>
              <a:t>What </a:t>
            </a:r>
            <a:r>
              <a:rPr lang="en-US" sz="11200" b="1" dirty="0" smtClean="0">
                <a:solidFill>
                  <a:srgbClr val="00B050"/>
                </a:solidFill>
              </a:rPr>
              <a:t>(is/are</a:t>
            </a:r>
            <a:r>
              <a:rPr lang="en-US" sz="11200" b="1" dirty="0">
                <a:solidFill>
                  <a:srgbClr val="00B050"/>
                </a:solidFill>
              </a:rPr>
              <a:t>/ </a:t>
            </a:r>
            <a:r>
              <a:rPr lang="en-US" sz="11200" b="1" dirty="0" smtClean="0">
                <a:solidFill>
                  <a:srgbClr val="00B050"/>
                </a:solidFill>
              </a:rPr>
              <a:t>am</a:t>
            </a:r>
            <a:r>
              <a:rPr lang="en-US" sz="11200" b="1" dirty="0">
                <a:solidFill>
                  <a:srgbClr val="00B050"/>
                </a:solidFill>
              </a:rPr>
              <a:t>)  </a:t>
            </a:r>
            <a:r>
              <a:rPr lang="en-US" sz="11200" b="1" dirty="0">
                <a:solidFill>
                  <a:srgbClr val="FF0000"/>
                </a:solidFill>
              </a:rPr>
              <a:t>it</a:t>
            </a:r>
            <a:r>
              <a:rPr lang="en-US" sz="11200" b="1" dirty="0"/>
              <a:t>?</a:t>
            </a:r>
          </a:p>
          <a:p>
            <a:pPr marL="0" indent="0">
              <a:buNone/>
            </a:pPr>
            <a:r>
              <a:rPr lang="en-US" sz="11200" b="1" dirty="0" smtClean="0"/>
              <a:t>5. How old </a:t>
            </a:r>
            <a:r>
              <a:rPr lang="en-US" sz="11200" b="1" dirty="0">
                <a:solidFill>
                  <a:srgbClr val="00B050"/>
                </a:solidFill>
              </a:rPr>
              <a:t>(is/are/ am</a:t>
            </a:r>
            <a:r>
              <a:rPr lang="en-US" sz="11200" b="1" dirty="0" smtClean="0">
                <a:solidFill>
                  <a:srgbClr val="00B050"/>
                </a:solidFill>
              </a:rPr>
              <a:t>) </a:t>
            </a:r>
            <a:r>
              <a:rPr lang="en-US" sz="11200" b="1" dirty="0" smtClean="0">
                <a:solidFill>
                  <a:srgbClr val="FF0000"/>
                </a:solidFill>
              </a:rPr>
              <a:t>you</a:t>
            </a:r>
            <a:r>
              <a:rPr lang="en-US" sz="11200" b="1" dirty="0" smtClean="0"/>
              <a:t>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6. </a:t>
            </a:r>
            <a:r>
              <a:rPr lang="en-US" sz="11200" b="1" dirty="0">
                <a:solidFill>
                  <a:srgbClr val="00B050"/>
                </a:solidFill>
              </a:rPr>
              <a:t>(Is/Are/ Am</a:t>
            </a:r>
            <a:r>
              <a:rPr lang="en-US" sz="11200" b="1" dirty="0" smtClean="0">
                <a:solidFill>
                  <a:srgbClr val="00B050"/>
                </a:solidFill>
              </a:rPr>
              <a:t>) </a:t>
            </a:r>
            <a:r>
              <a:rPr lang="en-US" sz="11200" b="1" dirty="0" smtClean="0">
                <a:solidFill>
                  <a:srgbClr val="FF0000"/>
                </a:solidFill>
              </a:rPr>
              <a:t>your father</a:t>
            </a:r>
            <a:r>
              <a:rPr lang="en-US" sz="11200" b="1" dirty="0" smtClean="0"/>
              <a:t> </a:t>
            </a:r>
            <a:r>
              <a:rPr lang="en-US" sz="11200" b="1" dirty="0"/>
              <a:t>OK?</a:t>
            </a:r>
          </a:p>
          <a:p>
            <a:pPr marL="0" indent="0">
              <a:buNone/>
            </a:pPr>
            <a:r>
              <a:rPr lang="en-US" sz="11200" b="1" dirty="0" smtClean="0"/>
              <a:t>7. </a:t>
            </a:r>
            <a:r>
              <a:rPr lang="en-US" sz="11200" b="1" dirty="0">
                <a:solidFill>
                  <a:srgbClr val="00B050"/>
                </a:solidFill>
              </a:rPr>
              <a:t>(Is/Are/ Am</a:t>
            </a:r>
            <a:r>
              <a:rPr lang="en-US" sz="11200" b="1" dirty="0" smtClean="0">
                <a:solidFill>
                  <a:srgbClr val="00B050"/>
                </a:solidFill>
              </a:rPr>
              <a:t>) </a:t>
            </a:r>
            <a:r>
              <a:rPr lang="en-US" sz="11200" b="1" dirty="0" smtClean="0">
                <a:solidFill>
                  <a:srgbClr val="FF0000"/>
                </a:solidFill>
              </a:rPr>
              <a:t>you</a:t>
            </a:r>
            <a:r>
              <a:rPr lang="en-US" sz="11200" b="1" dirty="0" smtClean="0"/>
              <a:t> good students?</a:t>
            </a:r>
          </a:p>
          <a:p>
            <a:pPr marL="0" indent="0">
              <a:buNone/>
            </a:pPr>
            <a:r>
              <a:rPr lang="en-US" sz="8000" b="1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79400"/>
            <a:ext cx="101727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Answers (2)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612900"/>
            <a:ext cx="99441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 </a:t>
            </a:r>
          </a:p>
          <a:p>
            <a:pPr marL="0" indent="0">
              <a:buNone/>
            </a:pPr>
            <a:endParaRPr lang="en-US" sz="11200" b="1" dirty="0" smtClean="0"/>
          </a:p>
          <a:p>
            <a:pPr marL="0" indent="0">
              <a:buNone/>
            </a:pPr>
            <a:r>
              <a:rPr lang="en-US" sz="11200" b="1" dirty="0" smtClean="0"/>
              <a:t>1.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sz="11200" b="1" dirty="0" smtClean="0"/>
              <a:t> your mum American?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2.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sz="11200" b="1" dirty="0" smtClean="0"/>
              <a:t> you at school?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3. </a:t>
            </a:r>
            <a:r>
              <a:rPr lang="en-US" sz="11200" b="1" dirty="0"/>
              <a:t>Where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sz="11200" b="1" dirty="0" smtClean="0"/>
              <a:t> </a:t>
            </a:r>
            <a:r>
              <a:rPr lang="en-US" sz="11200" b="1" dirty="0"/>
              <a:t>my dictionary?</a:t>
            </a:r>
          </a:p>
          <a:p>
            <a:pPr marL="0" indent="0">
              <a:buNone/>
            </a:pPr>
            <a:r>
              <a:rPr lang="en-US" sz="11200" b="1" dirty="0" smtClean="0"/>
              <a:t>4. </a:t>
            </a:r>
            <a:r>
              <a:rPr lang="en-US" sz="11200" b="1" dirty="0"/>
              <a:t>What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sz="11200" b="1" dirty="0" smtClean="0"/>
              <a:t> </a:t>
            </a:r>
            <a:r>
              <a:rPr lang="en-US" sz="11200" b="1" dirty="0"/>
              <a:t>it?</a:t>
            </a:r>
          </a:p>
          <a:p>
            <a:pPr marL="0" indent="0">
              <a:buNone/>
            </a:pPr>
            <a:r>
              <a:rPr lang="en-US" sz="11200" b="1" dirty="0" smtClean="0"/>
              <a:t>5. How old 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sz="11200" b="1" dirty="0" smtClean="0"/>
              <a:t> </a:t>
            </a:r>
            <a:r>
              <a:rPr lang="en-US" sz="11200" b="1" smtClean="0"/>
              <a:t>you?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6.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sz="11200" b="1" dirty="0" smtClean="0"/>
              <a:t> father </a:t>
            </a:r>
            <a:r>
              <a:rPr lang="en-US" sz="11200" b="1" dirty="0"/>
              <a:t>OK?</a:t>
            </a:r>
          </a:p>
          <a:p>
            <a:pPr marL="0" indent="0">
              <a:buNone/>
            </a:pPr>
            <a:r>
              <a:rPr lang="en-US" sz="11200" b="1" dirty="0" smtClean="0"/>
              <a:t>7.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n-US" sz="11200" b="1" dirty="0" smtClean="0"/>
              <a:t>you good students?</a:t>
            </a:r>
          </a:p>
          <a:p>
            <a:pPr marL="0" indent="0">
              <a:buNone/>
            </a:pPr>
            <a:r>
              <a:rPr lang="en-US" sz="8000" b="1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5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Q2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Circle the correct answers below . </a:t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57400"/>
            <a:ext cx="9817100" cy="4127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r>
              <a:rPr lang="en-US" sz="11200" b="1" dirty="0" smtClean="0"/>
              <a:t>8. </a:t>
            </a:r>
            <a:r>
              <a:rPr lang="en-US" sz="11200" b="1" dirty="0">
                <a:solidFill>
                  <a:srgbClr val="00B050"/>
                </a:solidFill>
              </a:rPr>
              <a:t>(Is/Are/ Am) </a:t>
            </a:r>
            <a:r>
              <a:rPr lang="en-US" sz="11200" b="1" dirty="0" smtClean="0">
                <a:solidFill>
                  <a:srgbClr val="FF0000"/>
                </a:solidFill>
              </a:rPr>
              <a:t>Sam</a:t>
            </a:r>
            <a:r>
              <a:rPr lang="en-US" sz="11200" b="1" dirty="0" smtClean="0"/>
              <a:t> your brother?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9. </a:t>
            </a:r>
            <a:r>
              <a:rPr lang="en-US" sz="11200" b="1" dirty="0">
                <a:solidFill>
                  <a:srgbClr val="00B050"/>
                </a:solidFill>
              </a:rPr>
              <a:t>(Is/Are/ Am</a:t>
            </a:r>
            <a:r>
              <a:rPr lang="en-US" sz="11200" b="1" dirty="0" smtClean="0">
                <a:solidFill>
                  <a:srgbClr val="00B050"/>
                </a:solidFill>
              </a:rPr>
              <a:t>) </a:t>
            </a:r>
            <a:r>
              <a:rPr lang="en-US" sz="11200" b="1" dirty="0" smtClean="0">
                <a:solidFill>
                  <a:srgbClr val="FF0000"/>
                </a:solidFill>
              </a:rPr>
              <a:t>they</a:t>
            </a:r>
            <a:r>
              <a:rPr lang="en-US" sz="11200" b="1" dirty="0" smtClean="0"/>
              <a:t> your best friends 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10. </a:t>
            </a:r>
            <a:r>
              <a:rPr lang="en-US" sz="11200" b="1" dirty="0"/>
              <a:t>Where </a:t>
            </a:r>
            <a:r>
              <a:rPr lang="en-US" sz="11200" b="1" dirty="0" smtClean="0">
                <a:solidFill>
                  <a:srgbClr val="00B050"/>
                </a:solidFill>
              </a:rPr>
              <a:t>(is/are</a:t>
            </a:r>
            <a:r>
              <a:rPr lang="en-US" sz="11200" b="1" dirty="0">
                <a:solidFill>
                  <a:srgbClr val="00B050"/>
                </a:solidFill>
              </a:rPr>
              <a:t>/ a</a:t>
            </a:r>
            <a:r>
              <a:rPr lang="en-US" sz="11200" b="1" dirty="0" smtClean="0">
                <a:solidFill>
                  <a:srgbClr val="00B050"/>
                </a:solidFill>
              </a:rPr>
              <a:t>m</a:t>
            </a:r>
            <a:r>
              <a:rPr lang="en-US" sz="11200" b="1" dirty="0">
                <a:solidFill>
                  <a:srgbClr val="00B050"/>
                </a:solidFill>
              </a:rPr>
              <a:t>) </a:t>
            </a:r>
            <a:r>
              <a:rPr lang="en-US" sz="11200" b="1" dirty="0" smtClean="0"/>
              <a:t>your </a:t>
            </a:r>
            <a:r>
              <a:rPr lang="en-US" sz="11200" b="1" dirty="0" smtClean="0">
                <a:solidFill>
                  <a:srgbClr val="FF0000"/>
                </a:solidFill>
              </a:rPr>
              <a:t>dog</a:t>
            </a:r>
            <a:r>
              <a:rPr lang="en-US" sz="11200" b="1" dirty="0" smtClean="0"/>
              <a:t> 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11. </a:t>
            </a:r>
            <a:r>
              <a:rPr lang="en-US" sz="11200" b="1" dirty="0"/>
              <a:t>What </a:t>
            </a:r>
            <a:r>
              <a:rPr lang="en-US" sz="11200" b="1" dirty="0" smtClean="0">
                <a:solidFill>
                  <a:srgbClr val="00B050"/>
                </a:solidFill>
              </a:rPr>
              <a:t>(is/are</a:t>
            </a:r>
            <a:r>
              <a:rPr lang="en-US" sz="11200" b="1" dirty="0">
                <a:solidFill>
                  <a:srgbClr val="00B050"/>
                </a:solidFill>
              </a:rPr>
              <a:t>/ </a:t>
            </a:r>
            <a:r>
              <a:rPr lang="en-US" sz="11200" b="1" dirty="0" smtClean="0">
                <a:solidFill>
                  <a:srgbClr val="00B050"/>
                </a:solidFill>
              </a:rPr>
              <a:t>am</a:t>
            </a:r>
            <a:r>
              <a:rPr lang="en-US" sz="11200" b="1" dirty="0">
                <a:solidFill>
                  <a:srgbClr val="00B050"/>
                </a:solidFill>
              </a:rPr>
              <a:t>) </a:t>
            </a:r>
            <a:r>
              <a:rPr lang="en-US" sz="11200" b="1" dirty="0" smtClean="0"/>
              <a:t>your </a:t>
            </a:r>
            <a:r>
              <a:rPr lang="en-US" sz="11200" b="1" dirty="0" smtClean="0">
                <a:solidFill>
                  <a:srgbClr val="FF0000"/>
                </a:solidFill>
              </a:rPr>
              <a:t>name</a:t>
            </a:r>
            <a:r>
              <a:rPr lang="en-US" sz="11200" b="1" dirty="0" smtClean="0"/>
              <a:t>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12. </a:t>
            </a:r>
            <a:r>
              <a:rPr lang="en-US" sz="11200" b="1" dirty="0">
                <a:solidFill>
                  <a:srgbClr val="00B050"/>
                </a:solidFill>
              </a:rPr>
              <a:t>(Is/Are/ Am)</a:t>
            </a:r>
            <a:r>
              <a:rPr lang="en-US" sz="11200" b="1" dirty="0" smtClean="0">
                <a:solidFill>
                  <a:srgbClr val="FF0000"/>
                </a:solidFill>
              </a:rPr>
              <a:t>Bob</a:t>
            </a:r>
            <a:r>
              <a:rPr lang="en-US" sz="11200" b="1" dirty="0" smtClean="0"/>
              <a:t> here?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13. Where </a:t>
            </a:r>
            <a:r>
              <a:rPr lang="en-US" sz="11200" b="1" dirty="0" smtClean="0">
                <a:solidFill>
                  <a:srgbClr val="00B050"/>
                </a:solidFill>
              </a:rPr>
              <a:t>(</a:t>
            </a:r>
            <a:r>
              <a:rPr lang="en-US" sz="11200" b="1" dirty="0">
                <a:solidFill>
                  <a:srgbClr val="00B050"/>
                </a:solidFill>
              </a:rPr>
              <a:t>is/are/ am)  </a:t>
            </a:r>
            <a:r>
              <a:rPr lang="en-US" sz="11200" b="1" dirty="0" smtClean="0"/>
              <a:t>your </a:t>
            </a:r>
            <a:r>
              <a:rPr lang="en-US" sz="11200" b="1" dirty="0" smtClean="0">
                <a:solidFill>
                  <a:srgbClr val="FF0000"/>
                </a:solidFill>
              </a:rPr>
              <a:t>parents</a:t>
            </a:r>
            <a:r>
              <a:rPr lang="en-US" sz="11200" b="1" dirty="0" smtClean="0"/>
              <a:t>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14. </a:t>
            </a:r>
            <a:r>
              <a:rPr lang="en-US" sz="11200" b="1" dirty="0" smtClean="0">
                <a:solidFill>
                  <a:srgbClr val="00B050"/>
                </a:solidFill>
              </a:rPr>
              <a:t>(Is/Are</a:t>
            </a:r>
            <a:r>
              <a:rPr lang="en-US" sz="11200" b="1" dirty="0">
                <a:solidFill>
                  <a:srgbClr val="00B050"/>
                </a:solidFill>
              </a:rPr>
              <a:t>/ </a:t>
            </a:r>
            <a:r>
              <a:rPr lang="en-US" sz="11200" b="1" dirty="0" smtClean="0">
                <a:solidFill>
                  <a:srgbClr val="00B050"/>
                </a:solidFill>
              </a:rPr>
              <a:t>Am</a:t>
            </a:r>
            <a:r>
              <a:rPr lang="en-US" sz="11200" b="1" dirty="0">
                <a:solidFill>
                  <a:srgbClr val="00B050"/>
                </a:solidFill>
              </a:rPr>
              <a:t>) </a:t>
            </a:r>
            <a:r>
              <a:rPr lang="en-US" sz="11200" b="1" dirty="0" smtClean="0">
                <a:solidFill>
                  <a:srgbClr val="FF0000"/>
                </a:solidFill>
              </a:rPr>
              <a:t>I</a:t>
            </a:r>
            <a:r>
              <a:rPr lang="en-US" sz="11200" b="1" dirty="0" smtClean="0"/>
              <a:t> a good teacher?</a:t>
            </a:r>
          </a:p>
          <a:p>
            <a:pPr marL="0" indent="0">
              <a:buNone/>
            </a:pPr>
            <a:r>
              <a:rPr lang="en-US" sz="8000" b="1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FBCF20DB-E100-40A3-A641-AFE2C26D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98" y="2133597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What are the subject  pronouns? </a:t>
            </a:r>
            <a:endParaRPr lang="tr-TR" sz="4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322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Answers (2)</a:t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57400"/>
            <a:ext cx="9817100" cy="4127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r>
              <a:rPr lang="en-US" sz="11200" b="1" dirty="0" smtClean="0"/>
              <a:t>8. 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US" sz="11200" b="1" dirty="0" smtClean="0"/>
              <a:t> Sam your brother?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9. 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US" sz="11200" b="1" dirty="0" smtClean="0"/>
              <a:t>they your best friends 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10. Where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US" sz="11200" b="1" dirty="0" smtClean="0"/>
              <a:t>your dog 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11. </a:t>
            </a:r>
            <a:r>
              <a:rPr lang="en-US" sz="11200" b="1" dirty="0"/>
              <a:t>What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US" sz="11200" b="1" dirty="0" smtClean="0"/>
              <a:t> your name?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12.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sz="11200" b="1" dirty="0" smtClean="0"/>
              <a:t> Bob here?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13. Where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US" sz="11200" b="1" dirty="0" smtClean="0"/>
              <a:t> your parents?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 smtClean="0"/>
              <a:t>14. </a:t>
            </a:r>
            <a:r>
              <a:rPr lang="en-US" sz="11200" b="1" dirty="0" smtClean="0"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11200" b="1" dirty="0" smtClean="0"/>
              <a:t>I a good teacher?</a:t>
            </a:r>
          </a:p>
          <a:p>
            <a:pPr marL="0" indent="0">
              <a:buNone/>
            </a:pPr>
            <a:r>
              <a:rPr lang="en-US" sz="8000" b="1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774700"/>
            <a:ext cx="10515600" cy="574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Q3. </a:t>
            </a: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Fill in the spaces with the  </a:t>
            </a:r>
            <a:r>
              <a:rPr lang="en-US" sz="1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negative</a:t>
            </a: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form of the verb (to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be):      </a:t>
            </a:r>
          </a:p>
          <a:p>
            <a:pPr marL="0" indent="0">
              <a:buNone/>
            </a:pP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 / are not / am not</a:t>
            </a:r>
          </a:p>
          <a:p>
            <a:pPr marL="0" indent="0">
              <a:buNone/>
            </a:pPr>
            <a:endParaRPr lang="en-US" sz="11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</a:t>
            </a:r>
            <a:r>
              <a:rPr lang="en-US" sz="11200" dirty="0">
                <a:latin typeface="Comic Sans MS" panose="030F0702030302020204" pitchFamily="66" charset="0"/>
              </a:rPr>
              <a:t>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r>
              <a:rPr lang="en-US" sz="11200" dirty="0" smtClean="0">
                <a:latin typeface="Comic Sans MS" panose="030F0702030302020204" pitchFamily="66" charset="0"/>
              </a:rPr>
              <a:t>  </a:t>
            </a:r>
            <a:r>
              <a:rPr lang="en-US" sz="11200" dirty="0">
                <a:latin typeface="Comic Sans MS" panose="030F0702030302020204" pitchFamily="66" charset="0"/>
              </a:rPr>
              <a:t>______ </a:t>
            </a:r>
            <a:r>
              <a:rPr lang="en-US" sz="11200" dirty="0" smtClean="0">
                <a:latin typeface="Comic Sans MS" panose="030F0702030302020204" pitchFamily="66" charset="0"/>
              </a:rPr>
              <a:t>happy today.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2. </a:t>
            </a:r>
            <a:r>
              <a:rPr lang="en-US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mother  </a:t>
            </a:r>
            <a:r>
              <a:rPr lang="en-US" sz="11200" dirty="0" smtClean="0">
                <a:latin typeface="Comic Sans MS" panose="030F0702030302020204" pitchFamily="66" charset="0"/>
              </a:rPr>
              <a:t>_____ </a:t>
            </a:r>
            <a:r>
              <a:rPr lang="en-US" sz="11200" dirty="0">
                <a:latin typeface="Comic Sans MS" panose="030F0702030302020204" pitchFamily="66" charset="0"/>
              </a:rPr>
              <a:t>in the gym.</a:t>
            </a: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3.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Rami and Sami  </a:t>
            </a:r>
            <a:r>
              <a:rPr lang="en-US" sz="11200" dirty="0">
                <a:latin typeface="Comic Sans MS" panose="030F0702030302020204" pitchFamily="66" charset="0"/>
              </a:rPr>
              <a:t>______ </a:t>
            </a:r>
            <a:r>
              <a:rPr lang="en-US" sz="11200" dirty="0" smtClean="0">
                <a:latin typeface="Comic Sans MS" panose="030F0702030302020204" pitchFamily="66" charset="0"/>
              </a:rPr>
              <a:t>10 </a:t>
            </a:r>
            <a:r>
              <a:rPr lang="en-US" sz="11200" dirty="0">
                <a:latin typeface="Comic Sans MS" panose="030F0702030302020204" pitchFamily="66" charset="0"/>
              </a:rPr>
              <a:t>years old.</a:t>
            </a: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4. </a:t>
            </a:r>
            <a:r>
              <a:rPr lang="en-US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cat </a:t>
            </a:r>
            <a:r>
              <a:rPr lang="en-US" sz="11200" dirty="0" smtClean="0">
                <a:latin typeface="Comic Sans MS" panose="030F0702030302020204" pitchFamily="66" charset="0"/>
              </a:rPr>
              <a:t>_____ </a:t>
            </a:r>
            <a:r>
              <a:rPr lang="en-US" sz="11200" dirty="0">
                <a:latin typeface="Comic Sans MS" panose="030F0702030302020204" pitchFamily="66" charset="0"/>
              </a:rPr>
              <a:t>under the </a:t>
            </a:r>
            <a:r>
              <a:rPr lang="en-US" sz="11200" dirty="0" smtClean="0">
                <a:latin typeface="Comic Sans MS" panose="030F0702030302020204" pitchFamily="66" charset="0"/>
              </a:rPr>
              <a:t>chair.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5. </a:t>
            </a:r>
            <a:r>
              <a:rPr lang="en-US" sz="112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US" sz="11200" dirty="0">
                <a:latin typeface="Comic Sans MS" panose="030F0702030302020204" pitchFamily="66" charset="0"/>
              </a:rPr>
              <a:t> _____ </a:t>
            </a:r>
            <a:r>
              <a:rPr lang="en-US" sz="11200" dirty="0" smtClean="0">
                <a:latin typeface="Comic Sans MS" panose="030F0702030302020204" pitchFamily="66" charset="0"/>
              </a:rPr>
              <a:t>at home.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6 </a:t>
            </a:r>
            <a:r>
              <a:rPr lang="en-US" sz="11200" dirty="0">
                <a:solidFill>
                  <a:srgbClr val="0070C0"/>
                </a:solidFill>
                <a:latin typeface="Comic Sans MS" panose="030F0702030302020204" pitchFamily="66" charset="0"/>
              </a:rPr>
              <a:t>You</a:t>
            </a:r>
            <a:r>
              <a:rPr lang="en-US" sz="11200" dirty="0">
                <a:latin typeface="Comic Sans MS" panose="030F0702030302020204" pitchFamily="66" charset="0"/>
              </a:rPr>
              <a:t> _____ </a:t>
            </a:r>
            <a:r>
              <a:rPr lang="en-US" sz="11200" dirty="0" smtClean="0">
                <a:latin typeface="Comic Sans MS" panose="030F0702030302020204" pitchFamily="66" charset="0"/>
              </a:rPr>
              <a:t>nine </a:t>
            </a:r>
            <a:r>
              <a:rPr lang="en-US" sz="11200" dirty="0">
                <a:latin typeface="Comic Sans MS" panose="030F0702030302020204" pitchFamily="66" charset="0"/>
              </a:rPr>
              <a:t>years old.</a:t>
            </a: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7.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US" sz="11200" dirty="0" smtClean="0">
                <a:latin typeface="Comic Sans MS" panose="030F0702030302020204" pitchFamily="66" charset="0"/>
              </a:rPr>
              <a:t> </a:t>
            </a:r>
            <a:r>
              <a:rPr lang="en-US" sz="11200" dirty="0">
                <a:latin typeface="Comic Sans MS" panose="030F0702030302020204" pitchFamily="66" charset="0"/>
              </a:rPr>
              <a:t>_____ a </a:t>
            </a:r>
            <a:r>
              <a:rPr lang="en-US" sz="11200" dirty="0" smtClean="0">
                <a:latin typeface="Comic Sans MS" panose="030F0702030302020204" pitchFamily="66" charset="0"/>
              </a:rPr>
              <a:t>good singer.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6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10299700" cy="56007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latin typeface="Comic Sans MS" panose="030F0702030302020204" pitchFamily="66" charset="0"/>
              </a:rPr>
              <a:t>                    </a:t>
            </a:r>
          </a:p>
          <a:p>
            <a:pPr marL="0" indent="0">
              <a:buNone/>
            </a:pPr>
            <a:r>
              <a:rPr lang="en-US" sz="11200" b="1" dirty="0" smtClean="0">
                <a:latin typeface="Comic Sans MS" panose="030F0702030302020204" pitchFamily="66" charset="0"/>
              </a:rPr>
              <a:t>                     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Answers (3)</a:t>
            </a:r>
            <a:endParaRPr lang="en-US" sz="1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1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</a:t>
            </a:r>
            <a:r>
              <a:rPr lang="en-US" sz="11200" dirty="0">
                <a:latin typeface="Comic Sans MS" panose="030F0702030302020204" pitchFamily="66" charset="0"/>
              </a:rPr>
              <a:t>. </a:t>
            </a:r>
            <a:r>
              <a:rPr lang="en-US" sz="11200" dirty="0" smtClean="0">
                <a:latin typeface="Comic Sans MS" panose="030F0702030302020204" pitchFamily="66" charset="0"/>
              </a:rPr>
              <a:t>We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 </a:t>
            </a:r>
            <a:r>
              <a:rPr lang="en-US" sz="11200" dirty="0" smtClean="0">
                <a:latin typeface="Comic Sans MS" panose="030F0702030302020204" pitchFamily="66" charset="0"/>
              </a:rPr>
              <a:t>happy today.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2. </a:t>
            </a:r>
            <a:r>
              <a:rPr lang="en-US" sz="11200" dirty="0" smtClean="0">
                <a:latin typeface="Comic Sans MS" panose="030F0702030302020204" pitchFamily="66" charset="0"/>
              </a:rPr>
              <a:t>My mother 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</a:t>
            </a:r>
            <a:r>
              <a:rPr lang="en-US" sz="11200" dirty="0" smtClean="0">
                <a:latin typeface="Comic Sans MS" panose="030F0702030302020204" pitchFamily="66" charset="0"/>
              </a:rPr>
              <a:t> </a:t>
            </a:r>
            <a:r>
              <a:rPr lang="en-US" sz="11200" dirty="0">
                <a:latin typeface="Comic Sans MS" panose="030F0702030302020204" pitchFamily="66" charset="0"/>
              </a:rPr>
              <a:t>in the gym.</a:t>
            </a: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3. </a:t>
            </a:r>
            <a:r>
              <a:rPr lang="en-US" sz="11200" dirty="0" smtClean="0">
                <a:latin typeface="Comic Sans MS" panose="030F0702030302020204" pitchFamily="66" charset="0"/>
              </a:rPr>
              <a:t>Rami and Sami 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 </a:t>
            </a:r>
            <a:r>
              <a:rPr lang="en-US" sz="11200" dirty="0" smtClean="0">
                <a:latin typeface="Comic Sans MS" panose="030F0702030302020204" pitchFamily="66" charset="0"/>
              </a:rPr>
              <a:t>10 </a:t>
            </a:r>
            <a:r>
              <a:rPr lang="en-US" sz="11200" dirty="0">
                <a:latin typeface="Comic Sans MS" panose="030F0702030302020204" pitchFamily="66" charset="0"/>
              </a:rPr>
              <a:t>years old.</a:t>
            </a: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4. </a:t>
            </a:r>
            <a:r>
              <a:rPr lang="en-US" sz="11200" dirty="0" smtClean="0">
                <a:latin typeface="Comic Sans MS" panose="030F0702030302020204" pitchFamily="66" charset="0"/>
              </a:rPr>
              <a:t>My cat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</a:t>
            </a:r>
            <a:r>
              <a:rPr lang="en-US" sz="11200" dirty="0" smtClean="0">
                <a:latin typeface="Comic Sans MS" panose="030F0702030302020204" pitchFamily="66" charset="0"/>
              </a:rPr>
              <a:t> </a:t>
            </a:r>
            <a:r>
              <a:rPr lang="en-US" sz="11200" dirty="0">
                <a:latin typeface="Comic Sans MS" panose="030F0702030302020204" pitchFamily="66" charset="0"/>
              </a:rPr>
              <a:t>under the </a:t>
            </a:r>
            <a:r>
              <a:rPr lang="en-US" sz="11200" dirty="0" smtClean="0">
                <a:latin typeface="Comic Sans MS" panose="030F0702030302020204" pitchFamily="66" charset="0"/>
              </a:rPr>
              <a:t>chair.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5. I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 not</a:t>
            </a:r>
            <a:r>
              <a:rPr lang="en-US" sz="11200" dirty="0" smtClean="0">
                <a:latin typeface="Comic Sans MS" panose="030F0702030302020204" pitchFamily="66" charset="0"/>
              </a:rPr>
              <a:t> at home.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6 </a:t>
            </a:r>
            <a:r>
              <a:rPr lang="en-US" sz="11200" dirty="0" smtClean="0">
                <a:latin typeface="Comic Sans MS" panose="030F0702030302020204" pitchFamily="66" charset="0"/>
              </a:rPr>
              <a:t>.You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 </a:t>
            </a:r>
            <a:r>
              <a:rPr lang="en-US" sz="11200" dirty="0" smtClean="0">
                <a:latin typeface="Comic Sans MS" panose="030F0702030302020204" pitchFamily="66" charset="0"/>
              </a:rPr>
              <a:t> nine </a:t>
            </a:r>
            <a:r>
              <a:rPr lang="en-US" sz="11200" dirty="0">
                <a:latin typeface="Comic Sans MS" panose="030F0702030302020204" pitchFamily="66" charset="0"/>
              </a:rPr>
              <a:t>years old.</a:t>
            </a:r>
          </a:p>
          <a:p>
            <a:pPr marL="0" indent="0">
              <a:buNone/>
            </a:pPr>
            <a:r>
              <a:rPr lang="en-US" sz="11200" dirty="0">
                <a:latin typeface="Comic Sans MS" panose="030F0702030302020204" pitchFamily="66" charset="0"/>
              </a:rPr>
              <a:t>7. </a:t>
            </a:r>
            <a:r>
              <a:rPr lang="en-US" sz="11200" dirty="0" smtClean="0">
                <a:latin typeface="Comic Sans MS" panose="030F0702030302020204" pitchFamily="66" charset="0"/>
              </a:rPr>
              <a:t>He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</a:t>
            </a:r>
            <a:r>
              <a:rPr lang="en-US" sz="11200" dirty="0" smtClean="0">
                <a:latin typeface="Comic Sans MS" panose="030F0702030302020204" pitchFamily="66" charset="0"/>
              </a:rPr>
              <a:t> </a:t>
            </a:r>
            <a:r>
              <a:rPr lang="en-US" sz="11200" dirty="0">
                <a:latin typeface="Comic Sans MS" panose="030F0702030302020204" pitchFamily="66" charset="0"/>
              </a:rPr>
              <a:t>a </a:t>
            </a:r>
            <a:r>
              <a:rPr lang="en-US" sz="11200" dirty="0" smtClean="0">
                <a:latin typeface="Comic Sans MS" panose="030F0702030302020204" pitchFamily="66" charset="0"/>
              </a:rPr>
              <a:t>good singer.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774700"/>
            <a:ext cx="10515600" cy="574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Q3. </a:t>
            </a: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Fill in the spaces with the  </a:t>
            </a:r>
            <a:r>
              <a:rPr lang="en-US" sz="1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negative</a:t>
            </a: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form of the verb (to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be):      </a:t>
            </a:r>
          </a:p>
          <a:p>
            <a:pPr marL="0" indent="0">
              <a:buNone/>
            </a:pP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 / are not / am not</a:t>
            </a:r>
          </a:p>
          <a:p>
            <a:pPr marL="0" indent="0">
              <a:buNone/>
            </a:pPr>
            <a:endParaRPr lang="en-US" sz="11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8.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Dad</a:t>
            </a:r>
            <a:r>
              <a:rPr lang="en-US" sz="11200" dirty="0" smtClean="0">
                <a:latin typeface="Comic Sans MS" panose="030F0702030302020204" pitchFamily="66" charset="0"/>
              </a:rPr>
              <a:t>  </a:t>
            </a:r>
            <a:r>
              <a:rPr lang="en-US" sz="11200" dirty="0">
                <a:latin typeface="Comic Sans MS" panose="030F0702030302020204" pitchFamily="66" charset="0"/>
              </a:rPr>
              <a:t>______ </a:t>
            </a:r>
            <a:r>
              <a:rPr lang="en-US" sz="11200" dirty="0" smtClean="0">
                <a:latin typeface="Comic Sans MS" panose="030F0702030302020204" pitchFamily="66" charset="0"/>
              </a:rPr>
              <a:t>at home now.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9.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US" sz="11200" dirty="0" smtClean="0">
                <a:latin typeface="Comic Sans MS" panose="030F0702030302020204" pitchFamily="66" charset="0"/>
              </a:rPr>
              <a:t> _____ a lazy student.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10.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r>
              <a:rPr lang="en-US" sz="11200" dirty="0" smtClean="0">
                <a:latin typeface="Comic Sans MS" panose="030F0702030302020204" pitchFamily="66" charset="0"/>
              </a:rPr>
              <a:t> ______ watching TV.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11. This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house</a:t>
            </a:r>
            <a:r>
              <a:rPr lang="en-US" sz="11200" dirty="0" smtClean="0">
                <a:latin typeface="Comic Sans MS" panose="030F0702030302020204" pitchFamily="66" charset="0"/>
              </a:rPr>
              <a:t>_____ very big.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12.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Turtle</a:t>
            </a:r>
            <a:r>
              <a:rPr lang="en-US" sz="11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en-US" sz="11200" dirty="0" smtClean="0">
                <a:latin typeface="Comic Sans MS" panose="030F0702030302020204" pitchFamily="66" charset="0"/>
              </a:rPr>
              <a:t> </a:t>
            </a:r>
            <a:r>
              <a:rPr lang="en-US" sz="11200" dirty="0">
                <a:latin typeface="Comic Sans MS" panose="030F0702030302020204" pitchFamily="66" charset="0"/>
              </a:rPr>
              <a:t>_____ </a:t>
            </a:r>
            <a:r>
              <a:rPr lang="en-US" sz="11200" dirty="0" smtClean="0">
                <a:latin typeface="Comic Sans MS" panose="030F0702030302020204" pitchFamily="66" charset="0"/>
              </a:rPr>
              <a:t>fast animals.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13. </a:t>
            </a:r>
            <a:r>
              <a:rPr lang="en-US" sz="11200" dirty="0">
                <a:solidFill>
                  <a:srgbClr val="0070C0"/>
                </a:solidFill>
                <a:latin typeface="Comic Sans MS" panose="030F0702030302020204" pitchFamily="66" charset="0"/>
              </a:rPr>
              <a:t>You</a:t>
            </a:r>
            <a:r>
              <a:rPr lang="en-US" sz="11200" dirty="0">
                <a:latin typeface="Comic Sans MS" panose="030F0702030302020204" pitchFamily="66" charset="0"/>
              </a:rPr>
              <a:t> </a:t>
            </a:r>
            <a:r>
              <a:rPr lang="en-US" sz="11200" dirty="0" smtClean="0">
                <a:latin typeface="Comic Sans MS" panose="030F0702030302020204" pitchFamily="66" charset="0"/>
              </a:rPr>
              <a:t>_____ working hard.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14. </a:t>
            </a:r>
            <a:r>
              <a:rPr lang="en-US" sz="1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Dana</a:t>
            </a:r>
            <a:r>
              <a:rPr lang="en-US" sz="11200" dirty="0" smtClean="0">
                <a:latin typeface="Comic Sans MS" panose="030F0702030302020204" pitchFamily="66" charset="0"/>
              </a:rPr>
              <a:t> </a:t>
            </a:r>
            <a:r>
              <a:rPr lang="en-US" sz="11200" dirty="0">
                <a:latin typeface="Comic Sans MS" panose="030F0702030302020204" pitchFamily="66" charset="0"/>
              </a:rPr>
              <a:t>_____ </a:t>
            </a:r>
            <a:r>
              <a:rPr lang="en-US" sz="11200" dirty="0" smtClean="0">
                <a:latin typeface="Comic Sans MS" panose="030F0702030302020204" pitchFamily="66" charset="0"/>
              </a:rPr>
              <a:t>sleeping now.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0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25500"/>
            <a:ext cx="101727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774700"/>
            <a:ext cx="10515600" cy="5740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Q3. </a:t>
            </a: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Fill in the spaces with the  </a:t>
            </a:r>
            <a:r>
              <a:rPr lang="en-US" sz="1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negative</a:t>
            </a: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form of the verb (to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be):      </a:t>
            </a:r>
          </a:p>
          <a:p>
            <a:pPr marL="0" indent="0">
              <a:buNone/>
            </a:pPr>
            <a:r>
              <a:rPr lang="en-US" sz="112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sz="1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 / are not / am not</a:t>
            </a:r>
          </a:p>
          <a:p>
            <a:pPr marL="0" indent="0">
              <a:buNone/>
            </a:pPr>
            <a:endParaRPr lang="en-US" sz="11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8. Dad 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</a:t>
            </a:r>
            <a:r>
              <a:rPr lang="en-US" sz="11200" dirty="0" smtClean="0">
                <a:latin typeface="Comic Sans MS" panose="030F0702030302020204" pitchFamily="66" charset="0"/>
              </a:rPr>
              <a:t> at home now.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9. I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 not </a:t>
            </a:r>
            <a:r>
              <a:rPr lang="en-US" sz="11200" dirty="0" smtClean="0">
                <a:latin typeface="Comic Sans MS" panose="030F0702030302020204" pitchFamily="66" charset="0"/>
              </a:rPr>
              <a:t>a lazy student.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10. We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 </a:t>
            </a:r>
            <a:r>
              <a:rPr lang="en-US" sz="11200" dirty="0" smtClean="0">
                <a:latin typeface="Comic Sans MS" panose="030F0702030302020204" pitchFamily="66" charset="0"/>
              </a:rPr>
              <a:t>watching TV.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11. This house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</a:t>
            </a:r>
            <a:r>
              <a:rPr lang="en-US" sz="11200" dirty="0" smtClean="0">
                <a:latin typeface="Comic Sans MS" panose="030F0702030302020204" pitchFamily="66" charset="0"/>
              </a:rPr>
              <a:t>very big.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12. Turtles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</a:t>
            </a:r>
            <a:r>
              <a:rPr lang="en-US" sz="11200" dirty="0" smtClean="0">
                <a:latin typeface="Comic Sans MS" panose="030F0702030302020204" pitchFamily="66" charset="0"/>
              </a:rPr>
              <a:t> fast animals.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13. You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 </a:t>
            </a:r>
            <a:r>
              <a:rPr lang="en-US" sz="11200" dirty="0" smtClean="0">
                <a:latin typeface="Comic Sans MS" panose="030F0702030302020204" pitchFamily="66" charset="0"/>
              </a:rPr>
              <a:t>working hard.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dirty="0" smtClean="0">
                <a:latin typeface="Comic Sans MS" panose="030F0702030302020204" pitchFamily="66" charset="0"/>
              </a:rPr>
              <a:t>14. Dana </a:t>
            </a:r>
            <a:r>
              <a:rPr lang="en-US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not </a:t>
            </a:r>
            <a:r>
              <a:rPr lang="en-US" sz="11200" dirty="0" smtClean="0">
                <a:latin typeface="Comic Sans MS" panose="030F0702030302020204" pitchFamily="66" charset="0"/>
              </a:rPr>
              <a:t>sleeping now.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2" y="2555696"/>
            <a:ext cx="1900237" cy="25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7" y="3277454"/>
            <a:ext cx="1525043" cy="27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0DECC86-F6BE-4749-86E5-F648DCECB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VERB TO BE   / 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Past</a:t>
            </a:r>
            <a:endParaRPr lang="tr-T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FBCF20DB-E100-40A3-A641-AFE2C26DB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tr-TR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130" y="53878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Verb to be in the past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: (was/ were 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102116"/>
              </p:ext>
            </p:extLst>
          </p:nvPr>
        </p:nvGraphicFramePr>
        <p:xfrm>
          <a:off x="508000" y="1447800"/>
          <a:ext cx="112395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971800"/>
                <a:gridCol w="3365500"/>
                <a:gridCol w="2921000"/>
              </a:tblGrid>
              <a:tr h="77470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The</a:t>
                      </a:r>
                      <a:r>
                        <a:rPr lang="en-US" b="1" baseline="0" dirty="0" smtClean="0">
                          <a:latin typeface="Arial Black" panose="020B0A04020102020204" pitchFamily="34" charset="0"/>
                        </a:rPr>
                        <a:t> subject pronouns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 be in the past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 be in</a:t>
                      </a:r>
                      <a:r>
                        <a:rPr lang="en-US" b="1" baseline="0" dirty="0" smtClean="0">
                          <a:latin typeface="Arial Black" panose="020B0A04020102020204" pitchFamily="34" charset="0"/>
                        </a:rPr>
                        <a:t> the Affirmative</a:t>
                      </a:r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 form 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(+)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 be in the Negative  form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 (-)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Verb to</a:t>
                      </a:r>
                      <a:r>
                        <a:rPr lang="en-US" b="1" baseline="0" dirty="0" smtClean="0">
                          <a:latin typeface="Arial Black" panose="020B0A04020102020204" pitchFamily="34" charset="0"/>
                        </a:rPr>
                        <a:t> be in the </a:t>
                      </a:r>
                      <a:r>
                        <a:rPr lang="en-US" b="1" dirty="0" smtClean="0">
                          <a:latin typeface="Arial Black" panose="020B0A04020102020204" pitchFamily="34" charset="0"/>
                        </a:rPr>
                        <a:t>Interrogative form (?)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156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I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happy 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92D050"/>
                          </a:solidFill>
                        </a:rPr>
                        <a:t>I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was not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happy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/>
                        <a:t>busy yesterday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He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</a:t>
                      </a:r>
                      <a:r>
                        <a:rPr lang="en-US" b="1" baseline="0" dirty="0" smtClean="0">
                          <a:solidFill>
                            <a:schemeClr val="dk1"/>
                          </a:solidFill>
                        </a:rPr>
                        <a:t> happy 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not </a:t>
                      </a: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happy</a:t>
                      </a:r>
                      <a:r>
                        <a:rPr lang="en-US" b="1" baseline="0" dirty="0" smtClean="0">
                          <a:solidFill>
                            <a:schemeClr val="dk1"/>
                          </a:solidFill>
                        </a:rPr>
                        <a:t>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busy yesterday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She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en-US" b="1" dirty="0" smtClean="0"/>
                        <a:t> happy 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not </a:t>
                      </a: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happy</a:t>
                      </a:r>
                      <a:r>
                        <a:rPr lang="en-US" b="1" baseline="0" dirty="0" smtClean="0">
                          <a:solidFill>
                            <a:schemeClr val="dk1"/>
                          </a:solidFill>
                        </a:rPr>
                        <a:t>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busy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It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</a:t>
                      </a:r>
                      <a:r>
                        <a:rPr lang="en-US" b="1" dirty="0" smtClean="0"/>
                        <a:t> sick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not </a:t>
                      </a:r>
                      <a:r>
                        <a:rPr lang="en-US" b="1" dirty="0" smtClean="0"/>
                        <a:t>sick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Was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it </a:t>
                      </a:r>
                      <a:r>
                        <a:rPr lang="en-US" b="1" dirty="0" smtClean="0"/>
                        <a:t>sick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We 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</a:t>
                      </a:r>
                      <a:r>
                        <a:rPr lang="en-US" b="1" dirty="0" smtClean="0"/>
                        <a:t> happy 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not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happy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busy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You 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(singular)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</a:t>
                      </a:r>
                      <a:r>
                        <a:rPr lang="en-US" b="1" dirty="0" smtClean="0"/>
                        <a:t> happy 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not </a:t>
                      </a: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happy</a:t>
                      </a:r>
                      <a:r>
                        <a:rPr lang="en-US" b="1" baseline="0" dirty="0" smtClean="0">
                          <a:solidFill>
                            <a:schemeClr val="dk1"/>
                          </a:solidFill>
                        </a:rPr>
                        <a:t> last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you </a:t>
                      </a:r>
                      <a:r>
                        <a:rPr lang="en-US" b="1" dirty="0" smtClean="0"/>
                        <a:t>busy yesterday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7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They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</a:t>
                      </a:r>
                      <a:r>
                        <a:rPr lang="en-US" b="1" dirty="0" smtClean="0"/>
                        <a:t> happy </a:t>
                      </a:r>
                      <a:r>
                        <a:rPr lang="en-US" b="1" baseline="0" dirty="0" smtClean="0"/>
                        <a:t>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were not </a:t>
                      </a:r>
                      <a:r>
                        <a:rPr lang="en-US" b="1" baseline="0" dirty="0" smtClean="0"/>
                        <a:t>happy  last night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busy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69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You (plural)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</a:t>
                      </a:r>
                      <a:r>
                        <a:rPr lang="en-US" b="1" dirty="0" smtClean="0"/>
                        <a:t> happy</a:t>
                      </a:r>
                      <a:r>
                        <a:rPr lang="en-US" b="1" baseline="0" dirty="0" smtClean="0"/>
                        <a:t> 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not </a:t>
                      </a:r>
                      <a:r>
                        <a:rPr lang="en-US" b="1" dirty="0" smtClean="0"/>
                        <a:t>happy last</a:t>
                      </a:r>
                      <a:r>
                        <a:rPr lang="en-US" b="1" baseline="0" dirty="0" smtClean="0"/>
                        <a:t> night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Were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busy yesterday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2132"/>
            <a:ext cx="10134598" cy="130386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92D050"/>
                </a:solidFill>
              </a:rPr>
              <a:t>Q1.Choose the correct answers.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Where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______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yesterday?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a)	</a:t>
            </a:r>
            <a:r>
              <a:rPr lang="en-US" b="1" dirty="0" smtClean="0">
                <a:latin typeface="Comic Sans MS" panose="030F0702030302020204" pitchFamily="66" charset="0"/>
              </a:rPr>
              <a:t>were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b)	</a:t>
            </a:r>
            <a:r>
              <a:rPr lang="en-US" b="1" dirty="0" smtClean="0">
                <a:latin typeface="Comic Sans MS" panose="030F0702030302020204" pitchFamily="66" charset="0"/>
              </a:rPr>
              <a:t>was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c)	</a:t>
            </a:r>
            <a:r>
              <a:rPr lang="en-US" b="1" dirty="0" smtClean="0">
                <a:latin typeface="Comic Sans MS" panose="030F0702030302020204" pitchFamily="66" charset="0"/>
              </a:rPr>
              <a:t>are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d)	</a:t>
            </a:r>
            <a:r>
              <a:rPr lang="en-US" b="1" dirty="0" smtClean="0">
                <a:latin typeface="Comic Sans MS" panose="030F0702030302020204" pitchFamily="66" charset="0"/>
              </a:rPr>
              <a:t>is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2"/>
          <a:stretch/>
        </p:blipFill>
        <p:spPr bwMode="auto">
          <a:xfrm>
            <a:off x="6834992" y="2717801"/>
            <a:ext cx="428447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2132"/>
            <a:ext cx="10134598" cy="130386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92D050"/>
                </a:solidFill>
              </a:rPr>
              <a:t>Q1.Choose the correct answers.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Where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______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yesterday?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a)	</a:t>
            </a:r>
            <a:r>
              <a:rPr lang="en-US" b="1" dirty="0" smtClean="0">
                <a:latin typeface="Comic Sans MS" panose="030F0702030302020204" pitchFamily="66" charset="0"/>
              </a:rPr>
              <a:t>were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2"/>
          <a:stretch/>
        </p:blipFill>
        <p:spPr bwMode="auto">
          <a:xfrm>
            <a:off x="6834992" y="2717801"/>
            <a:ext cx="428447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159997" cy="4432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What_____the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weather like last week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 a</a:t>
            </a:r>
            <a:r>
              <a:rPr lang="en-US" b="1" dirty="0"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latin typeface="Comic Sans MS" panose="030F0702030302020204" pitchFamily="66" charset="0"/>
              </a:rPr>
              <a:t>is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 b</a:t>
            </a:r>
            <a:r>
              <a:rPr lang="en-US" b="1" dirty="0"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latin typeface="Comic Sans MS" panose="030F0702030302020204" pitchFamily="66" charset="0"/>
              </a:rPr>
              <a:t>are 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 c</a:t>
            </a:r>
            <a:r>
              <a:rPr lang="en-US" b="1" dirty="0"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latin typeface="Comic Sans MS" panose="030F0702030302020204" pitchFamily="66" charset="0"/>
              </a:rPr>
              <a:t>was 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 d</a:t>
            </a:r>
            <a:r>
              <a:rPr lang="en-US" b="1" dirty="0"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latin typeface="Comic Sans MS" panose="030F0702030302020204" pitchFamily="66" charset="0"/>
              </a:rPr>
              <a:t>were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5410697" y="2641600"/>
            <a:ext cx="4966791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0" y="1482437"/>
            <a:ext cx="9649688" cy="4393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    </a:t>
            </a:r>
            <a:r>
              <a:rPr lang="en-US" sz="45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Subject pronouns are:</a:t>
            </a:r>
          </a:p>
          <a:p>
            <a:pPr marL="0" indent="0">
              <a:buNone/>
            </a:pPr>
            <a:endParaRPr lang="en-US" sz="3500" b="1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(singular / plural)</a:t>
            </a:r>
          </a:p>
          <a:p>
            <a:r>
              <a:rPr lang="en-US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6" y="581891"/>
            <a:ext cx="5475683" cy="57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2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159997" cy="4432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What_____the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weather like last week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c</a:t>
            </a:r>
            <a:r>
              <a:rPr lang="en-US" b="1" dirty="0"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latin typeface="Comic Sans MS" panose="030F0702030302020204" pitchFamily="66" charset="0"/>
              </a:rPr>
              <a:t>was 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5410697" y="2641600"/>
            <a:ext cx="4966791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159997" cy="4432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I _________late for school yesterday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a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am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b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c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d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is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13" y="2552700"/>
            <a:ext cx="217971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7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159997" cy="4432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I _________late for school yesterday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b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13" y="2552700"/>
            <a:ext cx="217971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weather is sunny today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,but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 _____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sunny yesterday.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wasn’t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weren’t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40000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weather is sunny today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,but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 _____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sunny yesterday.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wasn’t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40000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Tom and I _________ at the concert last night.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am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are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6"/>
          <a:stretch/>
        </p:blipFill>
        <p:spPr bwMode="auto">
          <a:xfrm>
            <a:off x="5105400" y="2478087"/>
            <a:ext cx="53274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Tom and I _________ at the concert last night.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6"/>
          <a:stretch/>
        </p:blipFill>
        <p:spPr bwMode="auto">
          <a:xfrm>
            <a:off x="5105400" y="2478087"/>
            <a:ext cx="53274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6. We ______ at university in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2001 ,but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now we are teachers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weren’t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wasn’t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684671"/>
            <a:ext cx="4365625" cy="29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6. We ______ at university in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2001 ,but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now we are teachers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684671"/>
            <a:ext cx="4365625" cy="29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 _______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at the theatre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days ago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5575300" y="2476500"/>
            <a:ext cx="4373079" cy="32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28A6D61-2331-497D-9248-AA67781A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“I”</a:t>
            </a:r>
            <a:b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tr-TR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6A73C5D8-EC8A-461A-B23F-C23155812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93774"/>
            <a:ext cx="4502726" cy="3382094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tr-TR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Tom</a:t>
            </a:r>
            <a:r>
              <a:rPr lang="tr-T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tr-TR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 years old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tr-TR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student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4B9AC4DC-FC31-48E3-9F53-C8EC909EE5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5976" r="10237" b="7675"/>
          <a:stretch/>
        </p:blipFill>
        <p:spPr>
          <a:xfrm>
            <a:off x="6622472" y="1274618"/>
            <a:ext cx="3034145" cy="422563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307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 _______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at the theatre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days ago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5448300" y="2476500"/>
            <a:ext cx="4500079" cy="33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I am a pilot. I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 in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London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now,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 I ____ in New York yesterday. 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d)	are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2"/>
          <a:stretch/>
        </p:blipFill>
        <p:spPr bwMode="auto">
          <a:xfrm>
            <a:off x="6327774" y="2768600"/>
            <a:ext cx="3529989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3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I am a pilot. I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London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now,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 I ____ in New York yesterday. 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2"/>
          <a:stretch/>
        </p:blipFill>
        <p:spPr bwMode="auto">
          <a:xfrm>
            <a:off x="6327774" y="2768600"/>
            <a:ext cx="3529989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9. Mary  is very happy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 ,but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yesterday she ______happy. 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wasn’t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weren’t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 bwMode="auto">
          <a:xfrm>
            <a:off x="6783390" y="2806700"/>
            <a:ext cx="216546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9. Mary  is very happy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,but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yesterday she ______happy. 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wasn’t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 bwMode="auto">
          <a:xfrm>
            <a:off x="6783390" y="2806700"/>
            <a:ext cx="216546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_________You ill </a:t>
            </a: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last </a:t>
            </a: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week?</a:t>
            </a:r>
            <a:endParaRPr lang="en-US" sz="10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a) 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b)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Was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Is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d)  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550752"/>
            <a:ext cx="3173412" cy="28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9. _________You ill </a:t>
            </a: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last </a:t>
            </a: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week?</a:t>
            </a:r>
            <a:endParaRPr lang="en-US" sz="10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d)  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550752"/>
            <a:ext cx="3173412" cy="28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10. Paul </a:t>
            </a: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______ 13 years old two years ago</a:t>
            </a: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He was 14.</a:t>
            </a:r>
            <a:endParaRPr lang="en-US" sz="10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wasn’t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weren’t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20000" r="19231" b="23333"/>
          <a:stretch/>
        </p:blipFill>
        <p:spPr bwMode="auto">
          <a:xfrm>
            <a:off x="7332429" y="2895600"/>
            <a:ext cx="11082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/>
        </p:blipFill>
        <p:spPr bwMode="auto">
          <a:xfrm>
            <a:off x="8558214" y="3302000"/>
            <a:ext cx="182235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10. Paul </a:t>
            </a: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______ 13 years old two years ago</a:t>
            </a: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He was 14.</a:t>
            </a:r>
            <a:endParaRPr lang="en-US" sz="10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wasn’t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20000" r="19231" b="23333"/>
          <a:stretch/>
        </p:blipFill>
        <p:spPr bwMode="auto">
          <a:xfrm>
            <a:off x="7332429" y="2895600"/>
            <a:ext cx="11082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/>
        </p:blipFill>
        <p:spPr bwMode="auto">
          <a:xfrm>
            <a:off x="8558214" y="3302000"/>
            <a:ext cx="182235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 The children ______ playing football, they were swimming.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weren’t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b)	wasn’t 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c)	were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05100"/>
            <a:ext cx="3771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30EB203-9480-4F38-BB53-9FCB9E6C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74" y="621913"/>
            <a:ext cx="5056909" cy="1325373"/>
          </a:xfrm>
        </p:spPr>
        <p:txBody>
          <a:bodyPr anchor="b"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My friend 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Leen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!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(She)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1CD0B3D1-E784-47E5-9312-7A16AE52E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2400639"/>
            <a:ext cx="4973781" cy="347522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Leen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 years old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student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İçerik Yer Tutucusu 6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9BB0B6D5-4023-4B68-9ABC-0D96E1C4E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8808" r="10237" b="10790"/>
          <a:stretch/>
        </p:blipFill>
        <p:spPr>
          <a:xfrm>
            <a:off x="6594764" y="1413164"/>
            <a:ext cx="3061854" cy="393469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529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 The children ______ playing football, they were swimming.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weren’t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05100"/>
            <a:ext cx="3771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12. ______ Helen Keller deaf when she was born ?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b)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Were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2819400"/>
            <a:ext cx="323573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12. ______ Helen Keller deaf when she was born ?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Was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2819400"/>
            <a:ext cx="323573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13. Ned and I ………………….in Dubai six years ago.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b)	</a:t>
            </a: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c)	were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d)	was</a:t>
            </a: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6" t="-3447" r="1556" b="13690"/>
          <a:stretch/>
        </p:blipFill>
        <p:spPr bwMode="auto">
          <a:xfrm>
            <a:off x="4054475" y="2598582"/>
            <a:ext cx="5889625" cy="297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13. Ned and I ………………….in Dubai six years ago.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were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6" t="-3447" r="1556" b="13690"/>
          <a:stretch/>
        </p:blipFill>
        <p:spPr bwMode="auto">
          <a:xfrm>
            <a:off x="4054475" y="2598582"/>
            <a:ext cx="5889625" cy="297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14. I …………………. at the park yesterday.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is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b)	are 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c)	were</a:t>
            </a:r>
          </a:p>
          <a:p>
            <a:pPr marL="0" indent="0">
              <a:buNone/>
            </a:pP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d)	was</a:t>
            </a: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4"/>
          <a:stretch/>
        </p:blipFill>
        <p:spPr bwMode="auto">
          <a:xfrm>
            <a:off x="5194301" y="2679700"/>
            <a:ext cx="424824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762000"/>
            <a:ext cx="10185400" cy="5194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14. I …………………. at the park yesterday.</a:t>
            </a:r>
          </a:p>
          <a:p>
            <a:pPr marL="0" indent="0">
              <a:buNone/>
            </a:pPr>
            <a:endParaRPr lang="en-US" sz="10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r>
              <a:rPr lang="en-US" sz="10000" b="1" dirty="0">
                <a:solidFill>
                  <a:schemeClr val="tx1"/>
                </a:solidFill>
                <a:latin typeface="Comic Sans MS" panose="030F0702030302020204" pitchFamily="66" charset="0"/>
              </a:rPr>
              <a:t>)	was</a:t>
            </a: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0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0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4"/>
          <a:stretch/>
        </p:blipFill>
        <p:spPr bwMode="auto">
          <a:xfrm>
            <a:off x="5194301" y="2679700"/>
            <a:ext cx="424824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5928"/>
            <a:ext cx="10274299" cy="52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DF986AC-650D-4021-BE8F-1B120B5E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Leen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and I.(We)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77828FB-4C54-4FD3-AAEC-39ACA1FB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2493774"/>
            <a:ext cx="5486399" cy="338209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 years old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students.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friends !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, oda içeren bir resim&#10;&#10;Açıklama otomatik olarak oluşturuldu">
            <a:extLst>
              <a:ext uri="{FF2B5EF4-FFF2-40B4-BE49-F238E27FC236}">
                <a16:creationId xmlns="" xmlns:a16="http://schemas.microsoft.com/office/drawing/2014/main" id="{7A4EB055-7FF2-405D-90BC-0E2B86812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8525" r="8770" b="8524"/>
          <a:stretch/>
        </p:blipFill>
        <p:spPr>
          <a:xfrm>
            <a:off x="6636326" y="1399310"/>
            <a:ext cx="3075709" cy="405938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623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A6769E1-83C2-49F5-B073-4C55B6F1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165598" cy="1325373"/>
          </a:xfrm>
        </p:spPr>
        <p:txBody>
          <a:bodyPr anchor="b"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This is Jack. (He)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409BFB7-839E-4703-8ABB-48D2C8B8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4633404" cy="33820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12years old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student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from England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2471EF62-6BE6-4507-ABF7-E34E9CD4D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1639" r="6939" b="9091"/>
          <a:stretch/>
        </p:blipFill>
        <p:spPr>
          <a:xfrm>
            <a:off x="6553200" y="1551709"/>
            <a:ext cx="3228109" cy="387927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813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FE03343-5A37-4985-8B78-A7E7FCD2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982132"/>
            <a:ext cx="5434012" cy="1325373"/>
          </a:xfrm>
        </p:spPr>
        <p:txBody>
          <a:bodyPr anchor="b"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Ben and Dan are friends.(They)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B5BC5A5-4A4E-4A98-8DBA-4ECECB09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2493774"/>
            <a:ext cx="5308719" cy="338209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hey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Ben and Dan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hey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12 years old.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They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friends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66D1462D-A5BB-4B70-A492-1926761371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561" r="7304" b="10223"/>
          <a:stretch/>
        </p:blipFill>
        <p:spPr>
          <a:xfrm>
            <a:off x="6483927" y="1205345"/>
            <a:ext cx="3283528" cy="417021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451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8233F42-CDD4-4E04-9131-E6D1B9CF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(Singular)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1DE6352-E2A9-4B2A-9141-70BC6654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493774"/>
            <a:ext cx="5153891" cy="338209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ou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Kate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ou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 years old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tr-TR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ou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student</a:t>
            </a:r>
            <a:r>
              <a:rPr lang="tr-T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="" xmlns:a16="http://schemas.microsoft.com/office/drawing/2014/main" id="{778A4C9A-06D6-483F-B3D1-D4CABDA69A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9374" r="6939" b="9657"/>
          <a:stretch/>
        </p:blipFill>
        <p:spPr>
          <a:xfrm>
            <a:off x="6622473" y="1440872"/>
            <a:ext cx="3158836" cy="396240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212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2047</Words>
  <Application>Microsoft Office PowerPoint</Application>
  <PresentationFormat>Custom</PresentationFormat>
  <Paragraphs>694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Organik</vt:lpstr>
      <vt:lpstr>VERB TO BE   / Present </vt:lpstr>
      <vt:lpstr>PowerPoint Presentation</vt:lpstr>
      <vt:lpstr>PowerPoint Presentation</vt:lpstr>
      <vt:lpstr>“I” </vt:lpstr>
      <vt:lpstr>My friend Leen! (She)</vt:lpstr>
      <vt:lpstr>Leen and I.(We)</vt:lpstr>
      <vt:lpstr>This is Jack. (He)</vt:lpstr>
      <vt:lpstr>Ben and Dan are friends.(They)</vt:lpstr>
      <vt:lpstr>YOU (Singular)</vt:lpstr>
      <vt:lpstr>You as (plural).</vt:lpstr>
      <vt:lpstr>This is my dog.(It)</vt:lpstr>
      <vt:lpstr>This is a book.(it)</vt:lpstr>
      <vt:lpstr>My books.(They)</vt:lpstr>
      <vt:lpstr>Verb to be in the present : (am / is/ are) </vt:lpstr>
      <vt:lpstr>PowerPoint Presentation</vt:lpstr>
      <vt:lpstr>PowerPoint Presentation</vt:lpstr>
      <vt:lpstr>   Q2. Circle the correct answers below.   </vt:lpstr>
      <vt:lpstr>                                                                 Answers (2) </vt:lpstr>
      <vt:lpstr>   Q2. Circle the correct answers below .    </vt:lpstr>
      <vt:lpstr>                                    Answers (2)   </vt:lpstr>
      <vt:lpstr>   </vt:lpstr>
      <vt:lpstr>   </vt:lpstr>
      <vt:lpstr>   </vt:lpstr>
      <vt:lpstr>   </vt:lpstr>
      <vt:lpstr>VERB TO BE   / Past</vt:lpstr>
      <vt:lpstr>Verb to be in the past : (was/ were ) </vt:lpstr>
      <vt:lpstr>Q1.Choose the correct answers.</vt:lpstr>
      <vt:lpstr>Q1.Choose the correct answers.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ENGLISH!</dc:title>
  <dc:creator>Ayşe Nur Ekinci</dc:creator>
  <cp:lastModifiedBy>AMASI FOR COMPUTER</cp:lastModifiedBy>
  <cp:revision>113</cp:revision>
  <dcterms:created xsi:type="dcterms:W3CDTF">2020-04-05T11:53:08Z</dcterms:created>
  <dcterms:modified xsi:type="dcterms:W3CDTF">2020-11-16T06:46:10Z</dcterms:modified>
</cp:coreProperties>
</file>