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57" r:id="rId3"/>
    <p:sldId id="258" r:id="rId4"/>
    <p:sldId id="259" r:id="rId5"/>
    <p:sldId id="260" r:id="rId6"/>
    <p:sldId id="262" r:id="rId7"/>
    <p:sldId id="265" r:id="rId8"/>
    <p:sldId id="267" r:id="rId9"/>
    <p:sldId id="269" r:id="rId10"/>
    <p:sldId id="272" r:id="rId11"/>
    <p:sldId id="274" r:id="rId12"/>
    <p:sldId id="276" r:id="rId13"/>
    <p:sldId id="279" r:id="rId14"/>
    <p:sldId id="288" r:id="rId15"/>
    <p:sldId id="291" r:id="rId16"/>
    <p:sldId id="282" r:id="rId17"/>
    <p:sldId id="290" r:id="rId18"/>
    <p:sldId id="283" r:id="rId19"/>
    <p:sldId id="284" r:id="rId20"/>
    <p:sldId id="285" r:id="rId21"/>
    <p:sldId id="286" r:id="rId22"/>
    <p:sldId id="28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4AA5-9098-424D-BC92-33FB1BDDCBE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C50F4-5A40-43E4-B05C-8AB5296BA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05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4AA5-9098-424D-BC92-33FB1BDDCBE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C50F4-5A40-43E4-B05C-8AB5296BA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81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4AA5-9098-424D-BC92-33FB1BDDCBE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C50F4-5A40-43E4-B05C-8AB5296BA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727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4AA5-9098-424D-BC92-33FB1BDDCBE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C50F4-5A40-43E4-B05C-8AB5296BA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102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4AA5-9098-424D-BC92-33FB1BDDCBE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C50F4-5A40-43E4-B05C-8AB5296BA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70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4AA5-9098-424D-BC92-33FB1BDDCBE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C50F4-5A40-43E4-B05C-8AB5296BA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52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4AA5-9098-424D-BC92-33FB1BDDCBE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C50F4-5A40-43E4-B05C-8AB5296BA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627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4AA5-9098-424D-BC92-33FB1BDDCBE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C50F4-5A40-43E4-B05C-8AB5296BA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57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4AA5-9098-424D-BC92-33FB1BDDCBE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C50F4-5A40-43E4-B05C-8AB5296BA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9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4AA5-9098-424D-BC92-33FB1BDDCBE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C50F4-5A40-43E4-B05C-8AB5296BA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644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4AA5-9098-424D-BC92-33FB1BDDCBE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C50F4-5A40-43E4-B05C-8AB5296BA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10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E4AA5-9098-424D-BC92-33FB1BDDCBE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C50F4-5A40-43E4-B05C-8AB5296BA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1.pn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5.gif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6.gif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ve 1"/>
          <p:cNvSpPr/>
          <p:nvPr/>
        </p:nvSpPr>
        <p:spPr>
          <a:xfrm>
            <a:off x="1308463" y="481149"/>
            <a:ext cx="9448800" cy="3429000"/>
          </a:xfrm>
          <a:prstGeom prst="wave">
            <a:avLst>
              <a:gd name="adj1" fmla="val 14378"/>
              <a:gd name="adj2" fmla="val -6338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26063" y="1295664"/>
            <a:ext cx="647965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1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حرف الصـاد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25933" y="3781961"/>
            <a:ext cx="3038011" cy="2646878"/>
          </a:xfrm>
          <a:prstGeom prst="rect">
            <a:avLst/>
          </a:prstGeom>
        </p:spPr>
        <p:txBody>
          <a:bodyPr wrap="none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ar-JO" sz="1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ص </a:t>
            </a:r>
            <a:endParaRPr lang="en-US" sz="1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61089" y="3749568"/>
            <a:ext cx="2840842" cy="2646878"/>
          </a:xfrm>
          <a:prstGeom prst="rect">
            <a:avLst/>
          </a:prstGeom>
        </p:spPr>
        <p:txBody>
          <a:bodyPr wrap="none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ar-JO" sz="1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صـ </a:t>
            </a:r>
            <a:endParaRPr lang="en-US" sz="1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60556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2847">
        <p15:prstTrans prst="peelOff"/>
      </p:transition>
    </mc:Choice>
    <mc:Fallback>
      <p:transition spd="slow" advTm="128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Cute Frame Kids Cartoon Child Free Clipart Hd - Kids Cartoon Png,  Transparent Png , Transparent Png Image - PNGitem"/>
          <p:cNvSpPr>
            <a:spLocks noChangeAspect="1" noChangeArrowheads="1"/>
          </p:cNvSpPr>
          <p:nvPr/>
        </p:nvSpPr>
        <p:spPr bwMode="auto">
          <a:xfrm>
            <a:off x="10447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1028" name="AutoShape 4" descr="Cute Frame Kids Cartoon Child Free Clipart Hd - Kids Cartoon Png,  Transparent Png , Transparent Png Image - PNGitem"/>
          <p:cNvSpPr>
            <a:spLocks noChangeAspect="1" noChangeArrowheads="1"/>
          </p:cNvSpPr>
          <p:nvPr/>
        </p:nvSpPr>
        <p:spPr bwMode="auto">
          <a:xfrm>
            <a:off x="10447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7" name="Rectangle 6"/>
          <p:cNvSpPr/>
          <p:nvPr/>
        </p:nvSpPr>
        <p:spPr>
          <a:xfrm>
            <a:off x="1664867" y="642526"/>
            <a:ext cx="6216392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JO" sz="35000" b="1" dirty="0" err="1">
                <a:solidFill>
                  <a:srgbClr val="FF0000"/>
                </a:solidFill>
              </a:rPr>
              <a:t>ص</a:t>
            </a:r>
            <a:r>
              <a:rPr lang="ar-JO" sz="35000" b="1" dirty="0" err="1" smtClean="0">
                <a:solidFill>
                  <a:srgbClr val="FF0000"/>
                </a:solidFill>
              </a:rPr>
              <a:t>و</a:t>
            </a:r>
            <a:endParaRPr lang="ar-JO" sz="350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446" y="600129"/>
            <a:ext cx="1311120" cy="1534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566" y="586691"/>
            <a:ext cx="1311120" cy="1534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57144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0009">
        <p15:prstTrans prst="drape"/>
      </p:transition>
    </mc:Choice>
    <mc:Fallback>
      <p:transition spd="slow" advTm="100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25 -2.96296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25 -2.96296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69948" y="2703016"/>
            <a:ext cx="8094229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25900" b="1" dirty="0" smtClean="0"/>
              <a:t>عَـ</a:t>
            </a:r>
            <a:r>
              <a:rPr lang="ar-JO" sz="259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صي</a:t>
            </a:r>
            <a:r>
              <a:rPr lang="ar-JO" sz="25900" b="1" dirty="0" smtClean="0"/>
              <a:t>ر</a:t>
            </a:r>
            <a:r>
              <a:rPr lang="ar-JO" sz="25900" b="1" dirty="0" smtClean="0">
                <a:solidFill>
                  <a:schemeClr val="accent6"/>
                </a:solidFill>
              </a:rPr>
              <a:t>ُ</a:t>
            </a:r>
            <a:endParaRPr lang="ar-JO" sz="25900" b="1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61412" y="666907"/>
            <a:ext cx="1302765" cy="2011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58646" y="666908"/>
            <a:ext cx="1302765" cy="2011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049" y="11431"/>
            <a:ext cx="2986911" cy="476907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2146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1620">
        <p14:doors dir="vert"/>
      </p:transition>
    </mc:Choice>
    <mc:Fallback>
      <p:transition spd="slow" advTm="316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1.45833E-6 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2.29167E-6 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6599" y="3029723"/>
            <a:ext cx="7991627" cy="40780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25900" b="1" dirty="0" smtClean="0"/>
              <a:t>قَـ</a:t>
            </a:r>
            <a:r>
              <a:rPr lang="ar-JO" sz="259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صيـ</a:t>
            </a:r>
            <a:r>
              <a:rPr lang="ar-JO" sz="25900" b="1" dirty="0" smtClean="0"/>
              <a:t>رُ</a:t>
            </a:r>
            <a:endParaRPr lang="ar-JO" sz="25900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61412" y="666907"/>
            <a:ext cx="1302765" cy="2011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58646" y="666908"/>
            <a:ext cx="1302765" cy="2011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349" y="120384"/>
            <a:ext cx="3174367" cy="395522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8438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3649">
        <p14:doors dir="vert"/>
      </p:transition>
    </mc:Choice>
    <mc:Fallback>
      <p:transition spd="slow" advTm="236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1.45833E-6 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2.29167E-6 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Cute Frame Kids Cartoon Child Free Clipart Hd - Kids Cartoon Png,  Transparent Png , Transparent Png Image - PNGitem"/>
          <p:cNvSpPr>
            <a:spLocks noChangeAspect="1" noChangeArrowheads="1"/>
          </p:cNvSpPr>
          <p:nvPr/>
        </p:nvSpPr>
        <p:spPr bwMode="auto">
          <a:xfrm>
            <a:off x="10447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1028" name="AutoShape 4" descr="Cute Frame Kids Cartoon Child Free Clipart Hd - Kids Cartoon Png,  Transparent Png , Transparent Png Image - PNGitem"/>
          <p:cNvSpPr>
            <a:spLocks noChangeAspect="1" noChangeArrowheads="1"/>
          </p:cNvSpPr>
          <p:nvPr/>
        </p:nvSpPr>
        <p:spPr bwMode="auto">
          <a:xfrm>
            <a:off x="10447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7" name="Rectangle 6"/>
          <p:cNvSpPr/>
          <p:nvPr/>
        </p:nvSpPr>
        <p:spPr>
          <a:xfrm>
            <a:off x="343988" y="1757545"/>
            <a:ext cx="5308441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JO" sz="24300" b="1" dirty="0" err="1" smtClean="0">
                <a:solidFill>
                  <a:srgbClr val="7030A0"/>
                </a:solidFill>
              </a:rPr>
              <a:t>صي</a:t>
            </a:r>
            <a:endParaRPr lang="ar-JO" sz="24300" dirty="0">
              <a:solidFill>
                <a:srgbClr val="7030A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47081" y="1352596"/>
            <a:ext cx="4163319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sz="25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صي</a:t>
            </a:r>
            <a:r>
              <a:rPr lang="ar-JO" sz="25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ـ</a:t>
            </a:r>
            <a:endParaRPr lang="ar-JO" sz="25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44316" y="523216"/>
            <a:ext cx="1302765" cy="2011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41550" y="523217"/>
            <a:ext cx="1302765" cy="2011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08981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290">
        <p15:prstTrans prst="drape"/>
      </p:transition>
    </mc:Choice>
    <mc:Fallback>
      <p:transition spd="slow" advTm="52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1.45833E-6 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2.29167E-6 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lowchart: Card 14"/>
          <p:cNvSpPr/>
          <p:nvPr/>
        </p:nvSpPr>
        <p:spPr>
          <a:xfrm>
            <a:off x="757482" y="3764536"/>
            <a:ext cx="4058529" cy="2560521"/>
          </a:xfrm>
          <a:prstGeom prst="flowChartPunchedCard">
            <a:avLst/>
          </a:prstGeom>
          <a:solidFill>
            <a:schemeClr val="bg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ard 13"/>
          <p:cNvSpPr/>
          <p:nvPr/>
        </p:nvSpPr>
        <p:spPr>
          <a:xfrm>
            <a:off x="6245095" y="3764537"/>
            <a:ext cx="4058529" cy="2560521"/>
          </a:xfrm>
          <a:prstGeom prst="flowChartPunchedCard">
            <a:avLst/>
          </a:prstGeom>
          <a:solidFill>
            <a:schemeClr val="bg2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ard 12"/>
          <p:cNvSpPr/>
          <p:nvPr/>
        </p:nvSpPr>
        <p:spPr>
          <a:xfrm>
            <a:off x="7514072" y="510350"/>
            <a:ext cx="3981737" cy="2560398"/>
          </a:xfrm>
          <a:prstGeom prst="flowChartPunchedCard">
            <a:avLst/>
          </a:prstGeom>
          <a:solidFill>
            <a:schemeClr val="bg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ard 8"/>
          <p:cNvSpPr/>
          <p:nvPr/>
        </p:nvSpPr>
        <p:spPr>
          <a:xfrm>
            <a:off x="3091782" y="759854"/>
            <a:ext cx="3721995" cy="2310894"/>
          </a:xfrm>
          <a:prstGeom prst="flowChartPunchedCard">
            <a:avLst/>
          </a:prstGeom>
          <a:solidFill>
            <a:schemeClr val="bg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76349" y="2927991"/>
            <a:ext cx="4227275" cy="320087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20200" b="1" dirty="0" err="1" smtClean="0">
                <a:solidFill>
                  <a:srgbClr val="FF0000"/>
                </a:solidFill>
              </a:rPr>
              <a:t>صي</a:t>
            </a:r>
            <a:endParaRPr lang="ar-JO" sz="20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66024" y="-1053"/>
            <a:ext cx="3538466" cy="320087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20200" b="1" dirty="0" err="1" smtClean="0">
                <a:solidFill>
                  <a:srgbClr val="FF0000"/>
                </a:solidFill>
              </a:rPr>
              <a:t>صو</a:t>
            </a:r>
            <a:endParaRPr lang="ar-JO" sz="20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43127" y="190111"/>
            <a:ext cx="4154917" cy="320087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20200" b="1" dirty="0" err="1" smtClean="0">
                <a:solidFill>
                  <a:srgbClr val="FF0000"/>
                </a:solidFill>
              </a:rPr>
              <a:t>صا</a:t>
            </a:r>
            <a:endParaRPr lang="ar-JO" sz="20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6500" y="3070748"/>
            <a:ext cx="4217664" cy="320087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20200" b="1" dirty="0" err="1" smtClean="0">
                <a:solidFill>
                  <a:srgbClr val="FF0000"/>
                </a:solidFill>
              </a:rPr>
              <a:t>صي</a:t>
            </a:r>
            <a:r>
              <a:rPr lang="ar-JO" sz="20200" b="1" dirty="0" smtClean="0">
                <a:solidFill>
                  <a:srgbClr val="FF0000"/>
                </a:solidFill>
              </a:rPr>
              <a:t>ـ</a:t>
            </a:r>
            <a:endParaRPr lang="ar-JO" sz="20200" b="1" dirty="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6636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0332">
        <p14:ripple/>
      </p:transition>
    </mc:Choice>
    <mc:Fallback>
      <p:transition spd="slow" advTm="103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14" grpId="0" animBg="1"/>
      <p:bldP spid="13" grpId="0" animBg="1"/>
      <p:bldP spid="9" grpId="0" animBg="1"/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emium Vector | Children with books on whit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359" y="152400"/>
            <a:ext cx="4488242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744584" y="1706880"/>
            <a:ext cx="6119878" cy="1473200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ar-JO" sz="15800" b="1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هيا نقرأ </a:t>
            </a:r>
            <a:endParaRPr lang="en-US" sz="15800" b="1" dirty="0">
              <a:solidFill>
                <a:schemeClr val="accent3">
                  <a:lumMod val="50000"/>
                </a:schemeClr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385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570">
        <p15:prstTrans prst="curtains"/>
      </p:transition>
    </mc:Choice>
    <mc:Fallback>
      <p:transition spd="slow" advTm="5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assroom background clipart 9 » Clipart St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2" y="195942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2580" y="1043245"/>
            <a:ext cx="10793117" cy="4508927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JO" sz="28700" b="1" dirty="0" smtClean="0">
                <a:ln/>
              </a:rPr>
              <a:t>صوفُ</a:t>
            </a:r>
            <a:endParaRPr lang="ar-JO" sz="28700" b="1" dirty="0">
              <a:ln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20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525">
        <p14:prism/>
      </p:transition>
    </mc:Choice>
    <mc:Fallback>
      <p:transition spd="slow" advTm="15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lassroom background clipart 9 » Clipart St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6823" y="850062"/>
            <a:ext cx="10793117" cy="3770263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JO" sz="23900" b="1" dirty="0" smtClean="0">
                <a:ln/>
              </a:rPr>
              <a:t>رَصـيفُ</a:t>
            </a:r>
            <a:endParaRPr lang="ar-JO" sz="23900" b="1" dirty="0">
              <a:ln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0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8"/>
    </mc:Choice>
    <mc:Fallback>
      <p:transition spd="slow" advTm="2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lassroom background clipart 9 » Clipart St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5611" y="759910"/>
            <a:ext cx="10793117" cy="3770263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JO" sz="23900" b="1" dirty="0">
                <a:ln/>
              </a:rPr>
              <a:t>رَصاصُ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85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66">
        <p14:prism dir="u"/>
      </p:transition>
    </mc:Choice>
    <mc:Fallback>
      <p:transition spd="slow" advTm="6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assroom background clipart 9 » Clipart St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9442" y="873428"/>
            <a:ext cx="10793117" cy="3770263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JO" sz="23900" b="1" dirty="0" smtClean="0">
                <a:ln/>
              </a:rPr>
              <a:t>صاحِـبُ</a:t>
            </a:r>
            <a:endParaRPr lang="ar-JO" sz="23900" b="1" dirty="0">
              <a:ln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05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46">
        <p14:prism dir="r"/>
      </p:transition>
    </mc:Choice>
    <mc:Fallback>
      <p:transition spd="slow" advTm="6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05387" y="391217"/>
            <a:ext cx="6929486" cy="20928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1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حرف </a:t>
            </a:r>
            <a:r>
              <a:rPr lang="ar-JO" sz="13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الصاد </a:t>
            </a:r>
            <a:endParaRPr lang="ar-JO" sz="13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0456" y="2543716"/>
            <a:ext cx="9886051" cy="40934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1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مع </a:t>
            </a:r>
            <a:r>
              <a:rPr lang="ar-JO" sz="13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المد الطويل</a:t>
            </a:r>
            <a:endParaRPr lang="ar-JO" sz="13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ar-JO" sz="13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endParaRPr lang="ar-JO" sz="13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80804"/>
      </p:ext>
    </p:extLst>
  </p:cSld>
  <p:clrMapOvr>
    <a:masterClrMapping/>
  </p:clrMapOvr>
  <p:transition spd="slow" advTm="1318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assroom background clipart 9 » Clipart St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92399" y="823753"/>
            <a:ext cx="10793117" cy="4508927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JO" sz="28700" b="1" dirty="0" smtClean="0">
                <a:ln/>
              </a:rPr>
              <a:t>صِفْـرُ</a:t>
            </a:r>
            <a:endParaRPr lang="ar-JO" sz="28700" b="1" dirty="0">
              <a:ln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90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017">
        <p14:prism dir="d"/>
      </p:transition>
    </mc:Choice>
    <mc:Fallback>
      <p:transition spd="slow" advTm="10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assroom background clipart 9 » Clipart St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31220" y="1056308"/>
            <a:ext cx="10793117" cy="3770263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JO" sz="23900" b="1" dirty="0" smtClean="0">
                <a:ln/>
              </a:rPr>
              <a:t>صُـداعُ</a:t>
            </a:r>
            <a:endParaRPr lang="ar-JO" sz="23900" b="1" dirty="0">
              <a:ln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48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56">
        <p14:prism/>
      </p:transition>
    </mc:Choice>
    <mc:Fallback>
      <p:transition spd="slow" advTm="7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assroom background clipart 9 » Clipart St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31220" y="1056308"/>
            <a:ext cx="10793117" cy="3770263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JO" sz="23900" b="1" dirty="0" smtClean="0">
                <a:ln/>
              </a:rPr>
              <a:t>عاصي</a:t>
            </a:r>
            <a:endParaRPr lang="ar-JO" sz="23900" b="1" dirty="0">
              <a:ln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47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22">
        <p14:prism dir="u"/>
      </p:transition>
    </mc:Choice>
    <mc:Fallback>
      <p:transition spd="slow" advTm="5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Card 12"/>
          <p:cNvSpPr/>
          <p:nvPr/>
        </p:nvSpPr>
        <p:spPr>
          <a:xfrm>
            <a:off x="7514072" y="510350"/>
            <a:ext cx="3981737" cy="2560398"/>
          </a:xfrm>
          <a:prstGeom prst="flowChartPunchedCard">
            <a:avLst/>
          </a:prstGeom>
          <a:solidFill>
            <a:schemeClr val="bg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ard 8"/>
          <p:cNvSpPr/>
          <p:nvPr/>
        </p:nvSpPr>
        <p:spPr>
          <a:xfrm>
            <a:off x="1168188" y="3390987"/>
            <a:ext cx="3721995" cy="2310894"/>
          </a:xfrm>
          <a:prstGeom prst="flowChartPunchedCard">
            <a:avLst/>
          </a:prstGeom>
          <a:solidFill>
            <a:schemeClr val="bg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42430" y="2630080"/>
            <a:ext cx="3538466" cy="320087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20200" b="1" dirty="0" err="1" smtClean="0">
                <a:solidFill>
                  <a:srgbClr val="FF0000"/>
                </a:solidFill>
              </a:rPr>
              <a:t>صو</a:t>
            </a:r>
            <a:endParaRPr lang="ar-JO" sz="20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43127" y="190111"/>
            <a:ext cx="4154917" cy="320087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20200" b="1" dirty="0" err="1" smtClean="0">
                <a:solidFill>
                  <a:srgbClr val="FF0000"/>
                </a:solidFill>
              </a:rPr>
              <a:t>صا</a:t>
            </a:r>
            <a:endParaRPr lang="ar-JO" sz="2020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67" y="3351196"/>
            <a:ext cx="1189301" cy="1968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466" y="3351196"/>
            <a:ext cx="1189301" cy="1968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32" y="913638"/>
            <a:ext cx="1311120" cy="1534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052" y="900200"/>
            <a:ext cx="1311120" cy="1534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1855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1956">
        <p14:ripple/>
      </p:transition>
    </mc:Choice>
    <mc:Fallback>
      <p:transition spd="slow" advTm="119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-2.70833E-6 -0.2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1.45833E-6 -0.2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25 -2.96296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25 -2.96296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9" grpId="0" animBg="1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ard 3"/>
          <p:cNvSpPr/>
          <p:nvPr/>
        </p:nvSpPr>
        <p:spPr>
          <a:xfrm>
            <a:off x="602525" y="1915094"/>
            <a:ext cx="4058529" cy="2560521"/>
          </a:xfrm>
          <a:prstGeom prst="flowChartPunchedCard">
            <a:avLst/>
          </a:prstGeom>
          <a:solidFill>
            <a:schemeClr val="bg2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94992" y="1086128"/>
            <a:ext cx="4227275" cy="320087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20200" b="1" dirty="0" err="1" smtClean="0">
                <a:solidFill>
                  <a:srgbClr val="FF0000"/>
                </a:solidFill>
              </a:rPr>
              <a:t>صي</a:t>
            </a:r>
            <a:endParaRPr lang="ar-JO" sz="20200" b="1" dirty="0">
              <a:solidFill>
                <a:srgbClr val="FF0000"/>
              </a:solidFill>
            </a:endParaRPr>
          </a:p>
        </p:txBody>
      </p:sp>
      <p:sp>
        <p:nvSpPr>
          <p:cNvPr id="7" name="Flowchart: Card 6"/>
          <p:cNvSpPr/>
          <p:nvPr/>
        </p:nvSpPr>
        <p:spPr>
          <a:xfrm>
            <a:off x="7602876" y="1891441"/>
            <a:ext cx="4058529" cy="2560521"/>
          </a:xfrm>
          <a:prstGeom prst="flowChartPunchedCard">
            <a:avLst/>
          </a:prstGeom>
          <a:solidFill>
            <a:schemeClr val="bg2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511437" y="1251087"/>
            <a:ext cx="4217664" cy="320087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20200" b="1" dirty="0" err="1" smtClean="0">
                <a:solidFill>
                  <a:srgbClr val="FF0000"/>
                </a:solidFill>
              </a:rPr>
              <a:t>صي</a:t>
            </a:r>
            <a:r>
              <a:rPr lang="ar-JO" sz="20200" b="1" dirty="0" smtClean="0">
                <a:solidFill>
                  <a:srgbClr val="FF0000"/>
                </a:solidFill>
              </a:rPr>
              <a:t>ـ</a:t>
            </a:r>
            <a:endParaRPr lang="ar-JO" sz="20200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86246" y="797535"/>
            <a:ext cx="1302765" cy="2011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83480" y="797536"/>
            <a:ext cx="1302765" cy="2011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9521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98">
        <p14:prism/>
      </p:transition>
    </mc:Choice>
    <mc:Fallback>
      <p:transition spd="slow" advTm="70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1.45833E-6 0.2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2.29167E-6 0.2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/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ocket Flying GIF - Rocket Flying Spaceship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125" y="0"/>
            <a:ext cx="5058573" cy="389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5327" y="1288445"/>
            <a:ext cx="1189301" cy="1968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6026" y="1288445"/>
            <a:ext cx="1189301" cy="1968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36593" y="2590766"/>
            <a:ext cx="8872288" cy="40780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25900" b="1" dirty="0" smtClean="0">
                <a:solidFill>
                  <a:srgbClr val="00B0F0"/>
                </a:solidFill>
              </a:rPr>
              <a:t>صا</a:t>
            </a:r>
            <a:r>
              <a:rPr lang="ar-JO" sz="25900" b="1" dirty="0" smtClean="0"/>
              <a:t>روخُ</a:t>
            </a:r>
            <a:endParaRPr lang="ar-JO" sz="259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3878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1618">
        <p14:prism/>
      </p:transition>
    </mc:Choice>
    <mc:Fallback>
      <p:transition spd="slow" advTm="216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-2.70833E-6 -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1.45833E-6 -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43087" y="2272447"/>
            <a:ext cx="9481541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25900" b="1" dirty="0" smtClean="0"/>
              <a:t>حِـ</a:t>
            </a:r>
            <a:r>
              <a:rPr lang="ar-JO" sz="25900" b="1" dirty="0" smtClean="0">
                <a:solidFill>
                  <a:srgbClr val="00B0F0"/>
                </a:solidFill>
              </a:rPr>
              <a:t>صا</a:t>
            </a:r>
            <a:r>
              <a:rPr lang="ar-JO" sz="25900" b="1" dirty="0" smtClean="0"/>
              <a:t>نُ</a:t>
            </a:r>
            <a:endParaRPr lang="ar-JO" sz="25900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5327" y="1288445"/>
            <a:ext cx="1189301" cy="1968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6026" y="1288445"/>
            <a:ext cx="1189301" cy="1968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Beautiful Horses on GIFs. Galloping Stallions. Over 130 GIF Animatio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83327" y="-99672"/>
            <a:ext cx="5330683" cy="474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3135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9617">
        <p14:prism dir="u"/>
      </p:transition>
    </mc:Choice>
    <mc:Fallback>
      <p:transition spd="slow" advTm="196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-2.70833E-6 -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1.45833E-6 -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Cute Frame Kids Cartoon Child Free Clipart Hd - Kids Cartoon Png,  Transparent Png , Transparent Png Image - PNGitem"/>
          <p:cNvSpPr>
            <a:spLocks noChangeAspect="1" noChangeArrowheads="1"/>
          </p:cNvSpPr>
          <p:nvPr/>
        </p:nvSpPr>
        <p:spPr bwMode="auto">
          <a:xfrm>
            <a:off x="10447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1028" name="AutoShape 4" descr="Cute Frame Kids Cartoon Child Free Clipart Hd - Kids Cartoon Png,  Transparent Png , Transparent Png Image - PNGitem"/>
          <p:cNvSpPr>
            <a:spLocks noChangeAspect="1" noChangeArrowheads="1"/>
          </p:cNvSpPr>
          <p:nvPr/>
        </p:nvSpPr>
        <p:spPr bwMode="auto">
          <a:xfrm>
            <a:off x="10447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7" name="Rectangle 6"/>
          <p:cNvSpPr/>
          <p:nvPr/>
        </p:nvSpPr>
        <p:spPr>
          <a:xfrm>
            <a:off x="3759072" y="656456"/>
            <a:ext cx="4698722" cy="54784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sz="35000" b="1" dirty="0" err="1" smtClean="0">
                <a:solidFill>
                  <a:srgbClr val="00B0F0"/>
                </a:solidFill>
              </a:rPr>
              <a:t>صا</a:t>
            </a:r>
            <a:endParaRPr lang="ar-JO" sz="350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5327" y="1288445"/>
            <a:ext cx="1189301" cy="1968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6026" y="1288445"/>
            <a:ext cx="1189301" cy="1968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66186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6741">
        <p15:prstTrans prst="drape"/>
      </p:transition>
    </mc:Choice>
    <mc:Fallback>
      <p:transition spd="slow" advTm="67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-2.70833E-6 -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1.45833E-6 -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73064" y="3048665"/>
            <a:ext cx="6929486" cy="40780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25900" b="1" dirty="0" smtClean="0">
                <a:solidFill>
                  <a:srgbClr val="FF0000"/>
                </a:solidFill>
              </a:rPr>
              <a:t>صو</a:t>
            </a:r>
            <a:r>
              <a:rPr lang="ar-JO" sz="25900" b="1" dirty="0" smtClean="0">
                <a:solidFill>
                  <a:schemeClr val="accent3">
                    <a:lumMod val="50000"/>
                  </a:schemeClr>
                </a:solidFill>
              </a:rPr>
              <a:t>ف</a:t>
            </a:r>
            <a:r>
              <a:rPr lang="ar-JO" sz="25900" b="1" dirty="0" smtClean="0">
                <a:solidFill>
                  <a:srgbClr val="00B0F0"/>
                </a:solidFill>
              </a:rPr>
              <a:t>ُ</a:t>
            </a:r>
            <a:endParaRPr lang="ar-JO" sz="25900" b="1" dirty="0"/>
          </a:p>
        </p:txBody>
      </p:sp>
      <p:pic>
        <p:nvPicPr>
          <p:cNvPr id="4" name="Picture 2" descr="Crochet Yarn Sticker by Adlibris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7" y="0"/>
            <a:ext cx="4922112" cy="429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846" y="763691"/>
            <a:ext cx="1311120" cy="1534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966" y="750253"/>
            <a:ext cx="1311120" cy="1534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0245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3509">
        <p14:switch dir="r"/>
      </p:transition>
    </mc:Choice>
    <mc:Fallback>
      <p:transition spd="slow" advTm="235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25 -2.96296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25 -2.96296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84860" y="2779961"/>
            <a:ext cx="6929486" cy="40780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25900" b="1" dirty="0" smtClean="0">
                <a:solidFill>
                  <a:srgbClr val="FF0000"/>
                </a:solidFill>
              </a:rPr>
              <a:t>صو</a:t>
            </a:r>
            <a:r>
              <a:rPr lang="ar-JO" sz="25900" b="1" dirty="0" smtClean="0">
                <a:solidFill>
                  <a:schemeClr val="accent3">
                    <a:lumMod val="50000"/>
                  </a:schemeClr>
                </a:solidFill>
              </a:rPr>
              <a:t>رَةُ</a:t>
            </a:r>
            <a:endParaRPr lang="ar-JO" sz="25900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051" y="665443"/>
            <a:ext cx="1311120" cy="1534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171" y="652005"/>
            <a:ext cx="1311120" cy="1534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87783" cy="348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8421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9211">
        <p14:switch dir="r"/>
      </p:transition>
    </mc:Choice>
    <mc:Fallback>
      <p:transition spd="slow" advTm="192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25 -2.96296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25 -2.96296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2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3.9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9|2.6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38</Words>
  <Application>Microsoft Office PowerPoint</Application>
  <PresentationFormat>Widescreen</PresentationFormat>
  <Paragraphs>32</Paragraphs>
  <Slides>22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Magic Systems</dc:creator>
  <cp:lastModifiedBy>Magic Systems</cp:lastModifiedBy>
  <cp:revision>6</cp:revision>
  <dcterms:created xsi:type="dcterms:W3CDTF">2025-01-31T18:11:20Z</dcterms:created>
  <dcterms:modified xsi:type="dcterms:W3CDTF">2025-11-27T12:33:17Z</dcterms:modified>
</cp:coreProperties>
</file>