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97" r:id="rId5"/>
    <p:sldId id="258" r:id="rId6"/>
    <p:sldId id="266" r:id="rId7"/>
    <p:sldId id="259" r:id="rId8"/>
    <p:sldId id="267" r:id="rId9"/>
    <p:sldId id="268" r:id="rId10"/>
    <p:sldId id="260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3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3" r:id="rId35"/>
    <p:sldId id="294" r:id="rId36"/>
    <p:sldId id="264" r:id="rId37"/>
    <p:sldId id="295" r:id="rId38"/>
    <p:sldId id="298" r:id="rId39"/>
    <p:sldId id="302" r:id="rId40"/>
    <p:sldId id="299" r:id="rId41"/>
    <p:sldId id="303" r:id="rId42"/>
    <p:sldId id="300" r:id="rId43"/>
    <p:sldId id="304" r:id="rId44"/>
    <p:sldId id="301" r:id="rId45"/>
    <p:sldId id="305" r:id="rId46"/>
    <p:sldId id="26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EC7"/>
    <a:srgbClr val="E35617"/>
    <a:srgbClr val="FF0066"/>
    <a:srgbClr val="CC9900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B6F2F4-D2A7-4B0C-82F4-6F2354899C31}" type="datetimeFigureOut">
              <a:rPr lang="en-GB" smtClean="0"/>
            </a:fld>
            <a:endParaRPr lang="en-GB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62CD76-FA08-4FF5-8662-36BB2C4E1B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2F4-D2A7-4B0C-82F4-6F2354899C31}" type="datetimeFigureOut">
              <a:rPr lang="en-GB" smtClean="0"/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CD76-FA08-4FF5-8662-36BB2C4E1B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2F4-D2A7-4B0C-82F4-6F2354899C31}" type="datetimeFigureOut">
              <a:rPr lang="en-GB" smtClean="0"/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CD76-FA08-4FF5-8662-36BB2C4E1B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2F4-D2A7-4B0C-82F4-6F2354899C31}" type="datetimeFigureOut">
              <a:rPr lang="en-GB" smtClean="0"/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CD76-FA08-4FF5-8662-36BB2C4E1B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2F4-D2A7-4B0C-82F4-6F2354899C31}" type="datetimeFigureOut">
              <a:rPr lang="en-GB" smtClean="0"/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CD76-FA08-4FF5-8662-36BB2C4E1B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2F4-D2A7-4B0C-82F4-6F2354899C31}" type="datetimeFigureOut">
              <a:rPr lang="en-GB" smtClean="0"/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CD76-FA08-4FF5-8662-36BB2C4E1B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B6F2F4-D2A7-4B0C-82F4-6F2354899C31}" type="datetimeFigureOut">
              <a:rPr lang="en-GB" smtClean="0"/>
            </a:fld>
            <a:endParaRPr lang="en-GB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62CD76-FA08-4FF5-8662-36BB2C4E1B4F}" type="slidenum">
              <a:rPr lang="en-GB" smtClean="0"/>
            </a:fld>
            <a:endParaRPr lang="en-GB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CB6F2F4-D2A7-4B0C-82F4-6F2354899C31}" type="datetimeFigureOut">
              <a:rPr lang="en-GB" smtClean="0"/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62CD76-FA08-4FF5-8662-36BB2C4E1B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2F4-D2A7-4B0C-82F4-6F2354899C31}" type="datetimeFigureOut">
              <a:rPr lang="en-GB" smtClean="0"/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CD76-FA08-4FF5-8662-36BB2C4E1B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2F4-D2A7-4B0C-82F4-6F2354899C31}" type="datetimeFigureOut">
              <a:rPr lang="en-GB" smtClean="0"/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CD76-FA08-4FF5-8662-36BB2C4E1B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F2F4-D2A7-4B0C-82F4-6F2354899C31}" type="datetimeFigureOut">
              <a:rPr lang="en-GB" smtClean="0"/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CD76-FA08-4FF5-8662-36BB2C4E1B4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B6F2F4-D2A7-4B0C-82F4-6F2354899C31}" type="datetimeFigureOut">
              <a:rPr lang="en-GB" smtClean="0"/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62CD76-FA08-4FF5-8662-36BB2C4E1B4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/>
        </a:buClr>
        <a:buFont typeface="Georgia" panose="02040502050405020303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latin typeface="Bahnschrift Light" panose="020B0502040204020203" pitchFamily="34" charset="0"/>
              </a:rPr>
              <a:t>Facts and Opinions </a:t>
            </a:r>
            <a:endParaRPr lang="en-GB" b="1" dirty="0">
              <a:latin typeface="Bahnschrift Light" panose="020B0502040204020203" pitchFamily="34" charset="0"/>
            </a:endParaRPr>
          </a:p>
        </p:txBody>
      </p:sp>
      <p:pic>
        <p:nvPicPr>
          <p:cNvPr id="4" name="Рисунок 3" descr="Question-marks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39552" y="3861048"/>
            <a:ext cx="2927335" cy="234888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I don’t like hot weather.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ot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1234" y="3132138"/>
            <a:ext cx="5159944" cy="344168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24744"/>
            <a:ext cx="1071290" cy="107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Hens lay eggs.</a:t>
            </a:r>
            <a:endParaRPr lang="en-GB" sz="60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349337"/>
            <a:ext cx="4490860" cy="298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Hens lay eggs.</a:t>
            </a:r>
            <a:endParaRPr lang="en-GB" sz="60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24744"/>
            <a:ext cx="8540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349337"/>
            <a:ext cx="4490860" cy="298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Wood </a:t>
            </a:r>
            <a:r>
              <a:rPr lang="en-GB" sz="4400" b="1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comes from trees.</a:t>
            </a:r>
            <a:endParaRPr lang="en-GB" sz="4400" b="1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34" y="2489200"/>
            <a:ext cx="6014288" cy="31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75240" cy="1066800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Wood </a:t>
            </a:r>
            <a:r>
              <a:rPr lang="en-GB" sz="4400" b="1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comes from trees.</a:t>
            </a:r>
            <a:endParaRPr lang="en-GB" sz="4400" b="1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04" y="2489200"/>
            <a:ext cx="6150817" cy="324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54" y="1196751"/>
            <a:ext cx="8540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75240" cy="1066800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School is </a:t>
            </a:r>
            <a:r>
              <a:rPr lang="en-US" altLang="en-GB" sz="4400" b="1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great</a:t>
            </a:r>
            <a:r>
              <a:rPr lang="en-GB" sz="4400" b="1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 .</a:t>
            </a:r>
            <a:endParaRPr lang="en-GB" sz="4400" b="1" dirty="0">
              <a:solidFill>
                <a:srgbClr val="FF00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860032" cy="337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075240" cy="1066800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School is </a:t>
            </a:r>
            <a:r>
              <a:rPr lang="en-US" altLang="en-GB" sz="4400" b="1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great</a:t>
            </a:r>
            <a:r>
              <a:rPr lang="en-GB" sz="4400" b="1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 .</a:t>
            </a:r>
            <a:endParaRPr lang="en-GB" sz="4400" b="1" dirty="0">
              <a:solidFill>
                <a:srgbClr val="FF0066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860032" cy="337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91" y="1196752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640960" cy="98985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Pandas are black and white .</a:t>
            </a:r>
            <a:endParaRPr lang="en-GB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876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640960" cy="98985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Pandas are black and white .</a:t>
            </a:r>
            <a:endParaRPr lang="en-GB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24944"/>
            <a:ext cx="48768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98" y="1124744"/>
            <a:ext cx="8540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640960" cy="98985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D09E00"/>
                </a:solidFill>
                <a:latin typeface="Arial Rounded MT Bold" panose="020F0704030504030204" pitchFamily="34" charset="0"/>
              </a:rPr>
              <a:t>Horses are </a:t>
            </a:r>
            <a:r>
              <a:rPr lang="en-US" altLang="en-GB" b="1" dirty="0" smtClean="0">
                <a:solidFill>
                  <a:srgbClr val="D09E00"/>
                </a:solidFill>
                <a:latin typeface="Arial Rounded MT Bold" panose="020F0704030504030204" pitchFamily="34" charset="0"/>
              </a:rPr>
              <a:t>lovely</a:t>
            </a:r>
            <a:r>
              <a:rPr lang="en-GB" b="1" dirty="0" smtClean="0">
                <a:solidFill>
                  <a:srgbClr val="D09E00"/>
                </a:solidFill>
                <a:latin typeface="Arial Rounded MT Bold" panose="020F0704030504030204" pitchFamily="34" charset="0"/>
              </a:rPr>
              <a:t> animals .</a:t>
            </a:r>
            <a:endParaRPr lang="en-GB" b="1" dirty="0">
              <a:solidFill>
                <a:srgbClr val="D09E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68124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78688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following sentences and then 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which sentence is a fact </a:t>
            </a:r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which one is an opinion?</a:t>
            </a:r>
            <a:endParaRPr lang="en-GB" sz="3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Elephants eat grass and leaves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Pizza is yummy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</p:txBody>
      </p:sp>
      <p:pic>
        <p:nvPicPr>
          <p:cNvPr id="5" name="Picture 4" descr="Pizza Cartoon Illustration Vector With Melted Mozarella Cheese,.. Royalty  Free Cliparts, Vectors, And Stock Illustration. Image 115842561.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59188"/>
            <a:ext cx="2890439" cy="230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26" y="4359188"/>
            <a:ext cx="2261940" cy="22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84" y="1070992"/>
            <a:ext cx="8884512" cy="98985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D09E00"/>
                </a:solidFill>
                <a:latin typeface="Arial Rounded MT Bold" panose="020F0704030504030204" pitchFamily="34" charset="0"/>
              </a:rPr>
              <a:t>Horses are </a:t>
            </a:r>
            <a:r>
              <a:rPr lang="en-US" altLang="en-GB" b="1" dirty="0" smtClean="0">
                <a:solidFill>
                  <a:srgbClr val="D09E00"/>
                </a:solidFill>
                <a:latin typeface="Arial Rounded MT Bold" panose="020F0704030504030204" pitchFamily="34" charset="0"/>
              </a:rPr>
              <a:t>lovely</a:t>
            </a:r>
            <a:r>
              <a:rPr lang="en-GB" b="1" dirty="0" smtClean="0">
                <a:solidFill>
                  <a:srgbClr val="D09E00"/>
                </a:solidFill>
                <a:latin typeface="Arial Rounded MT Bold" panose="020F0704030504030204" pitchFamily="34" charset="0"/>
              </a:rPr>
              <a:t> animals. </a:t>
            </a:r>
            <a:r>
              <a:rPr lang="en-GB" b="1" dirty="0" smtClean="0">
                <a:latin typeface="Arial Rounded MT Bold" panose="020F0704030504030204" pitchFamily="34" charset="0"/>
              </a:rPr>
              <a:t>.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68124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1025949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84" y="1070992"/>
            <a:ext cx="8884512" cy="98985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Chocolate is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yummy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endParaRPr lang="en-GB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4762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84" y="1070992"/>
            <a:ext cx="8884512" cy="989856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Chocolate is </a:t>
            </a:r>
            <a:r>
              <a:rPr lang="en-US" alt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yummy</a:t>
            </a:r>
            <a:r>
              <a:rPr lang="en-GB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.</a:t>
            </a:r>
            <a:endParaRPr lang="en-GB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47625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96752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B0F0"/>
                </a:solidFill>
              </a:rPr>
              <a:t>Mars has two moons.</a:t>
            </a:r>
            <a:endParaRPr lang="en-GB" sz="5400" dirty="0">
              <a:solidFill>
                <a:srgbClr val="00B0F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708920"/>
            <a:ext cx="3901697" cy="27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00B0F0"/>
                </a:solidFill>
              </a:rPr>
              <a:t>Mars has two moons.</a:t>
            </a:r>
            <a:endParaRPr lang="en-GB" sz="5400" dirty="0">
              <a:solidFill>
                <a:srgbClr val="00B0F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708920"/>
            <a:ext cx="3901697" cy="279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24744"/>
            <a:ext cx="8540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15" y="836712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Amman is the capital city of Jordan.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84902"/>
            <a:ext cx="5512668" cy="36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15" y="836712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Amman is the capital city of Jordan.</a:t>
            </a:r>
            <a:endParaRPr lang="en-GB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836712"/>
            <a:ext cx="8540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84902"/>
            <a:ext cx="5512668" cy="36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15" y="836712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Reading stories is interesting</a:t>
            </a:r>
            <a:r>
              <a:rPr lang="en-GB" sz="3600" b="1" dirty="0" smtClean="0">
                <a:solidFill>
                  <a:srgbClr val="7030A0"/>
                </a:solidFill>
              </a:rPr>
              <a:t>.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4" y="2357438"/>
            <a:ext cx="3303810" cy="3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15" y="836712"/>
            <a:ext cx="8229600" cy="10668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Reading stories is interesting</a:t>
            </a:r>
            <a:r>
              <a:rPr lang="en-GB" sz="3600" b="1" dirty="0" smtClean="0">
                <a:solidFill>
                  <a:srgbClr val="7030A0"/>
                </a:solidFill>
              </a:rPr>
              <a:t>.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4" y="2357438"/>
            <a:ext cx="3303810" cy="3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36712"/>
            <a:ext cx="1073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15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Apples grow on trees</a:t>
            </a:r>
            <a:r>
              <a:rPr lang="en-GB" sz="3600" b="1" dirty="0" smtClean="0">
                <a:solidFill>
                  <a:srgbClr val="FF0000"/>
                </a:solidFill>
              </a:rPr>
              <a:t>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501008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91264" cy="5665816"/>
          </a:xfrm>
        </p:spPr>
        <p:txBody>
          <a:bodyPr/>
          <a:lstStyle/>
          <a:p>
            <a:pPr marL="109855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Elephants eat grass and leaves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(Fact)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Pizza is yummy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(Opinion)</a:t>
            </a:r>
            <a:endPara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</p:txBody>
      </p:sp>
      <p:pic>
        <p:nvPicPr>
          <p:cNvPr id="5" name="Picture 4" descr="Pizza Cartoon Illustration Vector With Melted Mozarella Cheese,.. Royalty  Free Cliparts, Vectors, And Stock Illustration. Image 115842561.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2890439" cy="230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84" y="3573016"/>
            <a:ext cx="2261940" cy="22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15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Apples grow on trees</a:t>
            </a:r>
            <a:r>
              <a:rPr lang="en-GB" sz="3600" b="1" dirty="0" smtClean="0">
                <a:solidFill>
                  <a:srgbClr val="FF0000"/>
                </a:solidFill>
              </a:rPr>
              <a:t>.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501008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36712"/>
            <a:ext cx="8540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15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="1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sun is yellow and huge</a:t>
            </a:r>
            <a:r>
              <a:rPr lang="en-GB" sz="3600" b="1" dirty="0" smtClean="0">
                <a:solidFill>
                  <a:srgbClr val="CC9900"/>
                </a:solidFill>
              </a:rPr>
              <a:t>.</a:t>
            </a:r>
            <a:endParaRPr lang="en-GB" sz="3600" b="1" dirty="0">
              <a:solidFill>
                <a:srgbClr val="CC99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4344144" cy="434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15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="1" dirty="0" smtClean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sun is yellow and huge</a:t>
            </a:r>
            <a:r>
              <a:rPr lang="en-GB" sz="3600" b="1" dirty="0" smtClean="0">
                <a:solidFill>
                  <a:srgbClr val="CC9900"/>
                </a:solidFill>
              </a:rPr>
              <a:t>.</a:t>
            </a:r>
            <a:endParaRPr lang="en-GB" sz="3600" b="1" dirty="0">
              <a:solidFill>
                <a:srgbClr val="CC99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32856"/>
            <a:ext cx="4344144" cy="434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908720"/>
            <a:ext cx="854075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15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favourite sport is football</a:t>
            </a:r>
            <a:r>
              <a:rPr lang="en-GB" sz="3600" b="1" dirty="0" smtClean="0">
                <a:solidFill>
                  <a:srgbClr val="CC9900"/>
                </a:solidFill>
              </a:rPr>
              <a:t>.</a:t>
            </a:r>
            <a:endParaRPr lang="en-GB" sz="3600" b="1" dirty="0">
              <a:solidFill>
                <a:srgbClr val="CC99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40432"/>
            <a:ext cx="2880320" cy="452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15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favourite sport is football</a:t>
            </a:r>
            <a:r>
              <a:rPr lang="en-GB" sz="3600" b="1" dirty="0" smtClean="0">
                <a:solidFill>
                  <a:srgbClr val="00B050"/>
                </a:solidFill>
              </a:rPr>
              <a:t>.</a:t>
            </a:r>
            <a:endParaRPr lang="en-GB" sz="3600" b="1" dirty="0">
              <a:solidFill>
                <a:srgbClr val="00B05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40432"/>
            <a:ext cx="2880320" cy="452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937614"/>
            <a:ext cx="9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836712"/>
            <a:ext cx="8579296" cy="2880320"/>
          </a:xfrm>
        </p:spPr>
        <p:txBody>
          <a:bodyPr>
            <a:normAutofit/>
          </a:bodyPr>
          <a:lstStyle/>
          <a:p>
            <a:b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208912" cy="5665816"/>
          </a:xfrm>
        </p:spPr>
        <p:txBody>
          <a:bodyPr>
            <a:noAutofit/>
          </a:bodyPr>
          <a:lstStyle/>
          <a:p>
            <a:pPr marL="109855" indent="0">
              <a:buNone/>
            </a:pPr>
            <a:endParaRPr lang="en-GB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855" indent="0">
              <a:buNone/>
            </a:pP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855" indent="0">
              <a:buNone/>
            </a:pPr>
            <a:endParaRPr lang="en-GB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855" indent="0">
              <a:buNone/>
            </a:pP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855" indent="0">
              <a:buNone/>
            </a:pPr>
            <a:endParaRPr lang="en-GB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855" indent="0">
              <a:buNone/>
            </a:pPr>
            <a:endParaRPr lang="en-GB" sz="36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855" indent="0">
              <a:buNone/>
            </a:pP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Clues </a:t>
            </a: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 opinion 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 words 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as: </a:t>
            </a:r>
            <a:endParaRPr lang="en-GB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855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like, </a:t>
            </a:r>
            <a:r>
              <a:rPr lang="en-GB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hate,seem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, think</a:t>
            </a:r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believe</a:t>
            </a:r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guess, should, amazing , fantastic , excellent ..</a:t>
            </a:r>
            <a:endParaRPr lang="en-GB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855" indent="0">
              <a:buNone/>
            </a:pP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endParaRPr lang="en-GB" b="1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4824536" cy="32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368" y="836712"/>
            <a:ext cx="8579296" cy="5040560"/>
          </a:xfrm>
        </p:spPr>
        <p:txBody>
          <a:bodyPr>
            <a:normAutofit fontScale="90000"/>
          </a:bodyPr>
          <a:lstStyle/>
          <a:p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Clues to facts</a:t>
            </a: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 words, </a:t>
            </a:r>
            <a:r>
              <a:rPr lang="en-GB" sz="3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:</a:t>
            </a:r>
            <a:r>
              <a:rPr lang="en-GB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</a:t>
            </a:r>
            <a:br>
              <a:rPr lang="en-GB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,historical events, numbers , </a:t>
            </a:r>
            <a:r>
              <a:rPr lang="en-GB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names…</a:t>
            </a:r>
            <a:br>
              <a:rPr lang="en-GB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373216"/>
            <a:ext cx="7416824" cy="1201320"/>
          </a:xfrm>
        </p:spPr>
        <p:txBody>
          <a:bodyPr>
            <a:noAutofit/>
          </a:bodyPr>
          <a:lstStyle/>
          <a:p>
            <a:pPr marL="109855" indent="0">
              <a:buNone/>
            </a:pPr>
            <a:r>
              <a:rPr lang="en-GB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endParaRPr lang="en-GB" b="1" dirty="0" smtClean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196751"/>
            <a:ext cx="5502804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23312" cy="7272808"/>
          </a:xfrm>
        </p:spPr>
        <p:txBody>
          <a:bodyPr>
            <a:normAutofit fontScale="90000"/>
          </a:bodyPr>
          <a:lstStyle/>
          <a:p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GB" sz="3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Choose the correct answers :</a:t>
            </a: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1. There are four seasons in the year.</a:t>
            </a:r>
            <a:br>
              <a:rPr lang="en-GB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                                    </a:t>
            </a: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a. It is a fact.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</a:t>
            </a:r>
            <a:r>
              <a:rPr lang="en-GB" sz="3100" b="1" dirty="0">
                <a:solidFill>
                  <a:srgbClr val="00B0F0"/>
                </a:solidFill>
                <a:cs typeface="Arial" panose="020B0604020202020204" pitchFamily="34" charset="0"/>
              </a:rPr>
              <a:t>I</a:t>
            </a: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t is an opinion.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2.Monday comes after Sunday.</a:t>
            </a:r>
            <a:br>
              <a:rPr lang="en-US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</a:t>
            </a:r>
            <a: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b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b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3.I think dogs are the best pets.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19" y="980728"/>
            <a:ext cx="119741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4509120"/>
            <a:ext cx="169168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23312" cy="7272808"/>
          </a:xfrm>
        </p:spPr>
        <p:txBody>
          <a:bodyPr>
            <a:normAutofit fontScale="90000"/>
          </a:bodyPr>
          <a:lstStyle/>
          <a:p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GB" sz="31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Choose the correct answers :</a:t>
            </a: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1. There are four seasons in the year.</a:t>
            </a:r>
            <a:br>
              <a:rPr lang="en-GB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                                    </a:t>
            </a: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a. It is a fact.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2.Monday comes after Sunday.</a:t>
            </a:r>
            <a:br>
              <a:rPr lang="en-US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</a:t>
            </a:r>
            <a: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b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3.I think dogs are the best pets.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19" y="980728"/>
            <a:ext cx="119741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19" y="3789040"/>
            <a:ext cx="1830405" cy="14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23312" cy="7272808"/>
          </a:xfrm>
        </p:spPr>
        <p:txBody>
          <a:bodyPr>
            <a:normAutofit fontScale="90000"/>
          </a:bodyPr>
          <a:lstStyle/>
          <a:p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4</a:t>
            </a: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. I love to play tennis  everyday.</a:t>
            </a:r>
            <a:br>
              <a:rPr lang="en-GB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                                    </a:t>
            </a: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a. It is a fact.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</a:t>
            </a:r>
            <a:r>
              <a:rPr lang="en-GB" sz="3100" b="1" dirty="0">
                <a:solidFill>
                  <a:srgbClr val="00B0F0"/>
                </a:solidFill>
                <a:cs typeface="Arial" panose="020B0604020202020204" pitchFamily="34" charset="0"/>
              </a:rPr>
              <a:t>I</a:t>
            </a: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t is an opinion.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5.Camels live in the desert.</a:t>
            </a:r>
            <a:br>
              <a:rPr lang="en-US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</a:t>
            </a:r>
            <a: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. </a:t>
            </a:r>
            <a:b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6. Zebras are the most beautiful animals in the world.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7. Reading books is better than watching TV.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opinion. 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74" y="3645024"/>
            <a:ext cx="12319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fact?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en-GB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a statement that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be proven true or false.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855" indent="0">
              <a:buNone/>
            </a:pP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4188"/>
            <a:ext cx="2907407" cy="26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770524" cy="7015545"/>
          </a:xfrm>
        </p:spPr>
        <p:txBody>
          <a:bodyPr>
            <a:normAutofit fontScale="90000"/>
          </a:bodyPr>
          <a:lstStyle/>
          <a:p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4</a:t>
            </a: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. I love to play tennis  everyday.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</a:t>
            </a:r>
            <a:r>
              <a:rPr lang="en-GB" sz="3100" b="1" dirty="0">
                <a:solidFill>
                  <a:srgbClr val="00B0F0"/>
                </a:solidFill>
                <a:cs typeface="Arial" panose="020B0604020202020204" pitchFamily="34" charset="0"/>
              </a:rPr>
              <a:t>I</a:t>
            </a: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t is an opinion.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5.Camels live in the desert.</a:t>
            </a:r>
            <a:br>
              <a:rPr lang="en-US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</a:t>
            </a:r>
            <a:b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6. Zebras are the most beautiful animals in the world.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</a:t>
            </a:r>
            <a: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opinion</a:t>
            </a:r>
            <a:b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7. Reading books is better than watching TV.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opinion. 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74" y="3645024"/>
            <a:ext cx="12319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51304" cy="6597352"/>
          </a:xfrm>
        </p:spPr>
        <p:txBody>
          <a:bodyPr>
            <a:normAutofit fontScale="90000"/>
          </a:bodyPr>
          <a:lstStyle/>
          <a:p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8</a:t>
            </a: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. Bats eat insects and small animals.</a:t>
            </a:r>
            <a:br>
              <a:rPr lang="en-GB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                                    </a:t>
            </a: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a. It is a fact.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</a:t>
            </a:r>
            <a:r>
              <a:rPr lang="en-GB" sz="3100" b="1" dirty="0">
                <a:solidFill>
                  <a:srgbClr val="00B0F0"/>
                </a:solidFill>
                <a:cs typeface="Arial" panose="020B0604020202020204" pitchFamily="34" charset="0"/>
              </a:rPr>
              <a:t>I</a:t>
            </a: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t is an opinion.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9.Cats are cute animals.</a:t>
            </a:r>
            <a:br>
              <a:rPr lang="en-US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opinion. </a:t>
            </a:r>
            <a:b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10.Plants need water to grow.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11.Flowers grow in soil.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opinion. 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681"/>
            <a:ext cx="1185739" cy="11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32" y="3933056"/>
            <a:ext cx="1800200" cy="154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51304" cy="6597352"/>
          </a:xfrm>
        </p:spPr>
        <p:txBody>
          <a:bodyPr>
            <a:normAutofit fontScale="90000"/>
          </a:bodyPr>
          <a:lstStyle/>
          <a:p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8</a:t>
            </a: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. Bats eat insects and small animals.</a:t>
            </a:r>
            <a:br>
              <a:rPr lang="en-GB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                                    </a:t>
            </a: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a. It is a fact.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9.Cats are cute animals.</a:t>
            </a:r>
            <a:br>
              <a:rPr lang="en-US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opinion. </a:t>
            </a:r>
            <a:b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10.Plants need water to grow.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11.Flowers grow in soil.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</a:t>
            </a:r>
            <a: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681"/>
            <a:ext cx="1185739" cy="11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32" y="3933056"/>
            <a:ext cx="1800200" cy="154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51304" cy="6597352"/>
          </a:xfrm>
        </p:spPr>
        <p:txBody>
          <a:bodyPr>
            <a:normAutofit fontScale="90000"/>
          </a:bodyPr>
          <a:lstStyle/>
          <a:p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12</a:t>
            </a: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. Vegetables are good for your health.</a:t>
            </a:r>
            <a:br>
              <a:rPr lang="en-GB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                                    </a:t>
            </a: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a. It is a fact.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</a:t>
            </a:r>
            <a:r>
              <a:rPr lang="en-GB" sz="3100" b="1" dirty="0">
                <a:solidFill>
                  <a:srgbClr val="00B0F0"/>
                </a:solidFill>
                <a:cs typeface="Arial" panose="020B0604020202020204" pitchFamily="34" charset="0"/>
              </a:rPr>
              <a:t>I</a:t>
            </a: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t is an opinion.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13.Germs are small and tiny.</a:t>
            </a:r>
            <a:br>
              <a:rPr lang="en-US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opinion. 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14.Playing computer games is fun.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opinion. 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5301208"/>
            <a:ext cx="1165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766762"/>
            <a:ext cx="1852660" cy="115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51304" cy="6597352"/>
          </a:xfrm>
        </p:spPr>
        <p:txBody>
          <a:bodyPr>
            <a:normAutofit fontScale="90000"/>
          </a:bodyPr>
          <a:lstStyle/>
          <a:p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u="sng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12</a:t>
            </a:r>
            <a:r>
              <a:rPr lang="en-GB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. Vegetables are good for your health.</a:t>
            </a:r>
            <a:br>
              <a:rPr lang="en-GB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                                          </a:t>
            </a: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a. It is a fact.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</a:t>
            </a: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13.Germs are small and tiny.</a:t>
            </a:r>
            <a:br>
              <a:rPr lang="en-US" sz="3100" b="1" dirty="0">
                <a:solidFill>
                  <a:srgbClr val="090EC7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a. It is a fact.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</a:t>
            </a:r>
            <a:r>
              <a:rPr lang="en-US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90EC7"/>
                </a:solidFill>
                <a:cs typeface="Arial" panose="020B0604020202020204" pitchFamily="34" charset="0"/>
              </a:rPr>
              <a:t>14.Playing computer games is fun.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  <a:t>                                           b. It is an opinion. </a:t>
            </a:r>
            <a:br>
              <a:rPr lang="en-US" sz="3100" b="1" dirty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br>
              <a:rPr lang="en-GB" sz="3100" b="1" dirty="0" smtClean="0">
                <a:solidFill>
                  <a:srgbClr val="00B0F0"/>
                </a:solidFill>
                <a:cs typeface="Arial" panose="020B0604020202020204" pitchFamily="34" charset="0"/>
              </a:rPr>
            </a:br>
            <a:r>
              <a:rPr lang="en-GB" sz="3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5301208"/>
            <a:ext cx="1165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766762"/>
            <a:ext cx="1852660" cy="115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 opinion?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is a personal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feeling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belief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or attitude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not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 proven.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Рисунок 3" descr="children forest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19872" y="3445173"/>
            <a:ext cx="2577534" cy="2288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060848"/>
            <a:ext cx="8892480" cy="4513688"/>
          </a:xfrm>
        </p:spPr>
        <p:txBody>
          <a:bodyPr>
            <a:normAutofit/>
          </a:bodyPr>
          <a:lstStyle/>
          <a:p>
            <a:pPr marL="109855" indent="0">
              <a:buNone/>
            </a:pPr>
            <a:endParaRPr lang="en-GB" b="1" dirty="0" smtClean="0">
              <a:solidFill>
                <a:srgbClr val="FF0066"/>
              </a:solidFill>
              <a:latin typeface="Arial Rounded MT Bold" panose="020F0704030504030204" pitchFamily="34" charset="0"/>
            </a:endParaRPr>
          </a:p>
          <a:p>
            <a:pPr marL="109855" indent="0">
              <a:buNone/>
            </a:pPr>
            <a:endParaRPr lang="en-GB" b="1" dirty="0">
              <a:solidFill>
                <a:srgbClr val="FF0066"/>
              </a:solidFill>
              <a:latin typeface="Arial Rounded MT Bold" panose="020F0704030504030204" pitchFamily="34" charset="0"/>
            </a:endParaRPr>
          </a:p>
          <a:p>
            <a:pPr marL="109855" indent="0">
              <a:buNone/>
            </a:pPr>
            <a:endParaRPr lang="en-GB" b="1" dirty="0" smtClean="0">
              <a:solidFill>
                <a:srgbClr val="FF0066"/>
              </a:solidFill>
              <a:latin typeface="Arial Rounded MT Bold" panose="020F0704030504030204" pitchFamily="34" charset="0"/>
            </a:endParaRPr>
          </a:p>
          <a:p>
            <a:pPr marL="109855" indent="0">
              <a:buNone/>
            </a:pPr>
            <a:r>
              <a:rPr lang="en-GB" b="1" u="sng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*Sort the following sentences as fact </a:t>
            </a:r>
            <a:r>
              <a:rPr lang="en-GB" b="1" u="sng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 or  </a:t>
            </a:r>
            <a:r>
              <a:rPr lang="en-GB" b="1" u="sng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opinion.</a:t>
            </a:r>
            <a:endParaRPr lang="en-GB" b="1" u="sng" dirty="0" smtClean="0">
              <a:solidFill>
                <a:srgbClr val="FF0066"/>
              </a:solidFill>
              <a:latin typeface="Arial Rounded MT Bold" panose="020F0704030504030204" pitchFamily="34" charset="0"/>
            </a:endParaRPr>
          </a:p>
          <a:p>
            <a:pPr marL="109855" indent="0">
              <a:buNone/>
            </a:pPr>
            <a:endParaRPr lang="en-GB" sz="3500" b="1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109855" indent="0">
              <a:buNone/>
            </a:pPr>
            <a:r>
              <a:rPr lang="en-GB" sz="35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1.The letter (     ) refers to facts.</a:t>
            </a:r>
            <a:endParaRPr lang="en-GB" sz="35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109855" indent="0">
              <a:buNone/>
            </a:pPr>
            <a:endParaRPr lang="en-GB" sz="35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109855" indent="0">
              <a:buNone/>
            </a:pPr>
            <a:r>
              <a:rPr lang="en-GB" sz="3500" b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2.The letter (      ) refers to opinions. </a:t>
            </a:r>
            <a:endParaRPr lang="en-GB" sz="3500" b="1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endParaRPr lang="en-GB" sz="3500" dirty="0" smtClean="0">
              <a:solidFill>
                <a:srgbClr val="7030A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661248"/>
            <a:ext cx="664454" cy="66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4873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620688"/>
            <a:ext cx="5165907" cy="269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90EC7"/>
                </a:solidFill>
              </a:rPr>
              <a:t>Winter time is </a:t>
            </a:r>
            <a:r>
              <a:rPr lang="en-US" altLang="en-GB" b="1" dirty="0" smtClean="0">
                <a:solidFill>
                  <a:srgbClr val="090EC7"/>
                </a:solidFill>
              </a:rPr>
              <a:t>really</a:t>
            </a:r>
            <a:r>
              <a:rPr lang="en-GB" b="1" dirty="0" smtClean="0">
                <a:solidFill>
                  <a:srgbClr val="090EC7"/>
                </a:solidFill>
              </a:rPr>
              <a:t> cold.</a:t>
            </a:r>
            <a:endParaRPr lang="en-GB" b="1" dirty="0">
              <a:solidFill>
                <a:srgbClr val="090EC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Рисунок 3" descr="cold_weather102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87824" y="3356992"/>
            <a:ext cx="3096344" cy="2322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090EC7"/>
                </a:solidFill>
              </a:rPr>
              <a:t>Winter time is </a:t>
            </a:r>
            <a:r>
              <a:rPr lang="en-US" altLang="en-GB" b="1" dirty="0" smtClean="0">
                <a:solidFill>
                  <a:srgbClr val="090EC7"/>
                </a:solidFill>
              </a:rPr>
              <a:t>really</a:t>
            </a:r>
            <a:r>
              <a:rPr lang="en-GB" b="1" dirty="0" smtClean="0">
                <a:solidFill>
                  <a:srgbClr val="090EC7"/>
                </a:solidFill>
              </a:rPr>
              <a:t> cold</a:t>
            </a:r>
            <a:r>
              <a:rPr lang="en-GB" b="1" dirty="0" smtClean="0"/>
              <a:t>.</a:t>
            </a:r>
            <a:endParaRPr lang="en-GB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Рисунок 3" descr="cold_weather1024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87824" y="3356992"/>
            <a:ext cx="3096344" cy="23222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052736"/>
            <a:ext cx="855750" cy="900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I don’t like hot weather.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ot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83768" y="2852704"/>
            <a:ext cx="4858458" cy="324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6019</Words>
  <Application>WPS Presentation</Application>
  <PresentationFormat>On-screen Show (4:3)</PresentationFormat>
  <Paragraphs>125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8" baseType="lpstr">
      <vt:lpstr>Arial</vt:lpstr>
      <vt:lpstr>SimSun</vt:lpstr>
      <vt:lpstr>Wingdings</vt:lpstr>
      <vt:lpstr>Georgia</vt:lpstr>
      <vt:lpstr>Wingdings 2</vt:lpstr>
      <vt:lpstr>Bahnschrift Light</vt:lpstr>
      <vt:lpstr>Arial Rounded MT Bold</vt:lpstr>
      <vt:lpstr>Microsoft YaHei</vt:lpstr>
      <vt:lpstr>Arial Unicode MS</vt:lpstr>
      <vt:lpstr>Trebuchet MS</vt:lpstr>
      <vt:lpstr>Calibri</vt:lpstr>
      <vt:lpstr>Tahoma</vt:lpstr>
      <vt:lpstr>Городская</vt:lpstr>
      <vt:lpstr>Facts and Opinions </vt:lpstr>
      <vt:lpstr>Read the following sentences and then decide which sentence is a fact and which one is an opinion?</vt:lpstr>
      <vt:lpstr>PowerPoint 演示文稿</vt:lpstr>
      <vt:lpstr>What is a fact?</vt:lpstr>
      <vt:lpstr>What is an opinion?</vt:lpstr>
      <vt:lpstr>PowerPoint 演示文稿</vt:lpstr>
      <vt:lpstr>Winter time is usually cold.</vt:lpstr>
      <vt:lpstr>Winter time is usually cold.</vt:lpstr>
      <vt:lpstr>I don’t like hot weather.</vt:lpstr>
      <vt:lpstr>I don’t like hot weather.</vt:lpstr>
      <vt:lpstr>Hens lay eggs.</vt:lpstr>
      <vt:lpstr>Hens lay eggs.</vt:lpstr>
      <vt:lpstr>Wood comes from trees.</vt:lpstr>
      <vt:lpstr>Wood comes from trees.</vt:lpstr>
      <vt:lpstr>School is amazing .</vt:lpstr>
      <vt:lpstr>School is amazing .</vt:lpstr>
      <vt:lpstr>Pandas are black and white .</vt:lpstr>
      <vt:lpstr>Pandas are black and white .</vt:lpstr>
      <vt:lpstr>Horses are beautiful animals .</vt:lpstr>
      <vt:lpstr>Horses are beautiful animals. .</vt:lpstr>
      <vt:lpstr>Chocolate is really tasty.</vt:lpstr>
      <vt:lpstr>Chocolate is really tasty.</vt:lpstr>
      <vt:lpstr>Mars has two moons.</vt:lpstr>
      <vt:lpstr>Mars has two moons.</vt:lpstr>
      <vt:lpstr>Amman is the capital city of Jordan.</vt:lpstr>
      <vt:lpstr>Amman is the capital city of Jordan.</vt:lpstr>
      <vt:lpstr>    Reading stories is interesting.</vt:lpstr>
      <vt:lpstr>    Reading stories is interesting.</vt:lpstr>
      <vt:lpstr>    Apples grow on trees.</vt:lpstr>
      <vt:lpstr>    Apples grow on trees.</vt:lpstr>
      <vt:lpstr>  The sun is yellow and huge.</vt:lpstr>
      <vt:lpstr>  The sun is yellow and huge.</vt:lpstr>
      <vt:lpstr>  My favourite sport is football.</vt:lpstr>
      <vt:lpstr>  My favourite sport is football.</vt:lpstr>
      <vt:lpstr>                               </vt:lpstr>
      <vt:lpstr>        Clues to facts are  words, such as :Dates ,historical events, numbers , names…                                 </vt:lpstr>
      <vt:lpstr>       Choose the correct answers : 1. There are four seasons in the year.                                            a. It is a fact.                                            b. It is an opinion.  2.Monday comes after Sunday.                                            a. It is a fact.                                            b. It is an opinion.   3.I think dogs are the best pets.                                            a. It is a fact.                                            b. It is an opinion                                   </vt:lpstr>
      <vt:lpstr>       Choose the correct answers : 1. There are four seasons in the year.                                            a. It is a fact.  2.Monday comes after Sunday.                                            a. It is a fact.  3.I think dogs are the best pets.                                                                                       b. It is an opinion                                   </vt:lpstr>
      <vt:lpstr>      4. I love to play tennis  everyday.                                            a. It is a fact.                                            b. It is an opinion. 5.Camels live in the desert.                                            a. It is a fact.                                            b. It is an opinion.  6. Zebras are the most beautiful animals in the world.                                            a. It is a fact.                                            b. It is an opinion  7. Reading books is better than watching TV.                                            a. It is a fact.                                            b. It is an opinion.                                   </vt:lpstr>
      <vt:lpstr>      4. I love to play tennis  everyday.                                            b. It is an opinion.  5.Camels live in the desert.                                            a. It is a fact.                                            6. Zebras are the most beautiful animals in the world.                                                                                        b. It is an opinion   7. Reading books is better than watching TV.                                            b. It is an opinion.                                   </vt:lpstr>
      <vt:lpstr>      8. Bats eat insects and small animals.                                            a. It is a fact.                                            b. It is an opinion. 9.Cats are cute animals.                                            a. It is a fact.                                            b. It is an opinion.  10.Plants need water to grow.                                            a. It is a fact.                                            b. It is an opinion   11.Flowers grow in soil.                                            a. It is a fact.                                            b. It is an opinion.                                   </vt:lpstr>
      <vt:lpstr>      8. Bats eat insects and small animals.                                            a. It is a fact.                                             9.Cats are cute animals.                                                                                        b. It is an opinion.  10.Plants need water to grow.                                            a. It is a fact.                                              11.Flowers grow in soil.                                            a. It is a fact.                                                                             </vt:lpstr>
      <vt:lpstr>      12. Vegetables are good for your health.                                            a. It is a fact.                                            b. It is an opinion.  13.Germs are small and tiny.                                            a. It is a fact.                                            b. It is an opinion.   14.Playing computer games is fun.                                            a. It is a fact.                                            b. It is an opinion.                                   </vt:lpstr>
      <vt:lpstr>      12. Vegetables are good for your health.                                            a. It is a fact.                                             13.Germs are small and tiny.                                            a. It is a fact.                                             14.Playing computer games is fun.                                                                                        b. It is an opinion.                                   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AND WERE QUESTIONS.</dc:title>
  <dc:creator>Oleh Piskorskyi</dc:creator>
  <cp:lastModifiedBy>Hamad</cp:lastModifiedBy>
  <cp:revision>136</cp:revision>
  <dcterms:created xsi:type="dcterms:W3CDTF">2020-10-07T12:15:00Z</dcterms:created>
  <dcterms:modified xsi:type="dcterms:W3CDTF">2025-11-24T14:33:11Z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D5F45EB866314588B30F5B5D3C01892B_12</vt:lpwstr>
  </property>
  <property fmtid="{D5CDD505-2E9C-101B-9397-08002B2CF9AE}" pid="3" name="KSOProductBuildVer">
    <vt:lpwstr>1033-12.2.0.23155</vt:lpwstr>
  </property>
</Properties>
</file>