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864" r:id="rId4"/>
  </p:sldMasterIdLst>
  <p:notesMasterIdLst>
    <p:notesMasterId r:id="rId14"/>
  </p:notesMasterIdLst>
  <p:sldIdLst>
    <p:sldId id="256" r:id="rId5"/>
    <p:sldId id="274" r:id="rId6"/>
    <p:sldId id="284" r:id="rId7"/>
    <p:sldId id="276" r:id="rId8"/>
    <p:sldId id="277" r:id="rId9"/>
    <p:sldId id="281" r:id="rId10"/>
    <p:sldId id="283" r:id="rId11"/>
    <p:sldId id="268" r:id="rId12"/>
    <p:sldId id="280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99"/>
    <a:srgbClr val="E8CA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78" y="52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56581C-588B-4B37-8754-38C5654EBD27}" type="datetimeFigureOut">
              <a:rPr lang="en-GB" smtClean="0"/>
              <a:t>22/11/2025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FB602C-605A-4092-97E5-7A0386B5A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69743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4D1E05-7ECB-4E1D-A372-3A90F63EF9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77F22A7-4F31-4633-A5C1-2AB6271826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7CBA82-80C8-423A-965C-EE317E6B0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5C920-FA3C-4E5C-B083-7FFB65723053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6A9A8B-1268-4FF6-8091-3D30D2B167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1C91A0-CABA-4696-AEE9-ADB838B93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AC4DE-F10A-4174-B561-A8C05C006F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007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C1B207-E676-41B6-8CD3-CE40DE3443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339D7F-AF09-4B26-8306-7B070BA7B1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CC784B-7B14-4281-B7D8-79A89B83C7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5C920-FA3C-4E5C-B083-7FFB65723053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019B4F-666E-42A9-8857-45F64C3C8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9375D7-94D3-4032-8AC1-8EF92B899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AC4DE-F10A-4174-B561-A8C05C006F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557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C7A8CAA-9365-4A6A-82FA-D16FB37789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D0F44E-337E-4E4F-91CC-E2430A081F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A83358-0DE2-44A5-AF48-D3B8915F64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5C920-FA3C-4E5C-B083-7FFB65723053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CE9972-1C14-4783-A74E-FEA0D8E41F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40627B-671E-4E22-84B5-D1AFDBA09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AC4DE-F10A-4174-B561-A8C05C006F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629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146184-AAB7-401C-82D8-D11911BA6D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154139-1F1D-43B0-98B5-D50810C9BA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DA78E9-C75D-42BE-8526-BCA777D9A4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5C920-FA3C-4E5C-B083-7FFB65723053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BFD3B6-1203-4311-80CA-34F67B988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A2BDFA-B5FB-4A72-B831-CA8017F24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AC4DE-F10A-4174-B561-A8C05C006F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927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835D3-AA35-4B95-8D6A-CB5254425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AD4EB8-13CA-45D7-85F4-124692A3EB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1393D4-C17A-454A-8494-F8F4CA17E4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5C920-FA3C-4E5C-B083-7FFB65723053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F90C69-7A78-4295-8930-7BCD2CB80B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16D38D-E46B-4730-A4F9-FB3BF3854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AC4DE-F10A-4174-B561-A8C05C006F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43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22AEA8-C683-44E2-9AC5-811A6A18F9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EC8B3B-516E-42C9-8127-B82D3511FF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4D2F50-C696-40A8-A8D2-5FBD987858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AF2B3A-1445-405D-9DFA-2E7B0A48D5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5C920-FA3C-4E5C-B083-7FFB65723053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2D659B-CC49-435E-9296-AC1FA7CE1F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E8734F-7E5E-4E17-B196-EB66B6C092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AC4DE-F10A-4174-B561-A8C05C006F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28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C6236E-7C26-4FC0-8888-FFDC02BF75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0690E6-7380-460F-AE49-E99F7486B8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A72C6C-9E59-497A-96D6-4BC32CB76A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D8CDACE-6AFC-4736-9D24-FED6F06C42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B9591A4-A75E-4CE0-A92F-7B9FBD8B71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C6DC14A-876F-4C28-BDFD-40D48972D4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5C920-FA3C-4E5C-B083-7FFB65723053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BC87B8A-1F4A-4E1C-B871-2873EB056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3BBE9C-CEDE-4B75-8B89-C2B95A1DB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AC4DE-F10A-4174-B561-A8C05C006F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845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709BFF-92A4-44AF-AEA4-7125724394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9201DB5-C61F-41F9-878A-78B5D5295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5C920-FA3C-4E5C-B083-7FFB65723053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411A0A-B89C-4B7F-B35F-CE6A15DF0C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53B0A80-76A9-4517-8A31-2DB2A54F4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AC4DE-F10A-4174-B561-A8C05C006F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688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A32737D-791A-4F36-B315-8BED519B5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5C920-FA3C-4E5C-B083-7FFB65723053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9FD6E32-9A5E-4A09-8617-8D1F570DB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DA41E0-DC73-49D0-914F-F63F7EDA4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AC4DE-F10A-4174-B561-A8C05C006F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576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9120D5-6D29-4D27-9501-B0C9534F4E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8C7E81-0E62-4737-9083-FE6D6FC31F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688072-5A3F-4629-B9B6-C1A0E035AB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AE3D4B-74B6-497A-9254-F00E8F23B7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5C920-FA3C-4E5C-B083-7FFB65723053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AA9F66-7886-49FB-906A-9E4D12A0EF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824F5B-3FA1-49AE-9CB4-62C754EED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AC4DE-F10A-4174-B561-A8C05C006F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834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E24F10-2B3B-41F5-8FB9-0165111C3F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D8F3504-2F0E-409B-9460-CDA4CD5FFD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01AD98-400A-496C-8670-34A085F872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46EEAC-FE2A-4D94-A4A9-4A6D093424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5C920-FA3C-4E5C-B083-7FFB65723053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55565D-5768-4907-940F-D36E3DB48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2B9B62-C122-48DF-BED7-5A5CCB9B0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AC4DE-F10A-4174-B561-A8C05C006F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323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C333D85-8FBF-46CB-A902-B8E71A3F74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A1D912-068E-499E-B4B9-E42DE21CD8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D2D759-EBB1-4DC3-A556-29155B1657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15C920-FA3C-4E5C-B083-7FFB65723053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A946CA-7F17-404D-894E-C183F33698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B74FA6-E7E7-49FB-830C-82723CCFDA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7AC4DE-F10A-4174-B561-A8C05C006F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078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83245" y="181638"/>
            <a:ext cx="8144134" cy="1117687"/>
          </a:xfrm>
        </p:spPr>
        <p:txBody>
          <a:bodyPr>
            <a:noAutofit/>
          </a:bodyPr>
          <a:lstStyle/>
          <a:p>
            <a:pPr algn="ctr"/>
            <a:r>
              <a:rPr lang="en-US" sz="8000" b="1" dirty="0">
                <a:solidFill>
                  <a:srgbClr val="7030A0"/>
                </a:solidFill>
                <a:latin typeface="Algerian" panose="04020705040A02060702" pitchFamily="82" charset="0"/>
              </a:rPr>
              <a:t>langue</a:t>
            </a: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1760428" y="5782490"/>
            <a:ext cx="11680687" cy="8293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4800" dirty="0">
                <a:solidFill>
                  <a:srgbClr val="F09415"/>
                </a:solidFill>
              </a:rPr>
              <a:t>                 </a:t>
            </a:r>
            <a:endParaRPr lang="en-US" sz="4800" b="1" dirty="0">
              <a:solidFill>
                <a:srgbClr val="F09415"/>
              </a:solidFill>
              <a:latin typeface="Agency FB" panose="020B0503020202020204" pitchFamily="34" charset="0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1006606" y="1574647"/>
            <a:ext cx="8743949" cy="82932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540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5200" b="1" dirty="0" err="1">
                <a:solidFill>
                  <a:schemeClr val="tx1"/>
                </a:solidFill>
                <a:latin typeface="Algerian" panose="04020705040A02060702" pitchFamily="82" charset="0"/>
              </a:rPr>
              <a:t>LeS</a:t>
            </a:r>
            <a:r>
              <a:rPr lang="en-US" sz="5200" b="1" dirty="0">
                <a:solidFill>
                  <a:schemeClr val="tx1"/>
                </a:solidFill>
                <a:latin typeface="Algerian" panose="04020705040A02060702" pitchFamily="82" charset="0"/>
              </a:rPr>
              <a:t> </a:t>
            </a:r>
            <a:r>
              <a:rPr lang="en-US" sz="5200" b="1" dirty="0" err="1">
                <a:solidFill>
                  <a:schemeClr val="tx1"/>
                </a:solidFill>
                <a:latin typeface="Algerian" panose="04020705040A02060702" pitchFamily="82" charset="0"/>
              </a:rPr>
              <a:t>adjectifs</a:t>
            </a:r>
            <a:r>
              <a:rPr lang="en-US" sz="5200" b="1" dirty="0">
                <a:solidFill>
                  <a:schemeClr val="tx1"/>
                </a:solidFill>
                <a:latin typeface="Algerian" panose="04020705040A02060702" pitchFamily="82" charset="0"/>
              </a:rPr>
              <a:t> </a:t>
            </a:r>
            <a:r>
              <a:rPr lang="en-US" sz="5200" b="1" dirty="0" err="1">
                <a:solidFill>
                  <a:schemeClr val="tx1"/>
                </a:solidFill>
                <a:latin typeface="Algerian" panose="04020705040A02060702" pitchFamily="82" charset="0"/>
              </a:rPr>
              <a:t>possessifs</a:t>
            </a:r>
            <a:r>
              <a:rPr lang="en-US" sz="5200" b="1" dirty="0">
                <a:solidFill>
                  <a:schemeClr val="tx1"/>
                </a:solidFill>
                <a:latin typeface="Algerian" panose="04020705040A02060702" pitchFamily="82" charset="0"/>
              </a:rPr>
              <a:t>   </a:t>
            </a:r>
            <a:r>
              <a:rPr lang="en-US" b="1" dirty="0">
                <a:solidFill>
                  <a:schemeClr val="tx1"/>
                </a:solidFill>
                <a:latin typeface="Algerian" panose="04020705040A02060702" pitchFamily="82" charset="0"/>
              </a:rPr>
              <a:t> </a:t>
            </a:r>
            <a:r>
              <a:rPr lang="en-US" b="1" dirty="0">
                <a:solidFill>
                  <a:srgbClr val="FF0000"/>
                </a:solidFill>
                <a:latin typeface="Algerian" panose="04020705040A02060702" pitchFamily="82" charset="0"/>
              </a:rPr>
              <a:t>  </a:t>
            </a:r>
          </a:p>
        </p:txBody>
      </p:sp>
      <p:pic>
        <p:nvPicPr>
          <p:cNvPr id="11" name="Picture 2" descr="La langue française vat-elle disparaître un jour ? | MOMES.ne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728" y="2856608"/>
            <a:ext cx="6090896" cy="34738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88017F0-6DE0-5C14-3C40-AD1CC2F78D6F}"/>
              </a:ext>
            </a:extLst>
          </p:cNvPr>
          <p:cNvSpPr txBox="1">
            <a:spLocks/>
          </p:cNvSpPr>
          <p:nvPr/>
        </p:nvSpPr>
        <p:spPr>
          <a:xfrm>
            <a:off x="7968252" y="2716051"/>
            <a:ext cx="3564607" cy="237645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 lnSpcReduction="1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540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15700" b="1" dirty="0">
                <a:solidFill>
                  <a:srgbClr val="00B050"/>
                </a:solidFill>
                <a:latin typeface="Algerian" panose="04020705040A02060702" pitchFamily="82" charset="0"/>
              </a:rPr>
              <a:t>G7</a:t>
            </a:r>
            <a:r>
              <a:rPr lang="en-US" b="1" dirty="0">
                <a:solidFill>
                  <a:srgbClr val="FF0000"/>
                </a:solidFill>
                <a:latin typeface="Algerian" panose="04020705040A02060702" pitchFamily="82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007912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7639"/>
    </mc:Choice>
    <mc:Fallback xmlns="">
      <p:transition spd="slow" advTm="2763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6935" y="891723"/>
            <a:ext cx="4751593" cy="1303867"/>
          </a:xfrm>
        </p:spPr>
        <p:txBody>
          <a:bodyPr>
            <a:normAutofit/>
          </a:bodyPr>
          <a:lstStyle/>
          <a:p>
            <a:r>
              <a:rPr lang="en-US" sz="6000" b="1" dirty="0">
                <a:solidFill>
                  <a:srgbClr val="FF0000"/>
                </a:solidFill>
                <a:latin typeface="Algerian" panose="04020705040A02060702" pitchFamily="82" charset="0"/>
              </a:rPr>
              <a:t>Objectifs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2754" y="2414838"/>
            <a:ext cx="10515600" cy="2932415"/>
          </a:xfrm>
        </p:spPr>
        <p:txBody>
          <a:bodyPr>
            <a:normAutofit fontScale="92500" lnSpcReduction="20000"/>
          </a:bodyPr>
          <a:lstStyle/>
          <a:p>
            <a:r>
              <a:rPr lang="en-US" sz="5200" b="1" dirty="0">
                <a:latin typeface="Elephant" panose="02020904090505020303" pitchFamily="18" charset="0"/>
              </a:rPr>
              <a:t>Identifier les </a:t>
            </a:r>
            <a:r>
              <a:rPr lang="en-US" sz="5200" b="1" dirty="0" err="1">
                <a:latin typeface="Elephant" panose="02020904090505020303" pitchFamily="18" charset="0"/>
              </a:rPr>
              <a:t>adjectifs</a:t>
            </a:r>
            <a:r>
              <a:rPr lang="en-US" sz="5200" b="1" dirty="0">
                <a:latin typeface="Elephant" panose="02020904090505020303" pitchFamily="18" charset="0"/>
              </a:rPr>
              <a:t> </a:t>
            </a:r>
            <a:r>
              <a:rPr lang="en-US" sz="5200" b="1" dirty="0" err="1">
                <a:latin typeface="Elephant" panose="02020904090505020303" pitchFamily="18" charset="0"/>
              </a:rPr>
              <a:t>possessifs</a:t>
            </a:r>
            <a:r>
              <a:rPr lang="en-US" sz="5200" b="1" dirty="0">
                <a:latin typeface="Elephant" panose="02020904090505020303" pitchFamily="18" charset="0"/>
              </a:rPr>
              <a:t>.</a:t>
            </a:r>
          </a:p>
          <a:p>
            <a:r>
              <a:rPr lang="en-US" sz="5200" b="1" dirty="0">
                <a:latin typeface="Elephant" panose="02020904090505020303" pitchFamily="18" charset="0"/>
              </a:rPr>
              <a:t> </a:t>
            </a:r>
            <a:r>
              <a:rPr lang="en-US" sz="5200" b="1" dirty="0" err="1">
                <a:latin typeface="Elephant" panose="02020904090505020303" pitchFamily="18" charset="0"/>
              </a:rPr>
              <a:t>Utiliser</a:t>
            </a:r>
            <a:r>
              <a:rPr lang="en-US" sz="5200" b="1" dirty="0">
                <a:latin typeface="Elephant" panose="02020904090505020303" pitchFamily="18" charset="0"/>
              </a:rPr>
              <a:t> les </a:t>
            </a:r>
            <a:r>
              <a:rPr lang="en-US" sz="5200" b="1" dirty="0" err="1">
                <a:latin typeface="Elephant" panose="02020904090505020303" pitchFamily="18" charset="0"/>
              </a:rPr>
              <a:t>adjectifs</a:t>
            </a:r>
            <a:r>
              <a:rPr lang="en-US" sz="5200" b="1" dirty="0">
                <a:latin typeface="Elephant" panose="02020904090505020303" pitchFamily="18" charset="0"/>
              </a:rPr>
              <a:t> </a:t>
            </a:r>
            <a:r>
              <a:rPr lang="en-US" sz="5200" b="1" dirty="0" err="1">
                <a:latin typeface="Elephant" panose="02020904090505020303" pitchFamily="18" charset="0"/>
              </a:rPr>
              <a:t>possessifs</a:t>
            </a:r>
            <a:r>
              <a:rPr lang="en-US" sz="5200" b="1" dirty="0">
                <a:latin typeface="Elephant" panose="02020904090505020303" pitchFamily="18" charset="0"/>
              </a:rPr>
              <a:t> </a:t>
            </a:r>
            <a:r>
              <a:rPr lang="en-US" sz="5200" b="1" dirty="0" err="1">
                <a:latin typeface="Elephant" panose="02020904090505020303" pitchFamily="18" charset="0"/>
              </a:rPr>
              <a:t>correctement</a:t>
            </a:r>
            <a:r>
              <a:rPr lang="en-US" sz="5200" b="1" dirty="0">
                <a:latin typeface="Elephant" panose="02020904090505020303" pitchFamily="18" charset="0"/>
              </a:rPr>
              <a:t>.</a:t>
            </a:r>
          </a:p>
          <a:p>
            <a:r>
              <a:rPr lang="fr-CA" sz="5200" b="1" dirty="0">
                <a:latin typeface="Elephant" panose="02020904090505020303" pitchFamily="18" charset="0"/>
              </a:rPr>
              <a:t>Apprendre de nouveaux vocabulaires</a:t>
            </a:r>
            <a:r>
              <a:rPr lang="fr-CA" sz="3200" b="1" dirty="0">
                <a:latin typeface="Elephant" panose="02020904090505020303" pitchFamily="18" charset="0"/>
              </a:rPr>
              <a:t>. </a:t>
            </a:r>
            <a:endParaRPr lang="en-US" sz="3200" b="1" dirty="0">
              <a:latin typeface="Elephant" panose="02020904090505020303" pitchFamily="18" charset="0"/>
            </a:endParaRPr>
          </a:p>
          <a:p>
            <a:endParaRPr lang="en-US" sz="3200" b="1" dirty="0"/>
          </a:p>
        </p:txBody>
      </p:sp>
      <p:pic>
        <p:nvPicPr>
          <p:cNvPr id="2050" name="Picture 2" descr="3 Types d'objectifs - TVRL - Coaching Mental Performance">
            <a:extLst>
              <a:ext uri="{FF2B5EF4-FFF2-40B4-BE49-F238E27FC236}">
                <a16:creationId xmlns:a16="http://schemas.microsoft.com/office/drawing/2014/main" id="{92D68FC7-B88F-07CE-43BC-C5A0505C84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2291" y="97899"/>
            <a:ext cx="2631823" cy="23169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48702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96502F-A528-DE6D-3DD2-52CD0DB75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600" y="365125"/>
            <a:ext cx="10490200" cy="777875"/>
          </a:xfrm>
        </p:spPr>
        <p:txBody>
          <a:bodyPr>
            <a:normAutofit fontScale="90000"/>
          </a:bodyPr>
          <a:lstStyle/>
          <a:p>
            <a:r>
              <a:rPr lang="en-US" sz="5400" b="1" dirty="0" err="1"/>
              <a:t>L’adjective</a:t>
            </a:r>
            <a:r>
              <a:rPr lang="en-US" sz="5400" b="1" dirty="0"/>
              <a:t> </a:t>
            </a:r>
            <a:r>
              <a:rPr lang="en-US" sz="5400" b="1" dirty="0" err="1"/>
              <a:t>possessif</a:t>
            </a:r>
            <a:endParaRPr lang="en-US" sz="5400" b="1" dirty="0"/>
          </a:p>
        </p:txBody>
      </p:sp>
      <p:pic>
        <p:nvPicPr>
          <p:cNvPr id="1026" name="Picture 2" descr="Les adjectifs possessifs – Grammaire du niveau débutant – ALLOFLE">
            <a:extLst>
              <a:ext uri="{FF2B5EF4-FFF2-40B4-BE49-F238E27FC236}">
                <a16:creationId xmlns:a16="http://schemas.microsoft.com/office/drawing/2014/main" id="{C342B358-2E76-C5B7-F2AB-22825CB648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43000"/>
            <a:ext cx="11684000" cy="6197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196905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8162371F-1CDC-920E-AAAF-5C27BBE5A3ED}"/>
              </a:ext>
            </a:extLst>
          </p:cNvPr>
          <p:cNvSpPr txBox="1"/>
          <p:nvPr/>
        </p:nvSpPr>
        <p:spPr>
          <a:xfrm>
            <a:off x="882973" y="4180610"/>
            <a:ext cx="66801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7030A0"/>
                </a:solidFill>
              </a:rPr>
              <a:t> </a:t>
            </a:r>
            <a:endParaRPr lang="en-US" sz="2800" b="1" dirty="0">
              <a:latin typeface="+mj-lt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2CEBEA6-F966-91C2-707D-A00734309F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8497207"/>
              </p:ext>
            </p:extLst>
          </p:nvPr>
        </p:nvGraphicFramePr>
        <p:xfrm>
          <a:off x="2052496" y="971820"/>
          <a:ext cx="4348303" cy="6054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48303">
                  <a:extLst>
                    <a:ext uri="{9D8B030D-6E8A-4147-A177-3AD203B41FA5}">
                      <a16:colId xmlns:a16="http://schemas.microsoft.com/office/drawing/2014/main" val="3509358253"/>
                    </a:ext>
                  </a:extLst>
                </a:gridCol>
              </a:tblGrid>
              <a:tr h="605482">
                <a:tc>
                  <a:txBody>
                    <a:bodyPr/>
                    <a:lstStyle/>
                    <a:p>
                      <a:r>
                        <a:rPr lang="en-US" sz="3200" dirty="0">
                          <a:solidFill>
                            <a:srgbClr val="FF0000"/>
                          </a:solidFill>
                        </a:rPr>
                        <a:t>      </a:t>
                      </a:r>
                      <a:r>
                        <a:rPr lang="en-US" sz="3200" dirty="0" err="1">
                          <a:solidFill>
                            <a:srgbClr val="FF0000"/>
                          </a:solidFill>
                        </a:rPr>
                        <a:t>Singulier</a:t>
                      </a:r>
                      <a:r>
                        <a:rPr lang="en-US" sz="3200" dirty="0">
                          <a:solidFill>
                            <a:srgbClr val="FF0000"/>
                          </a:solidFill>
                        </a:rPr>
                        <a:t> 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1760337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109F41E-CE0B-BA13-1712-F7810A5EF9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8216385"/>
              </p:ext>
            </p:extLst>
          </p:nvPr>
        </p:nvGraphicFramePr>
        <p:xfrm>
          <a:off x="6400800" y="998182"/>
          <a:ext cx="3837709" cy="11631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37709">
                  <a:extLst>
                    <a:ext uri="{9D8B030D-6E8A-4147-A177-3AD203B41FA5}">
                      <a16:colId xmlns:a16="http://schemas.microsoft.com/office/drawing/2014/main" val="3509358253"/>
                    </a:ext>
                  </a:extLst>
                </a:gridCol>
              </a:tblGrid>
              <a:tr h="1163142">
                <a:tc>
                  <a:txBody>
                    <a:bodyPr/>
                    <a:lstStyle/>
                    <a:p>
                      <a:r>
                        <a:rPr lang="en-US" sz="2800" dirty="0">
                          <a:solidFill>
                            <a:srgbClr val="FF0000"/>
                          </a:solidFill>
                        </a:rPr>
                        <a:t>      </a:t>
                      </a:r>
                    </a:p>
                    <a:p>
                      <a:r>
                        <a:rPr lang="en-US" sz="2800" dirty="0">
                          <a:solidFill>
                            <a:srgbClr val="FF0000"/>
                          </a:solidFill>
                        </a:rPr>
                        <a:t>         </a:t>
                      </a:r>
                      <a:r>
                        <a:rPr lang="en-US" sz="2800" dirty="0" err="1">
                          <a:solidFill>
                            <a:srgbClr val="FF0000"/>
                          </a:solidFill>
                        </a:rPr>
                        <a:t>Pluriel</a:t>
                      </a:r>
                      <a:endParaRPr 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1760337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A08A824-3B2B-848B-0E52-51DACBC890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5414267"/>
              </p:ext>
            </p:extLst>
          </p:nvPr>
        </p:nvGraphicFramePr>
        <p:xfrm>
          <a:off x="2048890" y="1555842"/>
          <a:ext cx="4348303" cy="6054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65973">
                  <a:extLst>
                    <a:ext uri="{9D8B030D-6E8A-4147-A177-3AD203B41FA5}">
                      <a16:colId xmlns:a16="http://schemas.microsoft.com/office/drawing/2014/main" val="508425253"/>
                    </a:ext>
                  </a:extLst>
                </a:gridCol>
                <a:gridCol w="1782330">
                  <a:extLst>
                    <a:ext uri="{9D8B030D-6E8A-4147-A177-3AD203B41FA5}">
                      <a16:colId xmlns:a16="http://schemas.microsoft.com/office/drawing/2014/main" val="4108273819"/>
                    </a:ext>
                  </a:extLst>
                </a:gridCol>
              </a:tblGrid>
              <a:tr h="605482">
                <a:tc>
                  <a:txBody>
                    <a:bodyPr/>
                    <a:lstStyle/>
                    <a:p>
                      <a:r>
                        <a:rPr lang="en-US" sz="2400" dirty="0" err="1">
                          <a:solidFill>
                            <a:srgbClr val="FF0000"/>
                          </a:solidFill>
                        </a:rPr>
                        <a:t>Masculin</a:t>
                      </a:r>
                      <a:r>
                        <a:rPr lang="en-US" sz="2800" dirty="0">
                          <a:solidFill>
                            <a:srgbClr val="FF0000"/>
                          </a:solidFill>
                        </a:rPr>
                        <a:t> 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err="1">
                          <a:solidFill>
                            <a:srgbClr val="FF0000"/>
                          </a:solidFill>
                        </a:rPr>
                        <a:t>Féminin</a:t>
                      </a:r>
                      <a:r>
                        <a:rPr lang="en-US" sz="3200" dirty="0">
                          <a:solidFill>
                            <a:srgbClr val="FF0000"/>
                          </a:solidFill>
                        </a:rPr>
                        <a:t> 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9726705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07807E4-71C2-54B5-45F2-7E1EDA8709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1016582"/>
              </p:ext>
            </p:extLst>
          </p:nvPr>
        </p:nvGraphicFramePr>
        <p:xfrm>
          <a:off x="263235" y="2161323"/>
          <a:ext cx="9975273" cy="3169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2656">
                  <a:extLst>
                    <a:ext uri="{9D8B030D-6E8A-4147-A177-3AD203B41FA5}">
                      <a16:colId xmlns:a16="http://schemas.microsoft.com/office/drawing/2014/main" val="1347906081"/>
                    </a:ext>
                  </a:extLst>
                </a:gridCol>
                <a:gridCol w="2537547">
                  <a:extLst>
                    <a:ext uri="{9D8B030D-6E8A-4147-A177-3AD203B41FA5}">
                      <a16:colId xmlns:a16="http://schemas.microsoft.com/office/drawing/2014/main" val="2546922913"/>
                    </a:ext>
                  </a:extLst>
                </a:gridCol>
                <a:gridCol w="1800225">
                  <a:extLst>
                    <a:ext uri="{9D8B030D-6E8A-4147-A177-3AD203B41FA5}">
                      <a16:colId xmlns:a16="http://schemas.microsoft.com/office/drawing/2014/main" val="4232812537"/>
                    </a:ext>
                  </a:extLst>
                </a:gridCol>
                <a:gridCol w="3794845">
                  <a:extLst>
                    <a:ext uri="{9D8B030D-6E8A-4147-A177-3AD203B41FA5}">
                      <a16:colId xmlns:a16="http://schemas.microsoft.com/office/drawing/2014/main" val="2203046236"/>
                    </a:ext>
                  </a:extLst>
                </a:gridCol>
              </a:tblGrid>
              <a:tr h="500741">
                <a:tc>
                  <a:txBody>
                    <a:bodyPr/>
                    <a:lstStyle/>
                    <a:p>
                      <a:r>
                        <a:rPr lang="en-US" sz="2800" dirty="0">
                          <a:solidFill>
                            <a:srgbClr val="FF0000"/>
                          </a:solidFill>
                        </a:rPr>
                        <a:t>  Je 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</a:t>
                      </a:r>
                      <a:r>
                        <a:rPr lang="en-US" sz="2800" b="1" dirty="0" err="1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mon</a:t>
                      </a:r>
                      <a:r>
                        <a:rPr lang="en-US" sz="2800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( 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</a:rPr>
                        <a:t>my</a:t>
                      </a:r>
                      <a:r>
                        <a:rPr lang="en-US" sz="2800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)</a:t>
                      </a:r>
                      <a:endParaRPr lang="en-US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 ma 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  </a:t>
                      </a:r>
                      <a:r>
                        <a:rPr lang="en-US" sz="2400" b="1" dirty="0" err="1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mes</a:t>
                      </a:r>
                      <a:r>
                        <a:rPr lang="en-US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</a:t>
                      </a:r>
                      <a:endParaRPr lang="en-US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79624165"/>
                  </a:ext>
                </a:extLst>
              </a:tr>
              <a:tr h="500741">
                <a:tc>
                  <a:txBody>
                    <a:bodyPr/>
                    <a:lstStyle/>
                    <a:p>
                      <a:r>
                        <a:rPr lang="en-US" dirty="0"/>
                        <a:t>  </a:t>
                      </a:r>
                      <a:r>
                        <a:rPr lang="en-US" sz="2800" b="1" dirty="0">
                          <a:solidFill>
                            <a:srgbClr val="FF0000"/>
                          </a:solidFill>
                        </a:rPr>
                        <a:t>Tu 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Ton ( 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</a:rPr>
                        <a:t>your</a:t>
                      </a:r>
                      <a:r>
                        <a:rPr lang="en-US" sz="2800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)</a:t>
                      </a:r>
                      <a:endParaRPr lang="en-US" sz="28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/>
                        <a:t>  </a:t>
                      </a:r>
                      <a:r>
                        <a:rPr lang="en-US" sz="2800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ta 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  </a:t>
                      </a:r>
                      <a:r>
                        <a:rPr lang="en-US" sz="2800" b="1" dirty="0" err="1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tes</a:t>
                      </a:r>
                      <a:endParaRPr lang="en-US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1452631"/>
                  </a:ext>
                </a:extLst>
              </a:tr>
              <a:tr h="500741">
                <a:tc>
                  <a:txBody>
                    <a:bodyPr/>
                    <a:lstStyle/>
                    <a:p>
                      <a:r>
                        <a:rPr lang="en-US" dirty="0"/>
                        <a:t> </a:t>
                      </a:r>
                      <a:r>
                        <a:rPr lang="en-US" sz="2800" b="1" dirty="0">
                          <a:solidFill>
                            <a:srgbClr val="FF0000"/>
                          </a:solidFill>
                        </a:rPr>
                        <a:t>Il / Elle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Son (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</a:rPr>
                        <a:t>his / her)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 </a:t>
                      </a:r>
                      <a:r>
                        <a:rPr lang="en-US" sz="3200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sa</a:t>
                      </a:r>
                      <a:endParaRPr lang="en-US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 </a:t>
                      </a:r>
                      <a:r>
                        <a:rPr lang="en-US" sz="2800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ses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0639422"/>
                  </a:ext>
                </a:extLst>
              </a:tr>
              <a:tr h="500741">
                <a:tc>
                  <a:txBody>
                    <a:bodyPr/>
                    <a:lstStyle/>
                    <a:p>
                      <a:r>
                        <a:rPr lang="en-US" sz="2800" b="1" dirty="0">
                          <a:solidFill>
                            <a:srgbClr val="FF0000"/>
                          </a:solidFill>
                        </a:rPr>
                        <a:t>Nous 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</a:t>
                      </a:r>
                      <a:r>
                        <a:rPr lang="en-US" sz="2800" b="1" dirty="0" err="1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notre</a:t>
                      </a:r>
                      <a:r>
                        <a:rPr lang="en-US" sz="2800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(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</a:rPr>
                        <a:t>our</a:t>
                      </a:r>
                      <a:r>
                        <a:rPr lang="en-US" sz="2800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)</a:t>
                      </a:r>
                      <a:endParaRPr lang="en-US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</a:t>
                      </a:r>
                      <a:r>
                        <a:rPr lang="en-US" sz="2800" b="1" dirty="0" err="1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notre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 </a:t>
                      </a:r>
                      <a:r>
                        <a:rPr lang="en-US" sz="2800" b="1" dirty="0" err="1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nos</a:t>
                      </a:r>
                      <a:endParaRPr lang="en-US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28541062"/>
                  </a:ext>
                </a:extLst>
              </a:tr>
              <a:tr h="500741">
                <a:tc>
                  <a:txBody>
                    <a:bodyPr/>
                    <a:lstStyle/>
                    <a:p>
                      <a:r>
                        <a:rPr lang="en-US" sz="2800" b="1" dirty="0" err="1">
                          <a:solidFill>
                            <a:srgbClr val="FF0000"/>
                          </a:solidFill>
                        </a:rPr>
                        <a:t>Vous</a:t>
                      </a:r>
                      <a:endParaRPr 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/>
                        <a:t>  </a:t>
                      </a:r>
                      <a:r>
                        <a:rPr lang="en-US" sz="2800" b="1" dirty="0" err="1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votre</a:t>
                      </a:r>
                      <a:r>
                        <a:rPr lang="en-US" sz="2800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(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</a:rPr>
                        <a:t>your</a:t>
                      </a:r>
                      <a:r>
                        <a:rPr lang="en-US" sz="2800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)</a:t>
                      </a:r>
                      <a:endParaRPr lang="en-US" sz="28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/>
                        <a:t> </a:t>
                      </a:r>
                      <a:r>
                        <a:rPr lang="en-US" sz="2800" b="1" dirty="0" err="1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votre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  </a:t>
                      </a:r>
                      <a:r>
                        <a:rPr lang="en-US" sz="2800" b="1" dirty="0" err="1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vos</a:t>
                      </a:r>
                      <a:endParaRPr lang="en-US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68167897"/>
                  </a:ext>
                </a:extLst>
              </a:tr>
              <a:tr h="500741">
                <a:tc>
                  <a:txBody>
                    <a:bodyPr/>
                    <a:lstStyle/>
                    <a:p>
                      <a:r>
                        <a:rPr lang="en-US" sz="2800" b="1" dirty="0" err="1">
                          <a:solidFill>
                            <a:srgbClr val="FF0000"/>
                          </a:solidFill>
                        </a:rPr>
                        <a:t>Ils</a:t>
                      </a:r>
                      <a:r>
                        <a:rPr lang="en-US" sz="2800" b="1" dirty="0">
                          <a:solidFill>
                            <a:srgbClr val="FF0000"/>
                          </a:solidFill>
                        </a:rPr>
                        <a:t> / </a:t>
                      </a:r>
                      <a:r>
                        <a:rPr lang="en-US" sz="2800" b="1" dirty="0" err="1">
                          <a:solidFill>
                            <a:srgbClr val="FF0000"/>
                          </a:solidFill>
                        </a:rPr>
                        <a:t>elles</a:t>
                      </a:r>
                      <a:endParaRPr 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  </a:t>
                      </a:r>
                      <a:r>
                        <a:rPr lang="en-US" sz="2800" b="1" dirty="0" err="1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leur</a:t>
                      </a:r>
                      <a:r>
                        <a:rPr lang="en-US" sz="2800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(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</a:rPr>
                        <a:t>their</a:t>
                      </a:r>
                      <a:r>
                        <a:rPr lang="en-US" sz="2800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)</a:t>
                      </a:r>
                      <a:endParaRPr lang="en-US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  </a:t>
                      </a:r>
                      <a:r>
                        <a:rPr lang="en-US" sz="2800" b="1" dirty="0" err="1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leur</a:t>
                      </a:r>
                      <a:endParaRPr lang="en-US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 </a:t>
                      </a:r>
                      <a:r>
                        <a:rPr lang="en-US" sz="2800" b="1" dirty="0" err="1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leurs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2213776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1B010DB2-3CE5-FCE3-1527-6E20BC859B4E}"/>
              </a:ext>
            </a:extLst>
          </p:cNvPr>
          <p:cNvSpPr txBox="1"/>
          <p:nvPr/>
        </p:nvSpPr>
        <p:spPr>
          <a:xfrm>
            <a:off x="511036" y="5331243"/>
            <a:ext cx="668014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/>
              <a:t>Exemple</a:t>
            </a:r>
            <a:r>
              <a:rPr lang="en-US" sz="2400" b="1" dirty="0"/>
              <a:t> :  ma +  </a:t>
            </a:r>
            <a:r>
              <a:rPr lang="en-US" sz="2400" b="1" u="heavy" dirty="0">
                <a:uFill>
                  <a:solidFill>
                    <a:srgbClr val="FF0000"/>
                  </a:solidFill>
                </a:uFill>
              </a:rPr>
              <a:t>robe</a:t>
            </a:r>
            <a:r>
              <a:rPr lang="en-US" sz="2400" b="1" dirty="0"/>
              <a:t>  </a:t>
            </a:r>
          </a:p>
          <a:p>
            <a:r>
              <a:rPr lang="en-US" sz="2400" b="1" dirty="0"/>
              <a:t>                                 </a:t>
            </a:r>
            <a:r>
              <a:rPr lang="en-US" sz="2400" b="1" dirty="0">
                <a:solidFill>
                  <a:srgbClr val="7030A0"/>
                </a:solidFill>
              </a:rPr>
              <a:t>nom </a:t>
            </a:r>
            <a:r>
              <a:rPr lang="en-US" sz="2400" b="1" dirty="0" err="1">
                <a:solidFill>
                  <a:srgbClr val="7030A0"/>
                </a:solidFill>
              </a:rPr>
              <a:t>féminin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singulier</a:t>
            </a:r>
            <a:endParaRPr lang="en-US" sz="2400" b="1" dirty="0">
              <a:solidFill>
                <a:srgbClr val="7030A0"/>
              </a:solidFill>
            </a:endParaRPr>
          </a:p>
          <a:p>
            <a:r>
              <a:rPr lang="en-US" sz="2400" b="1" dirty="0"/>
              <a:t>                 ton+    </a:t>
            </a:r>
            <a:r>
              <a:rPr lang="en-US" sz="2400" b="1" u="heavy" dirty="0">
                <a:uFill>
                  <a:solidFill>
                    <a:srgbClr val="FF0000"/>
                  </a:solidFill>
                </a:uFill>
              </a:rPr>
              <a:t>stylo</a:t>
            </a:r>
            <a:r>
              <a:rPr lang="en-US" sz="2400" b="1" u="sng" dirty="0"/>
              <a:t> </a:t>
            </a:r>
          </a:p>
          <a:p>
            <a:r>
              <a:rPr lang="en-US" sz="2400" b="1" dirty="0"/>
              <a:t>                                </a:t>
            </a:r>
            <a:r>
              <a:rPr lang="en-US" sz="2400" b="1" dirty="0">
                <a:solidFill>
                  <a:srgbClr val="990099"/>
                </a:solidFill>
              </a:rPr>
              <a:t>nom </a:t>
            </a:r>
            <a:r>
              <a:rPr lang="en-US" sz="2400" b="1" dirty="0" err="1">
                <a:solidFill>
                  <a:srgbClr val="990099"/>
                </a:solidFill>
              </a:rPr>
              <a:t>masculin</a:t>
            </a:r>
            <a:r>
              <a:rPr lang="en-US" sz="2400" b="1" dirty="0">
                <a:solidFill>
                  <a:srgbClr val="990099"/>
                </a:solidFill>
              </a:rPr>
              <a:t> </a:t>
            </a:r>
            <a:r>
              <a:rPr lang="en-US" sz="2400" b="1" dirty="0" err="1">
                <a:solidFill>
                  <a:srgbClr val="990099"/>
                </a:solidFill>
              </a:rPr>
              <a:t>singulier</a:t>
            </a:r>
            <a:endParaRPr lang="en-US" sz="2400" b="1" dirty="0">
              <a:solidFill>
                <a:srgbClr val="99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1514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BE79FBB-712F-DF8A-A59D-875F5580C9E7}"/>
              </a:ext>
            </a:extLst>
          </p:cNvPr>
          <p:cNvSpPr txBox="1"/>
          <p:nvPr/>
        </p:nvSpPr>
        <p:spPr>
          <a:xfrm>
            <a:off x="2161309" y="392454"/>
            <a:ext cx="34359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Algerian" panose="04020705040A02060702" pitchFamily="82" charset="0"/>
              </a:rPr>
              <a:t>exercices</a:t>
            </a:r>
            <a:r>
              <a:rPr lang="en-US" sz="3600" b="1" dirty="0">
                <a:solidFill>
                  <a:srgbClr val="FF0000"/>
                </a:solidFill>
                <a:latin typeface="Algerian" panose="04020705040A02060702" pitchFamily="82" charset="0"/>
              </a:rPr>
              <a:t>: 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BDCFC9D-961B-02EB-A93D-9534BE3E70EB}"/>
              </a:ext>
            </a:extLst>
          </p:cNvPr>
          <p:cNvSpPr txBox="1"/>
          <p:nvPr/>
        </p:nvSpPr>
        <p:spPr>
          <a:xfrm>
            <a:off x="1116627" y="1267503"/>
            <a:ext cx="939212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</a:rPr>
              <a:t>Souligner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</a:rPr>
              <a:t> les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</a:rPr>
              <a:t>adjectifs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</a:rPr>
              <a:t>possessifs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</a:rPr>
              <a:t>:</a:t>
            </a:r>
          </a:p>
          <a:p>
            <a:endParaRPr lang="en-US" sz="2800" b="1" dirty="0"/>
          </a:p>
          <a:p>
            <a:r>
              <a:rPr lang="en-US" sz="2800" b="1" dirty="0"/>
              <a:t>Il conduit </a:t>
            </a:r>
            <a:r>
              <a:rPr lang="en-US" sz="2800" b="1" u="heavy" dirty="0">
                <a:uFill>
                  <a:solidFill>
                    <a:srgbClr val="FF0000"/>
                  </a:solidFill>
                </a:uFill>
              </a:rPr>
              <a:t>sa</a:t>
            </a:r>
            <a:r>
              <a:rPr lang="en-US" sz="2800" b="1" dirty="0"/>
              <a:t> voiture chaque matin.</a:t>
            </a:r>
          </a:p>
          <a:p>
            <a:endParaRPr lang="en-US" sz="2800" b="1" dirty="0"/>
          </a:p>
          <a:p>
            <a:r>
              <a:rPr lang="en-US" sz="2800" b="1" dirty="0"/>
              <a:t>Il range </a:t>
            </a:r>
            <a:r>
              <a:rPr lang="en-US" sz="2800" b="1" u="heavy" dirty="0">
                <a:uFill>
                  <a:solidFill>
                    <a:srgbClr val="FF0000"/>
                  </a:solidFill>
                </a:uFill>
              </a:rPr>
              <a:t>ses</a:t>
            </a:r>
            <a:r>
              <a:rPr lang="en-US" sz="2800" b="1" dirty="0"/>
              <a:t> affaires avant d’aller à l’école.</a:t>
            </a:r>
          </a:p>
          <a:p>
            <a:endParaRPr lang="en-US" sz="2800" b="1" dirty="0"/>
          </a:p>
          <a:p>
            <a:r>
              <a:rPr lang="en-US" sz="2800" b="1" u="heavy" dirty="0">
                <a:uFill>
                  <a:solidFill>
                    <a:srgbClr val="FF0000"/>
                  </a:solidFill>
                </a:uFill>
              </a:rPr>
              <a:t>Leurs</a:t>
            </a:r>
            <a:r>
              <a:rPr lang="en-US" sz="2800" b="1" dirty="0"/>
              <a:t> sens sont en éveil.</a:t>
            </a:r>
          </a:p>
          <a:p>
            <a:endParaRPr lang="en-US" sz="2800" b="1" dirty="0"/>
          </a:p>
          <a:p>
            <a:r>
              <a:rPr lang="en-US" sz="2800" b="1" dirty="0"/>
              <a:t>Il a quitté </a:t>
            </a:r>
            <a:r>
              <a:rPr lang="en-US" sz="2800" b="1" u="heavy" dirty="0">
                <a:uFill>
                  <a:solidFill>
                    <a:srgbClr val="FF0000"/>
                  </a:solidFill>
                </a:uFill>
              </a:rPr>
              <a:t>son</a:t>
            </a:r>
            <a:r>
              <a:rPr lang="en-US" sz="2800" b="1" dirty="0"/>
              <a:t> épicerie pour aller à la mer.</a:t>
            </a:r>
          </a:p>
        </p:txBody>
      </p:sp>
      <p:pic>
        <p:nvPicPr>
          <p:cNvPr id="1026" name="Picture 2" descr="Paris epicerie Banque de photographies et d'images à haute résolution -  Alamy">
            <a:extLst>
              <a:ext uri="{FF2B5EF4-FFF2-40B4-BE49-F238E27FC236}">
                <a16:creationId xmlns:a16="http://schemas.microsoft.com/office/drawing/2014/main" id="{BDA6DAD8-A36E-28E0-743C-356095639D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3587" y="4336472"/>
            <a:ext cx="2404196" cy="16486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llustration D'un Garçon De Remplissage Jusqu'à Cartable Sur Blanc Clip Art  Libres De Droits, Svg, Vecteurs Et Illustration. Image 14132363">
            <a:extLst>
              <a:ext uri="{FF2B5EF4-FFF2-40B4-BE49-F238E27FC236}">
                <a16:creationId xmlns:a16="http://schemas.microsoft.com/office/drawing/2014/main" id="{F5C841E1-5F8D-945E-FA85-65BB4563B9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3587" y="2642660"/>
            <a:ext cx="1926070" cy="12200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33901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BE79FBB-712F-DF8A-A59D-875F5580C9E7}"/>
              </a:ext>
            </a:extLst>
          </p:cNvPr>
          <p:cNvSpPr txBox="1"/>
          <p:nvPr/>
        </p:nvSpPr>
        <p:spPr>
          <a:xfrm>
            <a:off x="2161309" y="392454"/>
            <a:ext cx="54309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6">
                    <a:lumMod val="75000"/>
                  </a:schemeClr>
                </a:solidFill>
              </a:rPr>
              <a:t>2- 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</a:rPr>
              <a:t>Mets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</a:rPr>
              <a:t>ces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</a:rPr>
              <a:t> mots au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</a:rPr>
              <a:t>pluriel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</a:rPr>
              <a:t>: 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F38BED2-48C6-058C-393C-B37B5C74C189}"/>
              </a:ext>
            </a:extLst>
          </p:cNvPr>
          <p:cNvSpPr txBox="1"/>
          <p:nvPr/>
        </p:nvSpPr>
        <p:spPr>
          <a:xfrm>
            <a:off x="1683245" y="1512399"/>
            <a:ext cx="44127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Ma </a:t>
            </a:r>
            <a:r>
              <a:rPr lang="en-US" sz="2800" b="1" dirty="0" err="1"/>
              <a:t>soeur</a:t>
            </a:r>
            <a:r>
              <a:rPr lang="en-US" sz="2800" b="1" dirty="0"/>
              <a:t>:   </a:t>
            </a:r>
            <a:r>
              <a:rPr lang="en-US" sz="2800" b="1" dirty="0" err="1">
                <a:solidFill>
                  <a:srgbClr val="FF0000"/>
                </a:solidFill>
              </a:rPr>
              <a:t>mes</a:t>
            </a:r>
            <a:r>
              <a:rPr lang="en-US" sz="2800" b="1" dirty="0"/>
              <a:t> </a:t>
            </a:r>
            <a:r>
              <a:rPr lang="en-US" sz="2800" b="1" dirty="0" err="1"/>
              <a:t>soeur</a:t>
            </a:r>
            <a:r>
              <a:rPr lang="en-US" sz="2800" b="1" dirty="0" err="1">
                <a:solidFill>
                  <a:srgbClr val="FF0000"/>
                </a:solidFill>
              </a:rPr>
              <a:t>s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3F0AC0C-7D5C-576E-1B61-B1B664910C93}"/>
              </a:ext>
            </a:extLst>
          </p:cNvPr>
          <p:cNvSpPr txBox="1"/>
          <p:nvPr/>
        </p:nvSpPr>
        <p:spPr>
          <a:xfrm>
            <a:off x="1683244" y="2109124"/>
            <a:ext cx="44127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Ta  </a:t>
            </a:r>
            <a:r>
              <a:rPr lang="en-US" sz="2800" b="1" dirty="0" err="1"/>
              <a:t>balle</a:t>
            </a:r>
            <a:r>
              <a:rPr lang="en-US" sz="2800" b="1" dirty="0"/>
              <a:t>:    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tes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/>
              <a:t>balle</a:t>
            </a:r>
            <a:r>
              <a:rPr lang="en-US" sz="2800" b="1" dirty="0" err="1">
                <a:solidFill>
                  <a:srgbClr val="FF0000"/>
                </a:solidFill>
              </a:rPr>
              <a:t>s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E431EE1-DF83-6B3C-7591-2719E6FEDF5A}"/>
              </a:ext>
            </a:extLst>
          </p:cNvPr>
          <p:cNvSpPr txBox="1"/>
          <p:nvPr/>
        </p:nvSpPr>
        <p:spPr>
          <a:xfrm>
            <a:off x="1683243" y="2705849"/>
            <a:ext cx="44127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Sa robe:       </a:t>
            </a:r>
            <a:r>
              <a:rPr lang="en-US" sz="2800" b="1" dirty="0">
                <a:solidFill>
                  <a:srgbClr val="FF0000"/>
                </a:solidFill>
              </a:rPr>
              <a:t>ses</a:t>
            </a:r>
            <a:r>
              <a:rPr lang="en-US" sz="2800" b="1" dirty="0"/>
              <a:t> robe</a:t>
            </a:r>
            <a:r>
              <a:rPr lang="en-US" sz="2800" b="1" dirty="0">
                <a:solidFill>
                  <a:srgbClr val="FF0000"/>
                </a:solidFill>
              </a:rPr>
              <a:t>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23525E3-0CAD-91E8-B6C4-8D5A0FAB2F46}"/>
              </a:ext>
            </a:extLst>
          </p:cNvPr>
          <p:cNvSpPr txBox="1"/>
          <p:nvPr/>
        </p:nvSpPr>
        <p:spPr>
          <a:xfrm>
            <a:off x="1683242" y="4496024"/>
            <a:ext cx="44127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/>
              <a:t>Votre</a:t>
            </a:r>
            <a:r>
              <a:rPr lang="en-US" sz="2800" b="1" dirty="0"/>
              <a:t> enfant :     </a:t>
            </a:r>
            <a:r>
              <a:rPr lang="en-US" sz="2800" b="1" dirty="0" err="1">
                <a:solidFill>
                  <a:srgbClr val="FF0000"/>
                </a:solidFill>
              </a:rPr>
              <a:t>vos</a:t>
            </a:r>
            <a:r>
              <a:rPr lang="en-US" sz="2800" b="1" dirty="0"/>
              <a:t> enfant</a:t>
            </a:r>
            <a:r>
              <a:rPr lang="en-US" sz="2800" b="1" dirty="0">
                <a:solidFill>
                  <a:srgbClr val="FF0000"/>
                </a:solidFill>
              </a:rPr>
              <a:t>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52780BA-0EDC-02E9-CE79-E7A3358DEA98}"/>
              </a:ext>
            </a:extLst>
          </p:cNvPr>
          <p:cNvSpPr txBox="1"/>
          <p:nvPr/>
        </p:nvSpPr>
        <p:spPr>
          <a:xfrm>
            <a:off x="1683242" y="3899299"/>
            <a:ext cx="76408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Notre </a:t>
            </a:r>
            <a:r>
              <a:rPr lang="en-US" sz="2800" b="1" dirty="0" err="1"/>
              <a:t>maison</a:t>
            </a:r>
            <a:r>
              <a:rPr lang="en-US" sz="2800" b="1" dirty="0"/>
              <a:t>:       </a:t>
            </a:r>
            <a:r>
              <a:rPr lang="en-US" sz="2800" b="1" dirty="0" err="1">
                <a:solidFill>
                  <a:srgbClr val="FF0000"/>
                </a:solidFill>
              </a:rPr>
              <a:t>nos</a:t>
            </a:r>
            <a:r>
              <a:rPr lang="en-US" sz="2800" b="1" dirty="0"/>
              <a:t> </a:t>
            </a:r>
            <a:r>
              <a:rPr lang="en-US" sz="2800" b="1" dirty="0" err="1"/>
              <a:t>maison</a:t>
            </a:r>
            <a:r>
              <a:rPr lang="en-US" sz="2800" b="1" dirty="0" err="1">
                <a:solidFill>
                  <a:srgbClr val="FF0000"/>
                </a:solidFill>
              </a:rPr>
              <a:t>s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8F28DDE-2AD8-4739-BE01-774E530C0CB0}"/>
              </a:ext>
            </a:extLst>
          </p:cNvPr>
          <p:cNvSpPr txBox="1"/>
          <p:nvPr/>
        </p:nvSpPr>
        <p:spPr>
          <a:xfrm>
            <a:off x="1683243" y="3302574"/>
            <a:ext cx="44127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Mon village:     </a:t>
            </a:r>
            <a:r>
              <a:rPr lang="en-US" sz="2800" b="1" dirty="0" err="1">
                <a:solidFill>
                  <a:srgbClr val="FF0000"/>
                </a:solidFill>
              </a:rPr>
              <a:t>mes</a:t>
            </a:r>
            <a:r>
              <a:rPr lang="en-US" sz="2800" b="1" dirty="0"/>
              <a:t> village</a:t>
            </a:r>
            <a:r>
              <a:rPr lang="en-US" sz="2800" b="1" dirty="0">
                <a:solidFill>
                  <a:srgbClr val="FF0000"/>
                </a:solidFill>
              </a:rPr>
              <a:t>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6C27069-D8C1-4C0D-D3B6-4A1FD41F9EAA}"/>
              </a:ext>
            </a:extLst>
          </p:cNvPr>
          <p:cNvSpPr txBox="1"/>
          <p:nvPr/>
        </p:nvSpPr>
        <p:spPr>
          <a:xfrm>
            <a:off x="1683242" y="5187260"/>
            <a:ext cx="44127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/>
              <a:t>Leur</a:t>
            </a:r>
            <a:r>
              <a:rPr lang="en-US" sz="2800" b="1" dirty="0"/>
              <a:t>  école  : </a:t>
            </a:r>
            <a:r>
              <a:rPr lang="en-US" sz="2800" b="1" dirty="0">
                <a:solidFill>
                  <a:srgbClr val="FF0000"/>
                </a:solidFill>
              </a:rPr>
              <a:t>Leurs</a:t>
            </a:r>
            <a:r>
              <a:rPr lang="en-US" sz="2800" b="1" dirty="0"/>
              <a:t>  école</a:t>
            </a:r>
            <a:r>
              <a:rPr lang="en-US" sz="2800" b="1" dirty="0">
                <a:solidFill>
                  <a:srgbClr val="FF0000"/>
                </a:solidFill>
              </a:rPr>
              <a:t>s</a:t>
            </a:r>
          </a:p>
        </p:txBody>
      </p:sp>
    </p:spTree>
    <p:extLst>
      <p:ext uri="{BB962C8B-B14F-4D97-AF65-F5344CB8AC3E}">
        <p14:creationId xmlns:p14="http://schemas.microsoft.com/office/powerpoint/2010/main" val="36809224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6B90AC-0863-F589-1135-8CF392CD4F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DBE70C1-AAFA-515A-436B-5FA770536629}"/>
              </a:ext>
            </a:extLst>
          </p:cNvPr>
          <p:cNvSpPr txBox="1"/>
          <p:nvPr/>
        </p:nvSpPr>
        <p:spPr>
          <a:xfrm>
            <a:off x="2161308" y="392454"/>
            <a:ext cx="834744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solidFill>
                  <a:srgbClr val="FF0000"/>
                </a:solidFill>
                <a:latin typeface="Algerian" panose="04020705040A02060702" pitchFamily="82" charset="0"/>
              </a:rPr>
              <a:t>Exercice</a:t>
            </a:r>
            <a:r>
              <a:rPr lang="en-US" sz="4000" b="1" dirty="0">
                <a:solidFill>
                  <a:srgbClr val="FF0000"/>
                </a:solidFill>
                <a:latin typeface="Algerian" panose="04020705040A02060702" pitchFamily="82" charset="0"/>
              </a:rPr>
              <a:t> a appliquer </a:t>
            </a: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</a:rPr>
              <a:t>  </a:t>
            </a: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A137211B-CA53-FC6C-093D-AAE136A236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4355936"/>
              </p:ext>
            </p:extLst>
          </p:nvPr>
        </p:nvGraphicFramePr>
        <p:xfrm>
          <a:off x="485775" y="3914775"/>
          <a:ext cx="8758237" cy="252822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79621">
                  <a:extLst>
                    <a:ext uri="{9D8B030D-6E8A-4147-A177-3AD203B41FA5}">
                      <a16:colId xmlns:a16="http://schemas.microsoft.com/office/drawing/2014/main" val="1099069455"/>
                    </a:ext>
                  </a:extLst>
                </a:gridCol>
                <a:gridCol w="4378616">
                  <a:extLst>
                    <a:ext uri="{9D8B030D-6E8A-4147-A177-3AD203B41FA5}">
                      <a16:colId xmlns:a16="http://schemas.microsoft.com/office/drawing/2014/main" val="1452547004"/>
                    </a:ext>
                  </a:extLst>
                </a:gridCol>
              </a:tblGrid>
              <a:tr h="67151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CA" sz="32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Les noms féminins 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CA" sz="3200" b="1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Les noms masculins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1621320"/>
                  </a:ext>
                </a:extLst>
              </a:tr>
              <a:tr h="185671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CA" sz="1400" dirty="0">
                          <a:effectLst/>
                        </a:rPr>
                        <a:t> 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fr-CA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</a:t>
                      </a:r>
                      <a:r>
                        <a:rPr lang="fr-CA" altLang="en-US" sz="28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</a:t>
                      </a:r>
                      <a:r>
                        <a:rPr kumimoji="0" lang="fr-CA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fr-CA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soeur</a:t>
                      </a:r>
                      <a:r>
                        <a:rPr kumimoji="0" lang="fr-CA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fr-CA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</a:t>
                      </a:r>
                      <a:r>
                        <a:rPr lang="fr-CA" altLang="en-US" sz="28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 robe</a:t>
                      </a:r>
                      <a:r>
                        <a:rPr kumimoji="0" lang="fr-CA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fr-CA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leur famille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CA" sz="1400" dirty="0">
                          <a:effectLst/>
                        </a:rPr>
                        <a:t> 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CA" altLang="en-US" sz="28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son t-shirt 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fr-CA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son </a:t>
                      </a:r>
                      <a:r>
                        <a:rPr lang="fr-CA" altLang="en-US" sz="28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</a:t>
                      </a:r>
                      <a:r>
                        <a:rPr kumimoji="0" lang="fr-CA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ère 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fr-CA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fr-CA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son anniversaire</a:t>
                      </a:r>
                      <a:endParaRPr lang="en-US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3528068"/>
                  </a:ext>
                </a:extLst>
              </a:tr>
            </a:tbl>
          </a:graphicData>
        </a:graphic>
      </p:graphicFrame>
      <p:sp>
        <p:nvSpPr>
          <p:cNvPr id="13" name="Rectangle 1">
            <a:extLst>
              <a:ext uri="{FF2B5EF4-FFF2-40B4-BE49-F238E27FC236}">
                <a16:creationId xmlns:a16="http://schemas.microsoft.com/office/drawing/2014/main" id="{290CBC88-3847-CFBA-1E39-24653B3D88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7745" y="2022397"/>
            <a:ext cx="11942367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8858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8858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8858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8858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8858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8858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8858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8858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8858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85825" algn="l"/>
              </a:tabLst>
            </a:pPr>
            <a:r>
              <a:rPr kumimoji="0" lang="fr-CA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  </a:t>
            </a:r>
            <a:r>
              <a:rPr kumimoji="0" lang="fr-CA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Il fait chaud. </a:t>
            </a:r>
            <a:r>
              <a:rPr lang="fr-CA" altLang="en-US" sz="2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Amine</a:t>
            </a:r>
            <a:r>
              <a:rPr kumimoji="0" lang="fr-CA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porte </a:t>
            </a:r>
            <a:r>
              <a:rPr lang="fr-CA" altLang="en-US" sz="2800" u="heavy" dirty="0">
                <a:uFill>
                  <a:solidFill>
                    <a:srgbClr val="FF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son</a:t>
            </a:r>
            <a:r>
              <a:rPr lang="fr-CA" altLang="en-US" sz="2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t-shirt blanc</a:t>
            </a:r>
            <a:r>
              <a:rPr kumimoji="0" lang="fr-CA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que </a:t>
            </a:r>
            <a:r>
              <a:rPr kumimoji="0" lang="fr-CA" altLang="en-US" sz="2800" b="0" i="0" u="heavy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uFill>
                  <a:solidFill>
                    <a:srgbClr val="FF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son</a:t>
            </a:r>
            <a:r>
              <a:rPr kumimoji="0" lang="fr-CA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CA" altLang="en-US" sz="2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</a:t>
            </a:r>
            <a:r>
              <a:rPr kumimoji="0" lang="fr-CA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ère lui a acheté </a:t>
            </a:r>
            <a:r>
              <a:rPr lang="fr-CA" altLang="en-US" sz="2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à</a:t>
            </a:r>
            <a:r>
              <a:rPr kumimoji="0" lang="fr-CA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fr-CA" altLang="en-US" sz="2800" b="0" i="0" u="heavy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uFill>
                  <a:solidFill>
                    <a:srgbClr val="FF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son</a:t>
            </a:r>
            <a:r>
              <a:rPr kumimoji="0" lang="fr-CA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anniversaire. </a:t>
            </a:r>
            <a:r>
              <a:rPr kumimoji="0" lang="fr-CA" altLang="en-US" sz="2800" b="0" i="0" u="heavy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uFill>
                  <a:solidFill>
                    <a:srgbClr val="FF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</a:t>
            </a:r>
            <a:r>
              <a:rPr lang="fr-CA" altLang="en-US" sz="2800" u="heavy" dirty="0">
                <a:uFill>
                  <a:solidFill>
                    <a:srgbClr val="FF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</a:t>
            </a:r>
            <a:r>
              <a:rPr kumimoji="0" lang="fr-CA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fr-CA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soeur</a:t>
            </a:r>
            <a:r>
              <a:rPr kumimoji="0" lang="fr-CA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porte </a:t>
            </a:r>
            <a:r>
              <a:rPr kumimoji="0" lang="fr-CA" altLang="en-US" sz="2800" b="0" i="0" u="heavy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uFill>
                  <a:solidFill>
                    <a:srgbClr val="FF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</a:t>
            </a:r>
            <a:r>
              <a:rPr lang="fr-CA" altLang="en-US" sz="2800" u="heavy" dirty="0">
                <a:uFill>
                  <a:solidFill>
                    <a:srgbClr val="FF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</a:t>
            </a:r>
            <a:r>
              <a:rPr lang="fr-CA" altLang="en-US" sz="2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robe</a:t>
            </a:r>
            <a:r>
              <a:rPr kumimoji="0" lang="fr-CA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CA" altLang="en-US" sz="2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jaune</a:t>
            </a:r>
            <a:r>
              <a:rPr kumimoji="0" lang="fr-CA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Ils vont </a:t>
            </a:r>
            <a:r>
              <a:rPr lang="fr-CA" altLang="en-US" sz="2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à</a:t>
            </a:r>
            <a:r>
              <a:rPr kumimoji="0" lang="fr-CA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la plage avec </a:t>
            </a:r>
            <a:r>
              <a:rPr kumimoji="0" lang="fr-CA" altLang="en-US" sz="2800" b="0" i="0" u="heavy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uFill>
                  <a:solidFill>
                    <a:srgbClr val="FF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leur </a:t>
            </a:r>
            <a:r>
              <a:rPr kumimoji="0" lang="fr-CA" altLang="en-US" sz="2800" b="0" i="0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uFill>
                  <a:solidFill>
                    <a:srgbClr val="FF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famille</a:t>
            </a:r>
            <a:r>
              <a:rPr kumimoji="0" lang="fr-CA" altLang="en-US" b="0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kumimoji="0" lang="en-US" altLang="en-US" sz="14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85825" algn="l"/>
              </a:tabLst>
            </a:pPr>
            <a:r>
              <a:rPr kumimoji="0" lang="fr-CA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</a:t>
            </a:r>
            <a:endParaRPr kumimoji="0" lang="en-US" altLang="en-US" sz="2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85825" algn="l"/>
              </a:tabLst>
            </a:pPr>
            <a:r>
              <a:rPr kumimoji="0" lang="fr-CA" alt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</a:t>
            </a:r>
            <a:r>
              <a:rPr kumimoji="0" lang="fr-CA" altLang="en-US" sz="28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b/ Classer les mots avec leurs adjectifs possessifs selon le tableau suivant :</a:t>
            </a: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85825" algn="l"/>
              </a:tabLst>
            </a:pPr>
            <a:r>
              <a:rPr kumimoji="0" lang="fr-CA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                  </a:t>
            </a:r>
            <a:endParaRPr kumimoji="0" lang="fr-CA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8230ECD-48DE-C021-A9F0-B0B18E1BEEF6}"/>
              </a:ext>
            </a:extLst>
          </p:cNvPr>
          <p:cNvSpPr txBox="1"/>
          <p:nvPr/>
        </p:nvSpPr>
        <p:spPr>
          <a:xfrm>
            <a:off x="1683242" y="1100340"/>
            <a:ext cx="63749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0070C0"/>
                </a:solidFill>
              </a:rPr>
              <a:t>Souligner</a:t>
            </a:r>
            <a:r>
              <a:rPr lang="en-US" sz="2800" b="1" dirty="0">
                <a:solidFill>
                  <a:srgbClr val="0070C0"/>
                </a:solidFill>
              </a:rPr>
              <a:t> les </a:t>
            </a:r>
            <a:r>
              <a:rPr lang="en-US" sz="2800" b="1" dirty="0" err="1">
                <a:solidFill>
                  <a:srgbClr val="0070C0"/>
                </a:solidFill>
              </a:rPr>
              <a:t>adjectifs</a:t>
            </a:r>
            <a:r>
              <a:rPr lang="en-US" sz="2800" b="1" dirty="0">
                <a:solidFill>
                  <a:srgbClr val="0070C0"/>
                </a:solidFill>
              </a:rPr>
              <a:t> </a:t>
            </a:r>
            <a:r>
              <a:rPr lang="en-US" sz="2800" b="1" dirty="0" err="1">
                <a:solidFill>
                  <a:srgbClr val="0070C0"/>
                </a:solidFill>
              </a:rPr>
              <a:t>possessifs</a:t>
            </a:r>
            <a:r>
              <a:rPr lang="en-US" sz="2800" b="1" dirty="0">
                <a:solidFill>
                  <a:srgbClr val="0070C0"/>
                </a:solidFill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41494889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9CEAA7F-4C6F-7CC2-E925-5579FD590FFC}"/>
              </a:ext>
            </a:extLst>
          </p:cNvPr>
          <p:cNvSpPr txBox="1"/>
          <p:nvPr/>
        </p:nvSpPr>
        <p:spPr>
          <a:xfrm>
            <a:off x="1552880" y="826870"/>
            <a:ext cx="9877120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00B050"/>
                </a:solidFill>
              </a:rPr>
              <a:t>Observons</a:t>
            </a:r>
            <a:r>
              <a:rPr lang="en-US" sz="3200" b="1" dirty="0">
                <a:solidFill>
                  <a:srgbClr val="00B050"/>
                </a:solidFill>
              </a:rPr>
              <a:t> les phrases </a:t>
            </a:r>
            <a:r>
              <a:rPr lang="en-US" sz="3200" b="1" dirty="0" err="1">
                <a:solidFill>
                  <a:srgbClr val="00B050"/>
                </a:solidFill>
              </a:rPr>
              <a:t>suivantes</a:t>
            </a:r>
            <a:r>
              <a:rPr lang="en-US" sz="3200" b="1" dirty="0">
                <a:solidFill>
                  <a:srgbClr val="00B050"/>
                </a:solidFill>
              </a:rPr>
              <a:t>:</a:t>
            </a:r>
          </a:p>
          <a:p>
            <a:r>
              <a:rPr lang="en-US" sz="3200" b="1" dirty="0" err="1"/>
              <a:t>Cette</a:t>
            </a:r>
            <a:r>
              <a:rPr lang="en-US" sz="3200" b="1" dirty="0"/>
              <a:t> montre </a:t>
            </a:r>
            <a:r>
              <a:rPr lang="en-US" sz="3200" b="1" dirty="0" err="1"/>
              <a:t>est</a:t>
            </a:r>
            <a:r>
              <a:rPr lang="en-US" sz="3200" b="1" dirty="0"/>
              <a:t> à </a:t>
            </a:r>
            <a:r>
              <a:rPr lang="en-US" sz="3200" b="1" dirty="0" err="1"/>
              <a:t>moi</a:t>
            </a:r>
            <a:r>
              <a:rPr lang="en-US" sz="3200" b="1" dirty="0"/>
              <a:t> . </a:t>
            </a:r>
            <a:r>
              <a:rPr lang="en-US" sz="3200" b="1" dirty="0" err="1"/>
              <a:t>C’est</a:t>
            </a:r>
            <a:r>
              <a:rPr lang="en-US" sz="3200" b="1" dirty="0"/>
              <a:t> </a:t>
            </a:r>
            <a:r>
              <a:rPr lang="ar-JO" sz="3200" b="1" dirty="0" smtClean="0"/>
              <a:t>        </a:t>
            </a:r>
            <a:r>
              <a:rPr lang="en-US" sz="3200" b="1" dirty="0" err="1" smtClean="0"/>
              <a:t>montre</a:t>
            </a:r>
            <a:r>
              <a:rPr lang="en-US" sz="3200" b="1" dirty="0"/>
              <a:t>.</a:t>
            </a:r>
          </a:p>
          <a:p>
            <a:endParaRPr lang="en-US" sz="3200" b="1" dirty="0"/>
          </a:p>
          <a:p>
            <a:r>
              <a:rPr lang="en-US" sz="3200" b="1" dirty="0"/>
              <a:t>Ce livre </a:t>
            </a:r>
            <a:r>
              <a:rPr lang="en-US" sz="3200" b="1" dirty="0" err="1"/>
              <a:t>est</a:t>
            </a:r>
            <a:r>
              <a:rPr lang="en-US" sz="3200" b="1" dirty="0"/>
              <a:t> à </a:t>
            </a:r>
            <a:r>
              <a:rPr lang="en-US" sz="3200" b="1" dirty="0" err="1"/>
              <a:t>toi</a:t>
            </a:r>
            <a:r>
              <a:rPr lang="en-US" sz="3200" b="1" dirty="0"/>
              <a:t> . </a:t>
            </a:r>
            <a:r>
              <a:rPr lang="en-US" sz="3200" b="1" dirty="0" err="1"/>
              <a:t>C’est</a:t>
            </a:r>
            <a:r>
              <a:rPr lang="en-US" sz="3200" b="1" dirty="0"/>
              <a:t> </a:t>
            </a:r>
            <a:r>
              <a:rPr lang="ar-JO" sz="3200" b="1" dirty="0" smtClean="0"/>
              <a:t>     </a:t>
            </a:r>
            <a:r>
              <a:rPr lang="en-US" sz="3200" b="1" dirty="0" smtClean="0"/>
              <a:t>livre</a:t>
            </a:r>
            <a:r>
              <a:rPr lang="en-US" sz="3200" b="1" dirty="0"/>
              <a:t>.</a:t>
            </a:r>
          </a:p>
          <a:p>
            <a:endParaRPr lang="en-US" sz="3200" b="1" dirty="0"/>
          </a:p>
          <a:p>
            <a:r>
              <a:rPr lang="en-US" sz="3200" b="1" dirty="0"/>
              <a:t>Ce stylo </a:t>
            </a:r>
            <a:r>
              <a:rPr lang="en-US" sz="3200" b="1" dirty="0" err="1"/>
              <a:t>est</a:t>
            </a:r>
            <a:r>
              <a:rPr lang="en-US" sz="3200" b="1" dirty="0"/>
              <a:t> à </a:t>
            </a:r>
            <a:r>
              <a:rPr lang="en-US" sz="3200" b="1" dirty="0" err="1"/>
              <a:t>moi</a:t>
            </a:r>
            <a:r>
              <a:rPr lang="en-US" sz="3200" b="1" dirty="0"/>
              <a:t> . </a:t>
            </a:r>
            <a:r>
              <a:rPr lang="en-US" sz="3200" b="1" dirty="0" err="1" smtClean="0"/>
              <a:t>C’est</a:t>
            </a:r>
            <a:r>
              <a:rPr lang="ar-JO" sz="3200" b="1" dirty="0" smtClean="0"/>
              <a:t>    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stylo</a:t>
            </a:r>
            <a:r>
              <a:rPr lang="en-US" sz="3200" b="1" dirty="0"/>
              <a:t>.</a:t>
            </a:r>
          </a:p>
          <a:p>
            <a:endParaRPr lang="en-US" sz="3200" b="1" dirty="0"/>
          </a:p>
          <a:p>
            <a:r>
              <a:rPr lang="en-US" sz="3200" b="1" dirty="0" err="1"/>
              <a:t>Cette</a:t>
            </a:r>
            <a:r>
              <a:rPr lang="en-US" sz="3200" b="1" dirty="0"/>
              <a:t> </a:t>
            </a:r>
            <a:r>
              <a:rPr lang="en-US" sz="3200" b="1" dirty="0" err="1"/>
              <a:t>classe</a:t>
            </a:r>
            <a:r>
              <a:rPr lang="en-US" sz="3200" b="1" dirty="0"/>
              <a:t> </a:t>
            </a:r>
            <a:r>
              <a:rPr lang="en-US" sz="3200" b="1" dirty="0" err="1"/>
              <a:t>est</a:t>
            </a:r>
            <a:r>
              <a:rPr lang="en-US" sz="3200" b="1" dirty="0"/>
              <a:t> à </a:t>
            </a:r>
            <a:r>
              <a:rPr lang="en-US" sz="3200" b="1" dirty="0" err="1"/>
              <a:t>vous</a:t>
            </a:r>
            <a:r>
              <a:rPr lang="en-US" sz="3200" b="1" dirty="0"/>
              <a:t>. </a:t>
            </a:r>
            <a:r>
              <a:rPr lang="en-US" sz="3200" b="1" dirty="0" err="1"/>
              <a:t>C’est</a:t>
            </a:r>
            <a:r>
              <a:rPr lang="en-US" sz="3200" b="1" dirty="0"/>
              <a:t> </a:t>
            </a:r>
            <a:r>
              <a:rPr lang="ar-JO" sz="3200" b="1" dirty="0" smtClean="0"/>
              <a:t>     </a:t>
            </a:r>
            <a:r>
              <a:rPr lang="en-US" sz="3200" b="1" dirty="0" err="1" smtClean="0"/>
              <a:t>classe</a:t>
            </a:r>
            <a:r>
              <a:rPr lang="en-US" sz="3200" b="1" dirty="0"/>
              <a:t>.</a:t>
            </a:r>
          </a:p>
          <a:p>
            <a:endParaRPr lang="en-US" sz="3200" b="1" dirty="0"/>
          </a:p>
          <a:p>
            <a:r>
              <a:rPr lang="en-US" sz="3200" b="1" dirty="0"/>
              <a:t>Ce cahier </a:t>
            </a:r>
            <a:r>
              <a:rPr lang="en-US" sz="3200" b="1" dirty="0" err="1"/>
              <a:t>est</a:t>
            </a:r>
            <a:r>
              <a:rPr lang="en-US" sz="3200" b="1" dirty="0"/>
              <a:t> à </a:t>
            </a:r>
            <a:r>
              <a:rPr lang="en-US" sz="3200" b="1" dirty="0" err="1"/>
              <a:t>lui</a:t>
            </a:r>
            <a:r>
              <a:rPr lang="en-US" sz="3200" b="1" dirty="0"/>
              <a:t>. </a:t>
            </a:r>
            <a:r>
              <a:rPr lang="en-US" sz="3200" b="1" dirty="0" err="1"/>
              <a:t>C’est</a:t>
            </a:r>
            <a:r>
              <a:rPr lang="en-US" sz="3200" b="1" dirty="0"/>
              <a:t> </a:t>
            </a:r>
            <a:r>
              <a:rPr lang="ar-JO" sz="3200" b="1" dirty="0" smtClean="0"/>
              <a:t>     </a:t>
            </a:r>
            <a:r>
              <a:rPr lang="en-US" sz="3200" b="1" dirty="0" smtClean="0"/>
              <a:t>cahier</a:t>
            </a:r>
            <a:r>
              <a:rPr lang="en-US" sz="3200" b="1" dirty="0"/>
              <a:t>.</a:t>
            </a:r>
          </a:p>
          <a:p>
            <a:endParaRPr lang="en-US" sz="3200" b="1" dirty="0"/>
          </a:p>
          <a:p>
            <a:r>
              <a:rPr lang="en-US" sz="3200" b="1" dirty="0" err="1"/>
              <a:t>Cette</a:t>
            </a:r>
            <a:r>
              <a:rPr lang="en-US" sz="3200" b="1" dirty="0"/>
              <a:t> </a:t>
            </a:r>
            <a:r>
              <a:rPr lang="en-US" sz="3200" b="1" dirty="0" err="1"/>
              <a:t>mère</a:t>
            </a:r>
            <a:r>
              <a:rPr lang="en-US" sz="3200" b="1" dirty="0"/>
              <a:t> </a:t>
            </a:r>
            <a:r>
              <a:rPr lang="en-US" sz="3200" b="1" dirty="0" err="1"/>
              <a:t>est</a:t>
            </a:r>
            <a:r>
              <a:rPr lang="en-US" sz="3200" b="1" dirty="0"/>
              <a:t> à nous. </a:t>
            </a:r>
            <a:r>
              <a:rPr lang="en-US" sz="3200" b="1" dirty="0" err="1"/>
              <a:t>C’est</a:t>
            </a:r>
            <a:r>
              <a:rPr lang="en-US" sz="3200" b="1" dirty="0"/>
              <a:t> </a:t>
            </a:r>
            <a:r>
              <a:rPr lang="ar-JO" sz="3200" b="1" dirty="0" smtClean="0"/>
              <a:t>      </a:t>
            </a:r>
            <a:r>
              <a:rPr lang="en-US" sz="3200" b="1" dirty="0" err="1" smtClean="0"/>
              <a:t>mère</a:t>
            </a:r>
            <a:endParaRPr lang="en-US" sz="3200" b="1" dirty="0"/>
          </a:p>
          <a:p>
            <a:r>
              <a:rPr lang="en-US" sz="3200" b="1" dirty="0"/>
              <a:t>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7D27EF7-D8A7-B10C-F694-8F3EC5D36285}"/>
              </a:ext>
            </a:extLst>
          </p:cNvPr>
          <p:cNvSpPr txBox="1"/>
          <p:nvPr/>
        </p:nvSpPr>
        <p:spPr>
          <a:xfrm>
            <a:off x="1745673" y="173585"/>
            <a:ext cx="8285017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  <a:latin typeface="Algerian" panose="04020705040A02060702" pitchFamily="82" charset="0"/>
              </a:rPr>
              <a:t>Les </a:t>
            </a:r>
            <a:r>
              <a:rPr lang="en-US" sz="4400" b="1" dirty="0" err="1">
                <a:solidFill>
                  <a:srgbClr val="FF0000"/>
                </a:solidFill>
                <a:latin typeface="Algerian" panose="04020705040A02060702" pitchFamily="82" charset="0"/>
              </a:rPr>
              <a:t>adjectifs</a:t>
            </a:r>
            <a:r>
              <a:rPr lang="en-US" sz="4400" b="1" dirty="0">
                <a:solidFill>
                  <a:srgbClr val="FF0000"/>
                </a:solidFill>
                <a:latin typeface="Algerian" panose="04020705040A02060702" pitchFamily="82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Algerian" panose="04020705040A02060702" pitchFamily="82" charset="0"/>
              </a:rPr>
              <a:t>posseessifs</a:t>
            </a:r>
            <a:r>
              <a:rPr lang="en-US" sz="4400" b="1" dirty="0">
                <a:solidFill>
                  <a:srgbClr val="FF0000"/>
                </a:solidFill>
                <a:latin typeface="Algerian" panose="04020705040A02060702" pitchFamily="82" charset="0"/>
              </a:rPr>
              <a:t>      </a:t>
            </a:r>
          </a:p>
        </p:txBody>
      </p:sp>
      <p:pic>
        <p:nvPicPr>
          <p:cNvPr id="2050" name="Picture 2" descr="Montres pour femme">
            <a:extLst>
              <a:ext uri="{FF2B5EF4-FFF2-40B4-BE49-F238E27FC236}">
                <a16:creationId xmlns:a16="http://schemas.microsoft.com/office/drawing/2014/main" id="{D6EDD4BB-3FBC-9E53-AE14-6DCFDA8541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8054" y="1161127"/>
            <a:ext cx="2401946" cy="12132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Stylo à bille — Wikipédia">
            <a:extLst>
              <a:ext uri="{FF2B5EF4-FFF2-40B4-BE49-F238E27FC236}">
                <a16:creationId xmlns:a16="http://schemas.microsoft.com/office/drawing/2014/main" id="{C2EA19D6-EDCA-224B-AD71-F7A1EC53CF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9748" y="2988062"/>
            <a:ext cx="2220942" cy="1085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Livres Un Livre Voir Flip Livre PNG , Livre Clipart, Livres, Un Livre  Fichier PNG et PSD pour le téléchargement libre">
            <a:extLst>
              <a:ext uri="{FF2B5EF4-FFF2-40B4-BE49-F238E27FC236}">
                <a16:creationId xmlns:a16="http://schemas.microsoft.com/office/drawing/2014/main" id="{19C9E537-5F6A-8BD3-FEB5-09D8FCD569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6816" y="1939560"/>
            <a:ext cx="1480701" cy="869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Cahier spirale A5 - Papier Kraft Recyclé - Fabrication française">
            <a:extLst>
              <a:ext uri="{FF2B5EF4-FFF2-40B4-BE49-F238E27FC236}">
                <a16:creationId xmlns:a16="http://schemas.microsoft.com/office/drawing/2014/main" id="{8ADF94AB-FE54-2063-4DFB-25754BB9A0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7354" y="5051379"/>
            <a:ext cx="1480700" cy="979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925407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9411"/>
    </mc:Choice>
    <mc:Fallback xmlns="">
      <p:transition spd="slow" advTm="13941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erci Et À Bientôt&quot; Images – Parcourir 19 le catalogue de photos, vecteurs  et vidéos | Adobe Stock">
            <a:extLst>
              <a:ext uri="{FF2B5EF4-FFF2-40B4-BE49-F238E27FC236}">
                <a16:creationId xmlns:a16="http://schemas.microsoft.com/office/drawing/2014/main" id="{AD15234D-813E-5196-E458-7569E14898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894104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8.7|4.2|9|11.8|17.8|5.6|7.9|1.8|6.4|13.7|14.3|6.1|9.7|14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9eb1bb7-a0ad-439c-ba7c-8e287a5d49b7">
      <Terms xmlns="http://schemas.microsoft.com/office/infopath/2007/PartnerControls"/>
    </lcf76f155ced4ddcb4097134ff3c332f>
    <TaxCatchAll xmlns="cdc80294-0611-4545-ba64-190dcea43afb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65A5A09ECF3364491705111E1F00565" ma:contentTypeVersion="14" ma:contentTypeDescription="Create a new document." ma:contentTypeScope="" ma:versionID="a13e17021c0cab3f2c6aa8a50e9a87a1">
  <xsd:schema xmlns:xsd="http://www.w3.org/2001/XMLSchema" xmlns:xs="http://www.w3.org/2001/XMLSchema" xmlns:p="http://schemas.microsoft.com/office/2006/metadata/properties" xmlns:ns2="f9eb1bb7-a0ad-439c-ba7c-8e287a5d49b7" xmlns:ns3="cdc80294-0611-4545-ba64-190dcea43afb" targetNamespace="http://schemas.microsoft.com/office/2006/metadata/properties" ma:root="true" ma:fieldsID="c60413f488368f34679cff6670237cc9" ns2:_="" ns3:_="">
    <xsd:import namespace="f9eb1bb7-a0ad-439c-ba7c-8e287a5d49b7"/>
    <xsd:import namespace="cdc80294-0611-4545-ba64-190dcea43af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eb1bb7-a0ad-439c-ba7c-8e287a5d49b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c274b54f-b8d2-498c-b788-fea2e700a08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c80294-0611-4545-ba64-190dcea43afb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726c7283-fe4c-4128-9e4b-4b0a85178aa0}" ma:internalName="TaxCatchAll" ma:showField="CatchAllData" ma:web="cdc80294-0611-4545-ba64-190dcea43af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A79A7F0-D32C-4756-829E-7DD953181E9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1FB2DCD-B22A-46D6-BEC7-CB4F4BE6A440}">
  <ds:schemaRefs>
    <ds:schemaRef ds:uri="http://schemas.microsoft.com/office/2006/metadata/properties"/>
    <ds:schemaRef ds:uri="http://schemas.microsoft.com/office/infopath/2007/PartnerControls"/>
    <ds:schemaRef ds:uri="f9eb1bb7-a0ad-439c-ba7c-8e287a5d49b7"/>
    <ds:schemaRef ds:uri="cdc80294-0611-4545-ba64-190dcea43afb"/>
  </ds:schemaRefs>
</ds:datastoreItem>
</file>

<file path=customXml/itemProps3.xml><?xml version="1.0" encoding="utf-8"?>
<ds:datastoreItem xmlns:ds="http://schemas.openxmlformats.org/officeDocument/2006/customXml" ds:itemID="{43F5E0EA-3E75-4581-A249-54A99AAD611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9eb1bb7-a0ad-439c-ba7c-8e287a5d49b7"/>
    <ds:schemaRef ds:uri="cdc80294-0611-4545-ba64-190dcea43af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2825</TotalTime>
  <Words>327</Words>
  <Application>Microsoft Office PowerPoint</Application>
  <PresentationFormat>Widescreen</PresentationFormat>
  <Paragraphs>91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Agency FB</vt:lpstr>
      <vt:lpstr>Algerian</vt:lpstr>
      <vt:lpstr>Arial</vt:lpstr>
      <vt:lpstr>Calibri</vt:lpstr>
      <vt:lpstr>Calibri Light</vt:lpstr>
      <vt:lpstr>Elephant</vt:lpstr>
      <vt:lpstr>Office Theme</vt:lpstr>
      <vt:lpstr>PowerPoint Presentation</vt:lpstr>
      <vt:lpstr>Objectifs</vt:lpstr>
      <vt:lpstr>L’adjective possessif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G1R</dc:title>
  <dc:creator>user</dc:creator>
  <cp:lastModifiedBy>Teacher</cp:lastModifiedBy>
  <cp:revision>177</cp:revision>
  <dcterms:modified xsi:type="dcterms:W3CDTF">2025-11-22T07:16:05Z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0x010100665A5A09ECF3364491705111E1F00565</vt:lpwstr>
  </property>
</Properties>
</file>