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4"/>
  </p:notesMasterIdLst>
  <p:handoutMasterIdLst>
    <p:handoutMasterId r:id="rId25"/>
  </p:handoutMasterIdLst>
  <p:sldIdLst>
    <p:sldId id="264"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21" r:id="rId19"/>
    <p:sldId id="317" r:id="rId20"/>
    <p:sldId id="318" r:id="rId21"/>
    <p:sldId id="319" r:id="rId22"/>
    <p:sldId id="320" r:id="rId23"/>
  </p:sldIdLst>
  <p:sldSz cx="9144000" cy="6858000" type="screen4x3"/>
  <p:notesSz cx="6858000" cy="9144000"/>
  <p:embeddedFontLst>
    <p:embeddedFont>
      <p:font typeface="Roboto" charset="0"/>
      <p:regular r:id="rId26"/>
      <p:bold r:id="rId27"/>
      <p:italic r:id="rId28"/>
      <p:boldItalic r:id="rId29"/>
    </p:embeddedFont>
    <p:embeddedFont>
      <p:font typeface="Twinkl" charset="0"/>
      <p:regular r:id="rId30"/>
      <p:bold r:id="rId31"/>
    </p:embeddedFon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521"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90C8E5"/>
    <a:srgbClr val="232321"/>
    <a:srgbClr val="F8BD95"/>
    <a:srgbClr val="F08215"/>
    <a:srgbClr val="FDD182"/>
    <a:srgbClr val="ACDDFC"/>
    <a:srgbClr val="4DB1E3"/>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7" autoAdjust="0"/>
    <p:restoredTop sz="94660"/>
  </p:normalViewPr>
  <p:slideViewPr>
    <p:cSldViewPr snapToGrid="0" showGuides="1">
      <p:cViewPr>
        <p:scale>
          <a:sx n="62" d="100"/>
          <a:sy n="62" d="100"/>
        </p:scale>
        <p:origin x="-902" y="-14"/>
      </p:cViewPr>
      <p:guideLst>
        <p:guide orient="horz" pos="2160"/>
        <p:guide orient="horz" pos="3952"/>
        <p:guide orient="horz" pos="346"/>
        <p:guide orient="horz" pos="482"/>
        <p:guide orient="horz" pos="3861"/>
        <p:guide pos="2880"/>
        <p:guide pos="363"/>
        <p:guide pos="5420"/>
        <p:guide pos="521"/>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resources/teens-browse-by-level-esl-resources/browse-by-skill-teens-esl-resources/grammar-browse-by-skill-teens-esl-resource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s://www.twinkl.co.uk/resources/teens-browse-by-level-esl-resources/browse-by-skill-teens-esl-resources/grammar-browse-by-skill-teens-esl-resources"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 xmlns:a16="http://schemas.microsoft.com/office/drawing/2014/main" id="{CA8CA311-D521-2689-9391-719539B9043F}"/>
              </a:ext>
            </a:extLst>
          </p:cNvPr>
          <p:cNvSpPr/>
          <p:nvPr userDrawn="1"/>
        </p:nvSpPr>
        <p:spPr>
          <a:xfrm>
            <a:off x="-98474" y="5838092"/>
            <a:ext cx="9622302" cy="1019908"/>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ectangle 3">
            <a:hlinkClick r:id="rId4"/>
            <a:extLst>
              <a:ext uri="{FF2B5EF4-FFF2-40B4-BE49-F238E27FC236}">
                <a16:creationId xmlns="" xmlns:a16="http://schemas.microsoft.com/office/drawing/2014/main" id="{46D8C261-2A66-11F5-F744-9385A444C6AC}"/>
              </a:ext>
            </a:extLst>
          </p:cNvPr>
          <p:cNvSpPr/>
          <p:nvPr userDrawn="1"/>
        </p:nvSpPr>
        <p:spPr>
          <a:xfrm>
            <a:off x="0" y="5928527"/>
            <a:ext cx="9144000" cy="929473"/>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L_Slid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25DF6149-B22E-B64E-327F-EB3A04EAF67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4692" y="178"/>
            <a:ext cx="9114616" cy="6857643"/>
          </a:xfrm>
          <a:prstGeom prst="rect">
            <a:avLst/>
          </a:prstGeom>
        </p:spPr>
      </p:pic>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logo of a company&#10;&#10;Description automatically generated">
            <a:extLst>
              <a:ext uri="{FF2B5EF4-FFF2-40B4-BE49-F238E27FC236}">
                <a16:creationId xmlns="" xmlns:a16="http://schemas.microsoft.com/office/drawing/2014/main" id="{612EDAF8-F645-3B62-1782-89F8A070315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47918" y="2625778"/>
            <a:ext cx="1982769" cy="1351888"/>
          </a:xfrm>
          <a:prstGeom prst="rect">
            <a:avLst/>
          </a:prstGeom>
        </p:spPr>
      </p:pic>
      <p:sp>
        <p:nvSpPr>
          <p:cNvPr id="5" name="Rectangle 4">
            <a:extLst>
              <a:ext uri="{FF2B5EF4-FFF2-40B4-BE49-F238E27FC236}">
                <a16:creationId xmlns="" xmlns:a16="http://schemas.microsoft.com/office/drawing/2014/main" id="{A316FE0F-7B29-F39D-00DC-8E3F4A631656}"/>
              </a:ext>
            </a:extLst>
          </p:cNvPr>
          <p:cNvSpPr/>
          <p:nvPr userDrawn="1"/>
        </p:nvSpPr>
        <p:spPr>
          <a:xfrm>
            <a:off x="0" y="6251423"/>
            <a:ext cx="9144000" cy="6120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spTree>
    <p:extLst>
      <p:ext uri="{BB962C8B-B14F-4D97-AF65-F5344CB8AC3E}">
        <p14:creationId xmlns:p14="http://schemas.microsoft.com/office/powerpoint/2010/main" val="1546560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0"/>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b="1" i="0">
                <a:latin typeface="Roboto" panose="02000000000000000000" pitchFamily="2" charset="0"/>
                <a:ea typeface="Roboto" panose="02000000000000000000" pitchFamily="2" charset="0"/>
              </a:defRPr>
            </a:lvl1pPr>
          </a:lstStyle>
          <a:p>
            <a:r>
              <a:rPr lang="en-GB" dirty="0"/>
              <a:t>Click to edit Master title style</a:t>
            </a:r>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1610751"/>
            <a:ext cx="8220075" cy="4785287"/>
          </a:xfrm>
          <a:prstGeom prst="roundRect">
            <a:avLst>
              <a:gd name="adj" fmla="val 0"/>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b="1" i="0">
                <a:latin typeface="Roboto" panose="02000000000000000000" pitchFamily="2" charset="0"/>
                <a:ea typeface="Roboto" panose="02000000000000000000" pitchFamily="2" charset="0"/>
              </a:defRPr>
            </a:lvl1pPr>
          </a:lstStyle>
          <a:p>
            <a:r>
              <a:rPr lang="en-GB" dirty="0"/>
              <a:t>Click to edit Master title style</a:t>
            </a:r>
          </a:p>
        </p:txBody>
      </p:sp>
      <p:sp>
        <p:nvSpPr>
          <p:cNvPr id="2" name="Rectangle 1">
            <a:extLst>
              <a:ext uri="{FF2B5EF4-FFF2-40B4-BE49-F238E27FC236}">
                <a16:creationId xmlns="" xmlns:a16="http://schemas.microsoft.com/office/drawing/2014/main" id="{4AD040F9-838A-4197-B30A-93E8675DA81B}"/>
              </a:ext>
            </a:extLst>
          </p:cNvPr>
          <p:cNvSpPr/>
          <p:nvPr userDrawn="1"/>
        </p:nvSpPr>
        <p:spPr>
          <a:xfrm>
            <a:off x="457197" y="461962"/>
            <a:ext cx="8220075" cy="1057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54611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 xmlns:p15="http://schemas.microsoft.com/office/powerpoint/2012/main">
        <p15:guide id="1" orient="horz" pos="640"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 xmlns:a16="http://schemas.microsoft.com/office/drawing/2014/main" id="{A725A293-2617-B030-FD7E-C0A2AE5BCE4C}"/>
              </a:ext>
            </a:extLst>
          </p:cNvPr>
          <p:cNvSpPr/>
          <p:nvPr userDrawn="1"/>
        </p:nvSpPr>
        <p:spPr>
          <a:xfrm>
            <a:off x="-98474" y="5838092"/>
            <a:ext cx="9622302" cy="1019908"/>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11694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7B334-B3C7-6596-68EC-260A4A360F9B}"/>
              </a:ext>
            </a:extLst>
          </p:cNvPr>
          <p:cNvSpPr>
            <a:spLocks noGrp="1"/>
          </p:cNvSpPr>
          <p:nvPr>
            <p:ph type="title"/>
          </p:nvPr>
        </p:nvSpPr>
        <p:spPr/>
        <p:txBody>
          <a:bodyPr/>
          <a:lstStyle/>
          <a:p>
            <a:r>
              <a:rPr lang="en-GB"/>
              <a:t>Click to edit Master title style</a:t>
            </a:r>
            <a:endParaRPr lang="x-none"/>
          </a:p>
        </p:txBody>
      </p:sp>
    </p:spTree>
    <p:extLst>
      <p:ext uri="{BB962C8B-B14F-4D97-AF65-F5344CB8AC3E}">
        <p14:creationId xmlns:p14="http://schemas.microsoft.com/office/powerpoint/2010/main" val="2512752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 xmlns:a16="http://schemas.microsoft.com/office/drawing/2014/main" id="{3124EECE-F7EF-4595-9620-68FD0E5E79F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606CC5B3-3D32-4C6C-8E1F-3758561C1FA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 xmlns:a16="http://schemas.microsoft.com/office/drawing/2014/main" id="{F8E75E30-3E3D-4F9B-9EF6-9A9630C27CBB}"/>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 xmlns:a16="http://schemas.microsoft.com/office/drawing/2014/main" id="{E55EBE21-985E-4E8F-B68C-A7F9AB89D609}"/>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 xmlns:a16="http://schemas.microsoft.com/office/drawing/2014/main" id="{B5145F20-A130-4EC9-B902-0B2D234C1C06}"/>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77" r:id="rId4"/>
    <p:sldLayoutId id="2147483663" r:id="rId5"/>
    <p:sldLayoutId id="2147483675" r:id="rId6"/>
    <p:sldLayoutId id="2147483676" r:id="rId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slide" Target="slide4.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 xmlns:a16="http://schemas.microsoft.com/office/drawing/2014/main" id="{BDE8C73D-B6FC-666B-E4F7-ED7B7CE28223}"/>
              </a:ext>
            </a:extLst>
          </p:cNvPr>
          <p:cNvSpPr/>
          <p:nvPr/>
        </p:nvSpPr>
        <p:spPr>
          <a:xfrm>
            <a:off x="1231711" y="3681066"/>
            <a:ext cx="6625224"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8DF3125C-417D-6F4C-866F-58C02A0E8FA9}"/>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FC19184A-ACEC-ECF0-D688-A47BF7EF26B0}"/>
              </a:ext>
            </a:extLst>
          </p:cNvPr>
          <p:cNvSpPr/>
          <p:nvPr/>
        </p:nvSpPr>
        <p:spPr>
          <a:xfrm>
            <a:off x="1548410"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and</a:t>
            </a:r>
          </a:p>
        </p:txBody>
      </p:sp>
      <p:sp>
        <p:nvSpPr>
          <p:cNvPr id="21" name="Text">
            <a:extLst>
              <a:ext uri="{FF2B5EF4-FFF2-40B4-BE49-F238E27FC236}">
                <a16:creationId xmlns="" xmlns:a16="http://schemas.microsoft.com/office/drawing/2014/main" id="{D1B42397-E031-1618-34BC-968AF0564339}"/>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addition</a:t>
            </a:r>
            <a:r>
              <a:rPr lang="en-GB" sz="1700" dirty="0">
                <a:latin typeface="Roboto" panose="02000000000000000000" pitchFamily="2" charset="0"/>
                <a:ea typeface="Roboto" panose="02000000000000000000" pitchFamily="2" charset="0"/>
              </a:rPr>
              <a:t> connecting words.</a:t>
            </a:r>
          </a:p>
        </p:txBody>
      </p:sp>
      <p:sp>
        <p:nvSpPr>
          <p:cNvPr id="34" name="Google Shape;117;p20">
            <a:extLst>
              <a:ext uri="{FF2B5EF4-FFF2-40B4-BE49-F238E27FC236}">
                <a16:creationId xmlns="" xmlns:a16="http://schemas.microsoft.com/office/drawing/2014/main" id="{DCA49985-2FE7-23D6-F700-7EB616552D01}"/>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5" name="Text">
            <a:extLst>
              <a:ext uri="{FF2B5EF4-FFF2-40B4-BE49-F238E27FC236}">
                <a16:creationId xmlns="" xmlns:a16="http://schemas.microsoft.com/office/drawing/2014/main" id="{210E10B0-A859-1E0F-B4B1-B710769D31C6}"/>
              </a:ext>
            </a:extLst>
          </p:cNvPr>
          <p:cNvSpPr/>
          <p:nvPr/>
        </p:nvSpPr>
        <p:spPr>
          <a:xfrm>
            <a:off x="2418360"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also</a:t>
            </a:r>
          </a:p>
        </p:txBody>
      </p:sp>
      <p:sp>
        <p:nvSpPr>
          <p:cNvPr id="36" name="Text">
            <a:extLst>
              <a:ext uri="{FF2B5EF4-FFF2-40B4-BE49-F238E27FC236}">
                <a16:creationId xmlns="" xmlns:a16="http://schemas.microsoft.com/office/drawing/2014/main" id="{474C59F8-5E87-4522-CED6-689098E0157D}"/>
              </a:ext>
            </a:extLst>
          </p:cNvPr>
          <p:cNvSpPr/>
          <p:nvPr/>
        </p:nvSpPr>
        <p:spPr>
          <a:xfrm>
            <a:off x="3288310" y="3944134"/>
            <a:ext cx="11185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addition</a:t>
            </a:r>
          </a:p>
        </p:txBody>
      </p:sp>
      <p:sp>
        <p:nvSpPr>
          <p:cNvPr id="37" name="Text">
            <a:extLst>
              <a:ext uri="{FF2B5EF4-FFF2-40B4-BE49-F238E27FC236}">
                <a16:creationId xmlns="" xmlns:a16="http://schemas.microsoft.com/office/drawing/2014/main" id="{E57CA820-E8D5-1FA7-DE49-358BD0EBC574}"/>
              </a:ext>
            </a:extLst>
          </p:cNvPr>
          <p:cNvSpPr/>
          <p:nvPr/>
        </p:nvSpPr>
        <p:spPr>
          <a:xfrm>
            <a:off x="4653560" y="3944134"/>
            <a:ext cx="1423392"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furthermore</a:t>
            </a:r>
          </a:p>
        </p:txBody>
      </p:sp>
      <p:sp>
        <p:nvSpPr>
          <p:cNvPr id="38" name="Text">
            <a:extLst>
              <a:ext uri="{FF2B5EF4-FFF2-40B4-BE49-F238E27FC236}">
                <a16:creationId xmlns="" xmlns:a16="http://schemas.microsoft.com/office/drawing/2014/main" id="{2544C579-E5B6-BF26-AFEB-B89A5F13614C}"/>
              </a:ext>
            </a:extLst>
          </p:cNvPr>
          <p:cNvSpPr/>
          <p:nvPr/>
        </p:nvSpPr>
        <p:spPr>
          <a:xfrm>
            <a:off x="6323612" y="3944134"/>
            <a:ext cx="11185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moreover</a:t>
            </a:r>
          </a:p>
        </p:txBody>
      </p:sp>
      <p:pic>
        <p:nvPicPr>
          <p:cNvPr id="6" name="Picture 5" descr="A cartoon of a child with her hand on her chin&#10;&#10;Description automatically generated">
            <a:extLst>
              <a:ext uri="{FF2B5EF4-FFF2-40B4-BE49-F238E27FC236}">
                <a16:creationId xmlns="" xmlns:a16="http://schemas.microsoft.com/office/drawing/2014/main" id="{EDE73908-1BAA-541C-BE5B-809BEE4B47D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CFAA9D11-F510-0630-6723-534BEE0A00C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5060F19D-8BA0-8E4F-7708-EDD48A1D3F1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518058" y="3779093"/>
            <a:ext cx="585537" cy="591692"/>
          </a:xfrm>
          <a:prstGeom prst="rect">
            <a:avLst/>
          </a:prstGeom>
        </p:spPr>
      </p:pic>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31"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 calcmode="lin" valueType="num">
                                      <p:cBhvr>
                                        <p:cTn id="42" dur="500" fill="hold"/>
                                        <p:tgtEl>
                                          <p:spTgt spid="43"/>
                                        </p:tgtEl>
                                        <p:attrNameLst>
                                          <p:attrName>style.rotation</p:attrName>
                                        </p:attrNameLst>
                                      </p:cBhvr>
                                      <p:tavLst>
                                        <p:tav tm="0">
                                          <p:val>
                                            <p:fltVal val="90"/>
                                          </p:val>
                                        </p:tav>
                                        <p:tav tm="100000">
                                          <p:val>
                                            <p:fltVal val="0"/>
                                          </p:val>
                                        </p:tav>
                                      </p:tavLst>
                                    </p:anim>
                                    <p:animEffect transition="in" filter="fade">
                                      <p:cBhvr>
                                        <p:cTn id="43"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5" grpId="0"/>
      <p:bldP spid="36"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A60F01-0B42-41A6-7192-A9368D33E963}"/>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3E1D6449-8506-5BFD-5D1B-01E012F52871}"/>
              </a:ext>
            </a:extLst>
          </p:cNvPr>
          <p:cNvSpPr/>
          <p:nvPr/>
        </p:nvSpPr>
        <p:spPr>
          <a:xfrm>
            <a:off x="3222171" y="3952945"/>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319EB7C9-1420-AFB2-45FB-B1DCD4511817}"/>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D33CE59F-017C-D2EF-6442-A665A2F28606}"/>
              </a:ext>
            </a:extLst>
          </p:cNvPr>
          <p:cNvSpPr/>
          <p:nvPr/>
        </p:nvSpPr>
        <p:spPr>
          <a:xfrm>
            <a:off x="1157714" y="2736795"/>
            <a:ext cx="6845988" cy="787747"/>
          </a:xfrm>
          <a:prstGeom prst="rect">
            <a:avLst/>
          </a:prstGeom>
          <a:ln w="25400">
            <a:solidFill>
              <a:srgbClr val="90C8E5"/>
            </a:solidFill>
          </a:ln>
        </p:spPr>
        <p:txBody>
          <a:bodyPr wrap="none" lIns="216000" tIns="216000" rIns="216000" bIns="216000">
            <a:noAutofit/>
          </a:bodyPr>
          <a:lstStyle/>
          <a:p>
            <a:pPr algn="ct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being tired, he stayed up all night to finish the project.</a:t>
            </a:r>
          </a:p>
        </p:txBody>
      </p:sp>
      <p:sp>
        <p:nvSpPr>
          <p:cNvPr id="34" name="Google Shape;117;p20">
            <a:extLst>
              <a:ext uri="{FF2B5EF4-FFF2-40B4-BE49-F238E27FC236}">
                <a16:creationId xmlns="" xmlns:a16="http://schemas.microsoft.com/office/drawing/2014/main" id="{6C492031-7E32-CFEE-CBE2-2544CCFDF0B7}"/>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8E98C093-4773-2AF4-CA3F-BD431FC1567B}"/>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2582756" y="3991367"/>
            <a:ext cx="376281" cy="707965"/>
          </a:xfrm>
          <a:prstGeom prst="rect">
            <a:avLst/>
          </a:prstGeom>
        </p:spPr>
      </p:pic>
      <p:pic>
        <p:nvPicPr>
          <p:cNvPr id="43" name="Picture 42">
            <a:extLst>
              <a:ext uri="{FF2B5EF4-FFF2-40B4-BE49-F238E27FC236}">
                <a16:creationId xmlns="" xmlns:a16="http://schemas.microsoft.com/office/drawing/2014/main" id="{47D8AC53-F1E0-0491-F4D0-D1B61BB595E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802813" y="2871868"/>
            <a:ext cx="585537" cy="591692"/>
          </a:xfrm>
          <a:prstGeom prst="rect">
            <a:avLst/>
          </a:prstGeom>
        </p:spPr>
      </p:pic>
      <p:sp>
        <p:nvSpPr>
          <p:cNvPr id="3" name="Text">
            <a:extLst>
              <a:ext uri="{FF2B5EF4-FFF2-40B4-BE49-F238E27FC236}">
                <a16:creationId xmlns="" xmlns:a16="http://schemas.microsoft.com/office/drawing/2014/main" id="{1AC14486-8848-FC86-F256-4FACD9E57342}"/>
              </a:ext>
            </a:extLst>
          </p:cNvPr>
          <p:cNvSpPr/>
          <p:nvPr/>
        </p:nvSpPr>
        <p:spPr>
          <a:xfrm>
            <a:off x="3543628" y="4216013"/>
            <a:ext cx="2047213"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Due to / In spite of </a:t>
            </a:r>
          </a:p>
        </p:txBody>
      </p:sp>
      <p:sp>
        <p:nvSpPr>
          <p:cNvPr id="5" name="Text">
            <a:extLst>
              <a:ext uri="{FF2B5EF4-FFF2-40B4-BE49-F238E27FC236}">
                <a16:creationId xmlns="" xmlns:a16="http://schemas.microsoft.com/office/drawing/2014/main" id="{BD9B8504-4F59-5BFD-E847-99F394F13256}"/>
              </a:ext>
            </a:extLst>
          </p:cNvPr>
          <p:cNvSpPr/>
          <p:nvPr/>
        </p:nvSpPr>
        <p:spPr>
          <a:xfrm>
            <a:off x="1387644" y="2928138"/>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spite of </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D6FF89F4-1FFA-3632-5818-9EFD092130A4}"/>
              </a:ext>
            </a:extLst>
          </p:cNvPr>
          <p:cNvCxnSpPr>
            <a:cxnSpLocks/>
          </p:cNvCxnSpPr>
          <p:nvPr/>
        </p:nvCxnSpPr>
        <p:spPr>
          <a:xfrm>
            <a:off x="3614550" y="4359275"/>
            <a:ext cx="715079"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98A2115E-35B2-2F1E-3EFF-30DF45B28B16}"/>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spTree>
    <p:extLst>
      <p:ext uri="{BB962C8B-B14F-4D97-AF65-F5344CB8AC3E}">
        <p14:creationId xmlns:p14="http://schemas.microsoft.com/office/powerpoint/2010/main" val="1700933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2D767D-9E09-E682-09CC-20633211835C}"/>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23693266-F75F-3769-8F3C-F2DBB94E2376}"/>
              </a:ext>
            </a:extLst>
          </p:cNvPr>
          <p:cNvSpPr/>
          <p:nvPr/>
        </p:nvSpPr>
        <p:spPr>
          <a:xfrm>
            <a:off x="1579710" y="3467184"/>
            <a:ext cx="5975050" cy="959439"/>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068DEB0D-F9C4-0C4D-B09B-550E4917C853}"/>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486C513C-1BE9-10CD-465A-BDE560E158A9}"/>
              </a:ext>
            </a:extLst>
          </p:cNvPr>
          <p:cNvSpPr/>
          <p:nvPr/>
        </p:nvSpPr>
        <p:spPr>
          <a:xfrm>
            <a:off x="1584474" y="3458453"/>
            <a:ext cx="5975051" cy="959439"/>
          </a:xfrm>
          <a:prstGeom prst="rect">
            <a:avLst/>
          </a:prstGeom>
          <a:ln w="25400">
            <a:noFill/>
          </a:ln>
        </p:spPr>
        <p:txBody>
          <a:bodyPr wrap="square" lIns="216000" tIns="216000" rIns="216000" bIns="216000">
            <a:spAutoFit/>
          </a:bodyPr>
          <a:lstStyle/>
          <a:p>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learn more about Italian cuisine, I travelled to Rome to take a cooking class with a local chef.</a:t>
            </a:r>
          </a:p>
        </p:txBody>
      </p:sp>
      <p:sp>
        <p:nvSpPr>
          <p:cNvPr id="34" name="Google Shape;117;p20">
            <a:extLst>
              <a:ext uri="{FF2B5EF4-FFF2-40B4-BE49-F238E27FC236}">
                <a16:creationId xmlns="" xmlns:a16="http://schemas.microsoft.com/office/drawing/2014/main" id="{504A1BDE-EAD9-A1BF-4DC0-3F5EBB9FAAE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AD5CD511-8A28-D8F9-8585-B3426C0F2D86}"/>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3499373"/>
            <a:ext cx="376281" cy="707965"/>
          </a:xfrm>
          <a:prstGeom prst="rect">
            <a:avLst/>
          </a:prstGeom>
        </p:spPr>
      </p:pic>
      <p:pic>
        <p:nvPicPr>
          <p:cNvPr id="43" name="Picture 42">
            <a:extLst>
              <a:ext uri="{FF2B5EF4-FFF2-40B4-BE49-F238E27FC236}">
                <a16:creationId xmlns="" xmlns:a16="http://schemas.microsoft.com/office/drawing/2014/main" id="{214A675E-D211-B309-41AA-75F1EE4A0FE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3557509"/>
            <a:ext cx="585537" cy="591692"/>
          </a:xfrm>
          <a:prstGeom prst="rect">
            <a:avLst/>
          </a:prstGeom>
        </p:spPr>
      </p:pic>
      <p:sp>
        <p:nvSpPr>
          <p:cNvPr id="5" name="Text">
            <a:extLst>
              <a:ext uri="{FF2B5EF4-FFF2-40B4-BE49-F238E27FC236}">
                <a16:creationId xmlns="" xmlns:a16="http://schemas.microsoft.com/office/drawing/2014/main" id="{BE6EEE57-29B7-F379-83BD-B070878E37FA}"/>
              </a:ext>
            </a:extLst>
          </p:cNvPr>
          <p:cNvSpPr/>
          <p:nvPr/>
        </p:nvSpPr>
        <p:spPr>
          <a:xfrm>
            <a:off x="1904626" y="3658386"/>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order to</a:t>
            </a:r>
            <a:endParaRPr lang="en-GB" sz="1700" dirty="0">
              <a:latin typeface="Roboto" panose="02000000000000000000" pitchFamily="2" charset="0"/>
              <a:ea typeface="Roboto" panose="02000000000000000000" pitchFamily="2" charset="0"/>
            </a:endParaRPr>
          </a:p>
        </p:txBody>
      </p:sp>
      <p:sp>
        <p:nvSpPr>
          <p:cNvPr id="7" name="Text">
            <a:extLst>
              <a:ext uri="{FF2B5EF4-FFF2-40B4-BE49-F238E27FC236}">
                <a16:creationId xmlns="" xmlns:a16="http://schemas.microsoft.com/office/drawing/2014/main" id="{5D91401C-7A14-E035-2A46-695048EF2E46}"/>
              </a:ext>
            </a:extLst>
          </p:cNvPr>
          <p:cNvSpPr/>
          <p:nvPr/>
        </p:nvSpPr>
        <p:spPr>
          <a:xfrm>
            <a:off x="1584475" y="3458453"/>
            <a:ext cx="5975050" cy="95943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6" name="Picture 5">
            <a:extLst>
              <a:ext uri="{FF2B5EF4-FFF2-40B4-BE49-F238E27FC236}">
                <a16:creationId xmlns="" xmlns:a16="http://schemas.microsoft.com/office/drawing/2014/main" id="{67884557-5631-5BEA-E891-A57683E0EAD8}"/>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436918" y="1623873"/>
            <a:ext cx="2270164" cy="1604972"/>
          </a:xfrm>
          <a:prstGeom prst="rect">
            <a:avLst/>
          </a:prstGeom>
        </p:spPr>
      </p:pic>
    </p:spTree>
    <p:extLst>
      <p:ext uri="{BB962C8B-B14F-4D97-AF65-F5344CB8AC3E}">
        <p14:creationId xmlns:p14="http://schemas.microsoft.com/office/powerpoint/2010/main" val="752778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31"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 calcmode="lin" valueType="num">
                                      <p:cBhvr>
                                        <p:cTn id="16" dur="500" fill="hold"/>
                                        <p:tgtEl>
                                          <p:spTgt spid="42"/>
                                        </p:tgtEl>
                                        <p:attrNameLst>
                                          <p:attrName>style.rotation</p:attrName>
                                        </p:attrNameLst>
                                      </p:cBhvr>
                                      <p:tavLst>
                                        <p:tav tm="0">
                                          <p:val>
                                            <p:fltVal val="90"/>
                                          </p:val>
                                        </p:tav>
                                        <p:tav tm="100000">
                                          <p:val>
                                            <p:fltVal val="0"/>
                                          </p:val>
                                        </p:tav>
                                      </p:tavLst>
                                    </p:anim>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7A9B259-F629-84D0-C94E-0F41F47073AF}"/>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8F75A682-1EA0-8300-569E-F40C1476EF1C}"/>
              </a:ext>
            </a:extLst>
          </p:cNvPr>
          <p:cNvSpPr/>
          <p:nvPr/>
        </p:nvSpPr>
        <p:spPr>
          <a:xfrm>
            <a:off x="874597" y="3631138"/>
            <a:ext cx="7509601" cy="959439"/>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2CE37FAA-0406-1450-EBCB-4CC7B281D178}"/>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C754ACF5-55E8-8AD7-1E8B-3AD9D6F14F9E}"/>
              </a:ext>
            </a:extLst>
          </p:cNvPr>
          <p:cNvSpPr/>
          <p:nvPr/>
        </p:nvSpPr>
        <p:spPr>
          <a:xfrm>
            <a:off x="919266" y="3672350"/>
            <a:ext cx="7464934" cy="959439"/>
          </a:xfrm>
          <a:prstGeom prst="rect">
            <a:avLst/>
          </a:prstGeom>
          <a:ln w="25400">
            <a:noFill/>
          </a:ln>
        </p:spPr>
        <p:txBody>
          <a:bodyPr wrap="square" lIns="216000" tIns="216000" rIns="216000" bIns="216000">
            <a:noAutofit/>
          </a:bodyPr>
          <a:lstStyle/>
          <a:p>
            <a:pPr algn="ctr"/>
            <a:r>
              <a:rPr lang="en-GB" sz="1700" dirty="0">
                <a:latin typeface="Roboto" panose="02000000000000000000" pitchFamily="2" charset="0"/>
                <a:ea typeface="Roboto" panose="02000000000000000000" pitchFamily="2" charset="0"/>
              </a:rPr>
              <a:t>The forest fires have been spreading rapidly this summer.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a:t>
            </a:r>
            <a:br>
              <a:rPr lang="en-GB" sz="1700" dirty="0">
                <a:latin typeface="Roboto" panose="02000000000000000000" pitchFamily="2" charset="0"/>
                <a:ea typeface="Roboto" panose="02000000000000000000" pitchFamily="2" charset="0"/>
              </a:rPr>
            </a:br>
            <a:r>
              <a:rPr lang="en-GB" sz="1700" dirty="0">
                <a:latin typeface="Roboto" panose="02000000000000000000" pitchFamily="2" charset="0"/>
                <a:ea typeface="Roboto" panose="02000000000000000000" pitchFamily="2" charset="0"/>
              </a:rPr>
              <a:t>many animals have lost their natural habitat.</a:t>
            </a:r>
          </a:p>
        </p:txBody>
      </p:sp>
      <p:sp>
        <p:nvSpPr>
          <p:cNvPr id="34" name="Google Shape;117;p20">
            <a:extLst>
              <a:ext uri="{FF2B5EF4-FFF2-40B4-BE49-F238E27FC236}">
                <a16:creationId xmlns="" xmlns:a16="http://schemas.microsoft.com/office/drawing/2014/main" id="{D9F17AFA-028D-10E8-DE85-F4C8903828EB}"/>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5" name="Text">
            <a:extLst>
              <a:ext uri="{FF2B5EF4-FFF2-40B4-BE49-F238E27FC236}">
                <a16:creationId xmlns="" xmlns:a16="http://schemas.microsoft.com/office/drawing/2014/main" id="{43CF2FA2-2696-CB95-8DDE-A258CB325B13}"/>
              </a:ext>
            </a:extLst>
          </p:cNvPr>
          <p:cNvSpPr/>
          <p:nvPr/>
        </p:nvSpPr>
        <p:spPr>
          <a:xfrm>
            <a:off x="6825183" y="3859171"/>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As a result </a:t>
            </a:r>
          </a:p>
        </p:txBody>
      </p:sp>
      <p:sp>
        <p:nvSpPr>
          <p:cNvPr id="7" name="Text">
            <a:extLst>
              <a:ext uri="{FF2B5EF4-FFF2-40B4-BE49-F238E27FC236}">
                <a16:creationId xmlns="" xmlns:a16="http://schemas.microsoft.com/office/drawing/2014/main" id="{49DC3B5A-89F3-82ED-1895-4EC66264BADB}"/>
              </a:ext>
            </a:extLst>
          </p:cNvPr>
          <p:cNvSpPr/>
          <p:nvPr/>
        </p:nvSpPr>
        <p:spPr>
          <a:xfrm>
            <a:off x="874598" y="3651744"/>
            <a:ext cx="7509601" cy="95943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43" name="Picture 42">
            <a:extLst>
              <a:ext uri="{FF2B5EF4-FFF2-40B4-BE49-F238E27FC236}">
                <a16:creationId xmlns="" xmlns:a16="http://schemas.microsoft.com/office/drawing/2014/main" id="{753B8F12-A072-0B72-7B85-E66BF3B890D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7931965" y="4117786"/>
            <a:ext cx="585537" cy="591692"/>
          </a:xfrm>
          <a:prstGeom prst="rect">
            <a:avLst/>
          </a:prstGeom>
        </p:spPr>
      </p:pic>
      <p:pic>
        <p:nvPicPr>
          <p:cNvPr id="42" name="Picture 41">
            <a:extLst>
              <a:ext uri="{FF2B5EF4-FFF2-40B4-BE49-F238E27FC236}">
                <a16:creationId xmlns="" xmlns:a16="http://schemas.microsoft.com/office/drawing/2014/main" id="{76D2E7C1-9F8D-99F1-2006-59B4D4F539D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753026" y="3049519"/>
            <a:ext cx="376281" cy="707965"/>
          </a:xfrm>
          <a:prstGeom prst="rect">
            <a:avLst/>
          </a:prstGeom>
        </p:spPr>
      </p:pic>
      <p:pic>
        <p:nvPicPr>
          <p:cNvPr id="3" name="Picture 2">
            <a:extLst>
              <a:ext uri="{FF2B5EF4-FFF2-40B4-BE49-F238E27FC236}">
                <a16:creationId xmlns="" xmlns:a16="http://schemas.microsoft.com/office/drawing/2014/main" id="{D75CE93B-C8E3-51CC-F667-9C20E8C8FFB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436918" y="1623873"/>
            <a:ext cx="2270163" cy="1604972"/>
          </a:xfrm>
          <a:prstGeom prst="rect">
            <a:avLst/>
          </a:prstGeom>
        </p:spPr>
      </p:pic>
    </p:spTree>
    <p:extLst>
      <p:ext uri="{BB962C8B-B14F-4D97-AF65-F5344CB8AC3E}">
        <p14:creationId xmlns:p14="http://schemas.microsoft.com/office/powerpoint/2010/main" val="3240483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3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90"/>
                                          </p:val>
                                        </p:tav>
                                        <p:tav tm="100000">
                                          <p:val>
                                            <p:fltVal val="0"/>
                                          </p:val>
                                        </p:tav>
                                      </p:tavLst>
                                    </p:anim>
                                    <p:animEffect transition="in" filter="fade">
                                      <p:cBhvr>
                                        <p:cTn id="40"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9645422-8386-B522-5D3E-AD0C44E5DA11}"/>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0276D09C-8F55-1582-E70A-CB63290E77F0}"/>
              </a:ext>
            </a:extLst>
          </p:cNvPr>
          <p:cNvSpPr/>
          <p:nvPr/>
        </p:nvSpPr>
        <p:spPr>
          <a:xfrm>
            <a:off x="1579710" y="3419471"/>
            <a:ext cx="5975050" cy="1212318"/>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7D55AE9C-2031-BCDE-B0D8-12B1333B0AA9}"/>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BB34BFD3-45F0-2728-0BDD-D0C79971820A}"/>
              </a:ext>
            </a:extLst>
          </p:cNvPr>
          <p:cNvSpPr>
            <a:spLocks/>
          </p:cNvSpPr>
          <p:nvPr/>
        </p:nvSpPr>
        <p:spPr>
          <a:xfrm>
            <a:off x="1584474" y="3408494"/>
            <a:ext cx="5975051" cy="1221049"/>
          </a:xfrm>
          <a:prstGeom prst="rect">
            <a:avLst/>
          </a:prstGeom>
          <a:ln w="25400">
            <a:noFill/>
          </a:ln>
        </p:spPr>
        <p:txBody>
          <a:bodyPr wrap="square" lIns="216000" tIns="216000" rIns="216000" bIns="216000">
            <a:spAutoFit/>
          </a:bodyPr>
          <a:lstStyle/>
          <a:p>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saving money is important for the future. On the other hand, it can be difficult when there are so many daily expenses.</a:t>
            </a:r>
          </a:p>
        </p:txBody>
      </p:sp>
      <p:sp>
        <p:nvSpPr>
          <p:cNvPr id="34" name="Google Shape;117;p20">
            <a:extLst>
              <a:ext uri="{FF2B5EF4-FFF2-40B4-BE49-F238E27FC236}">
                <a16:creationId xmlns="" xmlns:a16="http://schemas.microsoft.com/office/drawing/2014/main" id="{B0C5CF08-9C1E-1E1D-6A98-EDF08AD462D8}"/>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5" name="Text">
            <a:extLst>
              <a:ext uri="{FF2B5EF4-FFF2-40B4-BE49-F238E27FC236}">
                <a16:creationId xmlns="" xmlns:a16="http://schemas.microsoft.com/office/drawing/2014/main" id="{5B8785AD-BDF0-3CBA-1275-1436A6576178}"/>
              </a:ext>
            </a:extLst>
          </p:cNvPr>
          <p:cNvSpPr/>
          <p:nvPr/>
        </p:nvSpPr>
        <p:spPr>
          <a:xfrm>
            <a:off x="1764926" y="3622093"/>
            <a:ext cx="1709924"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On the one hand </a:t>
            </a:r>
          </a:p>
        </p:txBody>
      </p:sp>
      <p:sp>
        <p:nvSpPr>
          <p:cNvPr id="7" name="Text">
            <a:extLst>
              <a:ext uri="{FF2B5EF4-FFF2-40B4-BE49-F238E27FC236}">
                <a16:creationId xmlns="" xmlns:a16="http://schemas.microsoft.com/office/drawing/2014/main" id="{BE951C8F-F040-1014-4DFE-5CCCB50EC022}"/>
              </a:ext>
            </a:extLst>
          </p:cNvPr>
          <p:cNvSpPr/>
          <p:nvPr/>
        </p:nvSpPr>
        <p:spPr>
          <a:xfrm>
            <a:off x="1584475" y="3410740"/>
            <a:ext cx="5975050" cy="122104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43" name="Picture 42">
            <a:extLst>
              <a:ext uri="{FF2B5EF4-FFF2-40B4-BE49-F238E27FC236}">
                <a16:creationId xmlns="" xmlns:a16="http://schemas.microsoft.com/office/drawing/2014/main" id="{115796FF-82AF-9EBD-BE8E-825A78638352}"/>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7346428" y="3903169"/>
            <a:ext cx="585537" cy="591692"/>
          </a:xfrm>
          <a:prstGeom prst="rect">
            <a:avLst/>
          </a:prstGeom>
        </p:spPr>
      </p:pic>
      <p:pic>
        <p:nvPicPr>
          <p:cNvPr id="42" name="Picture 41">
            <a:extLst>
              <a:ext uri="{FF2B5EF4-FFF2-40B4-BE49-F238E27FC236}">
                <a16:creationId xmlns="" xmlns:a16="http://schemas.microsoft.com/office/drawing/2014/main" id="{DF2382DE-B1DD-1F6A-ED9F-F20A8724A643}"/>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423668" y="2816740"/>
            <a:ext cx="376281" cy="707965"/>
          </a:xfrm>
          <a:prstGeom prst="rect">
            <a:avLst/>
          </a:prstGeom>
        </p:spPr>
      </p:pic>
      <p:pic>
        <p:nvPicPr>
          <p:cNvPr id="3" name="Picture 2">
            <a:extLst>
              <a:ext uri="{FF2B5EF4-FFF2-40B4-BE49-F238E27FC236}">
                <a16:creationId xmlns="" xmlns:a16="http://schemas.microsoft.com/office/drawing/2014/main" id="{10E0DA07-0E00-2FE3-1141-1679CCDF07FC}"/>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753689" y="1721080"/>
            <a:ext cx="1636621" cy="1438058"/>
          </a:xfrm>
          <a:prstGeom prst="rect">
            <a:avLst/>
          </a:prstGeom>
        </p:spPr>
      </p:pic>
    </p:spTree>
    <p:extLst>
      <p:ext uri="{BB962C8B-B14F-4D97-AF65-F5344CB8AC3E}">
        <p14:creationId xmlns:p14="http://schemas.microsoft.com/office/powerpoint/2010/main" val="2902563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3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90"/>
                                          </p:val>
                                        </p:tav>
                                        <p:tav tm="100000">
                                          <p:val>
                                            <p:fltVal val="0"/>
                                          </p:val>
                                        </p:tav>
                                      </p:tavLst>
                                    </p:anim>
                                    <p:animEffect transition="in" filter="fade">
                                      <p:cBhvr>
                                        <p:cTn id="40"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F8B9041-BB62-8A71-32A0-7210D531D62C}"/>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A21C3588-8A8D-7F2D-D91D-94095B82A2E5}"/>
              </a:ext>
            </a:extLst>
          </p:cNvPr>
          <p:cNvSpPr/>
          <p:nvPr/>
        </p:nvSpPr>
        <p:spPr>
          <a:xfrm>
            <a:off x="1579710" y="3153860"/>
            <a:ext cx="5975050" cy="1212318"/>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FD9B7BBB-03A8-4E6D-EFBF-5C0852E962D7}"/>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5248B497-FD85-27F5-001E-1B8C7E8F0876}"/>
              </a:ext>
            </a:extLst>
          </p:cNvPr>
          <p:cNvSpPr/>
          <p:nvPr/>
        </p:nvSpPr>
        <p:spPr>
          <a:xfrm>
            <a:off x="1584474" y="3145129"/>
            <a:ext cx="5975051" cy="1221049"/>
          </a:xfrm>
          <a:prstGeom prst="rect">
            <a:avLst/>
          </a:prstGeom>
          <a:ln w="25400">
            <a:no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People are becoming more aware of the benefits of healthy eating.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many restaurants now offer more nutritious menu options.</a:t>
            </a:r>
          </a:p>
        </p:txBody>
      </p:sp>
      <p:sp>
        <p:nvSpPr>
          <p:cNvPr id="34" name="Google Shape;117;p20">
            <a:extLst>
              <a:ext uri="{FF2B5EF4-FFF2-40B4-BE49-F238E27FC236}">
                <a16:creationId xmlns="" xmlns:a16="http://schemas.microsoft.com/office/drawing/2014/main" id="{0A1C1B5D-CFD6-6658-40D3-AA71C67245FF}"/>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5" name="Text">
            <a:extLst>
              <a:ext uri="{FF2B5EF4-FFF2-40B4-BE49-F238E27FC236}">
                <a16:creationId xmlns="" xmlns:a16="http://schemas.microsoft.com/office/drawing/2014/main" id="{947767BF-753E-395B-811D-D49A311D20EE}"/>
              </a:ext>
            </a:extLst>
          </p:cNvPr>
          <p:cNvSpPr/>
          <p:nvPr/>
        </p:nvSpPr>
        <p:spPr>
          <a:xfrm>
            <a:off x="3242432" y="3624848"/>
            <a:ext cx="1494668"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Furthermore</a:t>
            </a:r>
          </a:p>
        </p:txBody>
      </p:sp>
      <p:sp>
        <p:nvSpPr>
          <p:cNvPr id="7" name="Text">
            <a:extLst>
              <a:ext uri="{FF2B5EF4-FFF2-40B4-BE49-F238E27FC236}">
                <a16:creationId xmlns="" xmlns:a16="http://schemas.microsoft.com/office/drawing/2014/main" id="{8BF304E5-2624-9041-B962-A9451C61EB27}"/>
              </a:ext>
            </a:extLst>
          </p:cNvPr>
          <p:cNvSpPr/>
          <p:nvPr/>
        </p:nvSpPr>
        <p:spPr>
          <a:xfrm>
            <a:off x="1584475" y="3145129"/>
            <a:ext cx="5975050" cy="122104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9338C4FD-06E1-8387-2875-EEA2D02D2CE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396332" y="2874328"/>
            <a:ext cx="376281" cy="707965"/>
          </a:xfrm>
          <a:prstGeom prst="rect">
            <a:avLst/>
          </a:prstGeom>
        </p:spPr>
      </p:pic>
      <p:pic>
        <p:nvPicPr>
          <p:cNvPr id="43" name="Picture 42">
            <a:extLst>
              <a:ext uri="{FF2B5EF4-FFF2-40B4-BE49-F238E27FC236}">
                <a16:creationId xmlns="" xmlns:a16="http://schemas.microsoft.com/office/drawing/2014/main" id="{8EE6CD2F-24CC-8DF4-96EC-84FB29D3EA0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346428" y="3933404"/>
            <a:ext cx="585537" cy="591692"/>
          </a:xfrm>
          <a:prstGeom prst="rect">
            <a:avLst/>
          </a:prstGeom>
        </p:spPr>
      </p:pic>
      <p:pic>
        <p:nvPicPr>
          <p:cNvPr id="3" name="Picture 2">
            <a:extLst>
              <a:ext uri="{FF2B5EF4-FFF2-40B4-BE49-F238E27FC236}">
                <a16:creationId xmlns="" xmlns:a16="http://schemas.microsoft.com/office/drawing/2014/main" id="{F1013ADD-F1F9-709A-216F-32F3AC3B0D4D}"/>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748924" y="1576904"/>
            <a:ext cx="1636621" cy="1215715"/>
          </a:xfrm>
          <a:prstGeom prst="rect">
            <a:avLst/>
          </a:prstGeom>
        </p:spPr>
      </p:pic>
    </p:spTree>
    <p:extLst>
      <p:ext uri="{BB962C8B-B14F-4D97-AF65-F5344CB8AC3E}">
        <p14:creationId xmlns:p14="http://schemas.microsoft.com/office/powerpoint/2010/main" val="316486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3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90"/>
                                          </p:val>
                                        </p:tav>
                                        <p:tav tm="100000">
                                          <p:val>
                                            <p:fltVal val="0"/>
                                          </p:val>
                                        </p:tav>
                                      </p:tavLst>
                                    </p:anim>
                                    <p:animEffect transition="in" filter="fade">
                                      <p:cBhvr>
                                        <p:cTn id="40"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DD05A0D-70C6-32FC-1E37-4E26C4EFE201}"/>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90CCDD5B-2BCB-BE85-3BB7-5C2712DE6A76}"/>
              </a:ext>
            </a:extLst>
          </p:cNvPr>
          <p:cNvSpPr/>
          <p:nvPr/>
        </p:nvSpPr>
        <p:spPr>
          <a:xfrm>
            <a:off x="1579710" y="2479178"/>
            <a:ext cx="5975050" cy="1212318"/>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404AD9F6-3510-7F98-033F-4CCDA4A9B1D4}"/>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8FB5792E-ED29-0702-F471-2E657A106525}"/>
              </a:ext>
            </a:extLst>
          </p:cNvPr>
          <p:cNvSpPr/>
          <p:nvPr/>
        </p:nvSpPr>
        <p:spPr>
          <a:xfrm>
            <a:off x="1584474" y="2470447"/>
            <a:ext cx="5975051" cy="1221049"/>
          </a:xfrm>
          <a:prstGeom prst="rect">
            <a:avLst/>
          </a:prstGeom>
          <a:ln w="25400">
            <a:no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He joined several clubs to meet new people and make friends in his new city.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he felt lonely and found it difficult to adapt.</a:t>
            </a:r>
          </a:p>
        </p:txBody>
      </p:sp>
      <p:sp>
        <p:nvSpPr>
          <p:cNvPr id="34" name="Google Shape;117;p20">
            <a:extLst>
              <a:ext uri="{FF2B5EF4-FFF2-40B4-BE49-F238E27FC236}">
                <a16:creationId xmlns="" xmlns:a16="http://schemas.microsoft.com/office/drawing/2014/main" id="{0E7BDB2F-BED1-C5F9-736C-42E660D8264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45" name="Oval 44">
            <a:hlinkClick r:id="rId2" action="ppaction://hlinksldjump"/>
            <a:extLst>
              <a:ext uri="{FF2B5EF4-FFF2-40B4-BE49-F238E27FC236}">
                <a16:creationId xmlns="" xmlns:a16="http://schemas.microsoft.com/office/drawing/2014/main" id="{1552BD22-7315-3E3B-B4CA-188FE3D85B76}"/>
              </a:ext>
            </a:extLst>
          </p:cNvPr>
          <p:cNvSpPr/>
          <p:nvPr/>
        </p:nvSpPr>
        <p:spPr>
          <a:xfrm>
            <a:off x="733514" y="734837"/>
            <a:ext cx="608908" cy="611501"/>
          </a:xfrm>
          <a:prstGeom prst="ellipse">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
            <a:extLst>
              <a:ext uri="{FF2B5EF4-FFF2-40B4-BE49-F238E27FC236}">
                <a16:creationId xmlns="" xmlns:a16="http://schemas.microsoft.com/office/drawing/2014/main" id="{10EA0DA5-0962-467E-BBE6-A98AA2CE371B}"/>
              </a:ext>
            </a:extLst>
          </p:cNvPr>
          <p:cNvSpPr/>
          <p:nvPr/>
        </p:nvSpPr>
        <p:spPr>
          <a:xfrm>
            <a:off x="3974542" y="2952152"/>
            <a:ext cx="1481324"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Nevertheless</a:t>
            </a:r>
            <a:endParaRPr lang="en-GB" sz="1700" dirty="0">
              <a:latin typeface="Roboto" panose="02000000000000000000" pitchFamily="2" charset="0"/>
              <a:ea typeface="Roboto" panose="02000000000000000000" pitchFamily="2" charset="0"/>
            </a:endParaRPr>
          </a:p>
        </p:txBody>
      </p:sp>
      <p:sp>
        <p:nvSpPr>
          <p:cNvPr id="7" name="Text">
            <a:extLst>
              <a:ext uri="{FF2B5EF4-FFF2-40B4-BE49-F238E27FC236}">
                <a16:creationId xmlns="" xmlns:a16="http://schemas.microsoft.com/office/drawing/2014/main" id="{F2888763-76A2-BA19-2D1D-1B0FFC5F284A}"/>
              </a:ext>
            </a:extLst>
          </p:cNvPr>
          <p:cNvSpPr/>
          <p:nvPr/>
        </p:nvSpPr>
        <p:spPr>
          <a:xfrm>
            <a:off x="1584475" y="2470447"/>
            <a:ext cx="5975050" cy="122104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265630AD-2858-A79E-D86D-1F53874AEB3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444826" y="2065511"/>
            <a:ext cx="376281" cy="707965"/>
          </a:xfrm>
          <a:prstGeom prst="rect">
            <a:avLst/>
          </a:prstGeom>
        </p:spPr>
      </p:pic>
      <p:pic>
        <p:nvPicPr>
          <p:cNvPr id="43" name="Picture 42">
            <a:extLst>
              <a:ext uri="{FF2B5EF4-FFF2-40B4-BE49-F238E27FC236}">
                <a16:creationId xmlns="" xmlns:a16="http://schemas.microsoft.com/office/drawing/2014/main" id="{F3956DF3-7324-EFAF-53DA-1E11F5D7CF5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346428" y="3258722"/>
            <a:ext cx="585537" cy="591692"/>
          </a:xfrm>
          <a:prstGeom prst="rect">
            <a:avLst/>
          </a:prstGeom>
        </p:spPr>
      </p:pic>
      <p:pic>
        <p:nvPicPr>
          <p:cNvPr id="3" name="Picture 2">
            <a:extLst>
              <a:ext uri="{FF2B5EF4-FFF2-40B4-BE49-F238E27FC236}">
                <a16:creationId xmlns="" xmlns:a16="http://schemas.microsoft.com/office/drawing/2014/main" id="{C03EB252-073A-6BA4-C851-2CADCEA7A84D}"/>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33586" y="3408528"/>
            <a:ext cx="2817185" cy="7411250"/>
          </a:xfrm>
          <a:prstGeom prst="rect">
            <a:avLst/>
          </a:prstGeom>
        </p:spPr>
      </p:pic>
    </p:spTree>
    <p:extLst>
      <p:ext uri="{BB962C8B-B14F-4D97-AF65-F5344CB8AC3E}">
        <p14:creationId xmlns:p14="http://schemas.microsoft.com/office/powerpoint/2010/main" val="3794982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3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90"/>
                                          </p:val>
                                        </p:tav>
                                        <p:tav tm="100000">
                                          <p:val>
                                            <p:fltVal val="0"/>
                                          </p:val>
                                        </p:tav>
                                      </p:tavLst>
                                    </p:anim>
                                    <p:animEffect transition="in" filter="fade">
                                      <p:cBhvr>
                                        <p:cTn id="40"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658C2AD-4F75-F8D2-71E4-EF3CD46387AB}"/>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7F388630-191A-05C3-2C58-DB7C2C72B810}"/>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5E554D4B-2C7B-FC40-9189-BD97746562FA}"/>
              </a:ext>
            </a:extLst>
          </p:cNvPr>
          <p:cNvSpPr/>
          <p:nvPr/>
        </p:nvSpPr>
        <p:spPr>
          <a:xfrm>
            <a:off x="1579709" y="2925054"/>
            <a:ext cx="5975051" cy="148265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Smartphones have completely transformed the way we access information.</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They enable us to stay connected with friends and family.</a:t>
            </a:r>
          </a:p>
        </p:txBody>
      </p:sp>
      <p:sp>
        <p:nvSpPr>
          <p:cNvPr id="34" name="Google Shape;117;p20">
            <a:extLst>
              <a:ext uri="{FF2B5EF4-FFF2-40B4-BE49-F238E27FC236}">
                <a16:creationId xmlns="" xmlns:a16="http://schemas.microsoft.com/office/drawing/2014/main" id="{4D1F4FC1-3894-03DF-4624-377907B48C10}"/>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10B8EAEB-92C4-5EB7-7849-DE9BC5C1FD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D523E432-F0A5-B8E1-7C89-8C3E6FF2758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9D19A0D7-5BEC-D457-9E43-61377F38B366}"/>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moreover</a:t>
            </a:r>
          </a:p>
        </p:txBody>
      </p:sp>
      <p:sp>
        <p:nvSpPr>
          <p:cNvPr id="3" name="Text">
            <a:extLst>
              <a:ext uri="{FF2B5EF4-FFF2-40B4-BE49-F238E27FC236}">
                <a16:creationId xmlns="" xmlns:a16="http://schemas.microsoft.com/office/drawing/2014/main" id="{F4D453C2-BD8A-9DC6-E311-2B2E0E2577D1}"/>
              </a:ext>
            </a:extLst>
          </p:cNvPr>
          <p:cNvSpPr/>
          <p:nvPr/>
        </p:nvSpPr>
        <p:spPr>
          <a:xfrm>
            <a:off x="1562338" y="3055858"/>
            <a:ext cx="5975051"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Smartphones have completely transformed the way we access information. </a:t>
            </a:r>
            <a:r>
              <a:rPr lang="en-GB" sz="1700" b="1" dirty="0">
                <a:latin typeface="Roboto" panose="02000000000000000000" pitchFamily="2" charset="0"/>
                <a:ea typeface="Roboto" panose="02000000000000000000" pitchFamily="2" charset="0"/>
              </a:rPr>
              <a:t>Moreover</a:t>
            </a:r>
            <a:r>
              <a:rPr lang="en-GB" sz="1700" dirty="0">
                <a:latin typeface="Roboto" panose="02000000000000000000" pitchFamily="2" charset="0"/>
                <a:ea typeface="Roboto" panose="02000000000000000000" pitchFamily="2" charset="0"/>
              </a:rPr>
              <a:t>, they enable us to stay connected with friends and family.</a:t>
            </a:r>
          </a:p>
        </p:txBody>
      </p:sp>
      <p:pic>
        <p:nvPicPr>
          <p:cNvPr id="6" name="Picture 5">
            <a:extLst>
              <a:ext uri="{FF2B5EF4-FFF2-40B4-BE49-F238E27FC236}">
                <a16:creationId xmlns="" xmlns:a16="http://schemas.microsoft.com/office/drawing/2014/main" id="{49B1B8F4-1A2E-B17F-5267-73F01AE321C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B2195E58-AF7C-75E7-3284-45404520C0D3}"/>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212890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2F1AFA0-9354-516A-B808-5FF882BD615E}"/>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BCF0108D-76EA-76BD-1657-94BC3BC8DD12}"/>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6FB2DA7F-11F5-0836-7E08-CA966A63BFA0}"/>
              </a:ext>
            </a:extLst>
          </p:cNvPr>
          <p:cNvSpPr/>
          <p:nvPr/>
        </p:nvSpPr>
        <p:spPr>
          <a:xfrm>
            <a:off x="1579709" y="2925054"/>
            <a:ext cx="5975051" cy="148265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Smartphones have completely transformed the way we access information.</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They enable us to stay connected with friends and family.</a:t>
            </a:r>
          </a:p>
        </p:txBody>
      </p:sp>
      <p:sp>
        <p:nvSpPr>
          <p:cNvPr id="34" name="Google Shape;117;p20">
            <a:extLst>
              <a:ext uri="{FF2B5EF4-FFF2-40B4-BE49-F238E27FC236}">
                <a16:creationId xmlns="" xmlns:a16="http://schemas.microsoft.com/office/drawing/2014/main" id="{E4CF08BD-4CDE-6D9E-079C-E3A0ED84A392}"/>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79056E0D-6D46-D2F2-79BD-660A1B4F2AA9}"/>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B39C34E3-FBEB-AF9A-E6B8-F36B9B4D9DB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01E1383B-97CD-DB42-1DF7-11A9AF69DAB7}"/>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moreover</a:t>
            </a:r>
          </a:p>
        </p:txBody>
      </p:sp>
      <p:sp>
        <p:nvSpPr>
          <p:cNvPr id="3" name="Text">
            <a:extLst>
              <a:ext uri="{FF2B5EF4-FFF2-40B4-BE49-F238E27FC236}">
                <a16:creationId xmlns="" xmlns:a16="http://schemas.microsoft.com/office/drawing/2014/main" id="{3E133D68-FEB6-D2E8-FE2E-C44A721CBD6B}"/>
              </a:ext>
            </a:extLst>
          </p:cNvPr>
          <p:cNvSpPr/>
          <p:nvPr/>
        </p:nvSpPr>
        <p:spPr>
          <a:xfrm>
            <a:off x="1562338" y="3055858"/>
            <a:ext cx="5975051"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Smartphones have completely transformed the way we access information. </a:t>
            </a:r>
            <a:r>
              <a:rPr lang="en-GB" sz="1700" b="1" dirty="0">
                <a:latin typeface="Roboto" panose="02000000000000000000" pitchFamily="2" charset="0"/>
                <a:ea typeface="Roboto" panose="02000000000000000000" pitchFamily="2" charset="0"/>
              </a:rPr>
              <a:t>Moreover</a:t>
            </a:r>
            <a:r>
              <a:rPr lang="en-GB" sz="1700" dirty="0">
                <a:latin typeface="Roboto" panose="02000000000000000000" pitchFamily="2" charset="0"/>
                <a:ea typeface="Roboto" panose="02000000000000000000" pitchFamily="2" charset="0"/>
              </a:rPr>
              <a:t>, they enable us to stay connected with friends and family.</a:t>
            </a:r>
          </a:p>
        </p:txBody>
      </p:sp>
      <p:pic>
        <p:nvPicPr>
          <p:cNvPr id="6" name="Picture 5">
            <a:extLst>
              <a:ext uri="{FF2B5EF4-FFF2-40B4-BE49-F238E27FC236}">
                <a16:creationId xmlns="" xmlns:a16="http://schemas.microsoft.com/office/drawing/2014/main" id="{36E5ACC7-6961-F602-2A8D-7335059D1982}"/>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9419C676-A2E9-70BE-3D91-7514F779C767}"/>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845901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D3C47F5-6F83-5C58-467A-EF223C115154}"/>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BAC46439-2603-171B-C101-B7C6C2FD44EF}"/>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5D77DCD5-0720-D3EE-13AC-5ACE919F3927}"/>
              </a:ext>
            </a:extLst>
          </p:cNvPr>
          <p:cNvSpPr/>
          <p:nvPr/>
        </p:nvSpPr>
        <p:spPr>
          <a:xfrm>
            <a:off x="1579709" y="2925054"/>
            <a:ext cx="5975051" cy="148265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Regular exercise is essential for maintaining good health.</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Many teenagers find it challenging to fit physical activity into their busy schedules.</a:t>
            </a:r>
          </a:p>
        </p:txBody>
      </p:sp>
      <p:sp>
        <p:nvSpPr>
          <p:cNvPr id="34" name="Google Shape;117;p20">
            <a:extLst>
              <a:ext uri="{FF2B5EF4-FFF2-40B4-BE49-F238E27FC236}">
                <a16:creationId xmlns="" xmlns:a16="http://schemas.microsoft.com/office/drawing/2014/main" id="{E1309FCD-8C66-8974-FD63-E49607E0D679}"/>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A5AE632E-EE27-CCE3-492C-E6B7E9F11A94}"/>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AA7A5C19-1E50-AE3F-C69B-8730C6944A1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A6167C02-E656-A05D-3349-6BCCAD2E2D0B}"/>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although</a:t>
            </a:r>
          </a:p>
        </p:txBody>
      </p:sp>
      <p:sp>
        <p:nvSpPr>
          <p:cNvPr id="3" name="Text">
            <a:extLst>
              <a:ext uri="{FF2B5EF4-FFF2-40B4-BE49-F238E27FC236}">
                <a16:creationId xmlns="" xmlns:a16="http://schemas.microsoft.com/office/drawing/2014/main" id="{1124FCC4-EFCE-FF81-0E55-ED7E982D9D5C}"/>
              </a:ext>
            </a:extLst>
          </p:cNvPr>
          <p:cNvSpPr/>
          <p:nvPr/>
        </p:nvSpPr>
        <p:spPr>
          <a:xfrm>
            <a:off x="1562338" y="3075091"/>
            <a:ext cx="5975051"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b="1" dirty="0">
                <a:latin typeface="Roboto" panose="02000000000000000000" pitchFamily="2" charset="0"/>
                <a:ea typeface="Roboto" panose="02000000000000000000" pitchFamily="2" charset="0"/>
              </a:rPr>
              <a:t>Although</a:t>
            </a:r>
            <a:r>
              <a:rPr lang="en-GB" sz="1700" dirty="0">
                <a:latin typeface="Roboto" panose="02000000000000000000" pitchFamily="2" charset="0"/>
                <a:ea typeface="Roboto" panose="02000000000000000000" pitchFamily="2" charset="0"/>
              </a:rPr>
              <a:t> regular exercise is essential for maintaining good health, many teenagers find it challenging to fit physical activity into their busy schedules.</a:t>
            </a:r>
          </a:p>
        </p:txBody>
      </p:sp>
      <p:pic>
        <p:nvPicPr>
          <p:cNvPr id="6" name="Picture 5">
            <a:extLst>
              <a:ext uri="{FF2B5EF4-FFF2-40B4-BE49-F238E27FC236}">
                <a16:creationId xmlns="" xmlns:a16="http://schemas.microsoft.com/office/drawing/2014/main" id="{5727E13F-47F0-22A6-7104-7ED03370A22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110AB3C7-D94F-C69B-EFF8-9E130CD267F2}"/>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3933674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11D4163-49AF-BC46-BC8B-046A5F69BAEF}"/>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560476DD-245D-6CA4-E63D-985076B1D1CE}"/>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B6461C7C-F08B-541F-B4DE-92049C22A52C}"/>
              </a:ext>
            </a:extLst>
          </p:cNvPr>
          <p:cNvSpPr/>
          <p:nvPr/>
        </p:nvSpPr>
        <p:spPr>
          <a:xfrm>
            <a:off x="1579709" y="2925054"/>
            <a:ext cx="5975051" cy="122104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They are saving money for their upcoming trip to Asia.</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They want to visit as many countries as possible.</a:t>
            </a:r>
          </a:p>
        </p:txBody>
      </p:sp>
      <p:sp>
        <p:nvSpPr>
          <p:cNvPr id="34" name="Google Shape;117;p20">
            <a:extLst>
              <a:ext uri="{FF2B5EF4-FFF2-40B4-BE49-F238E27FC236}">
                <a16:creationId xmlns="" xmlns:a16="http://schemas.microsoft.com/office/drawing/2014/main" id="{27F0CE1C-F1F6-4532-8921-B80AE0DAF1F8}"/>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BEAAD97E-C5CD-3578-F762-C0CD1798C1A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7400C3C6-CCB4-2549-5327-3D88DB8603D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49767005-127D-11A9-8A24-42A9B9EB946C}"/>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so as to</a:t>
            </a:r>
          </a:p>
        </p:txBody>
      </p:sp>
      <p:sp>
        <p:nvSpPr>
          <p:cNvPr id="3" name="Text">
            <a:extLst>
              <a:ext uri="{FF2B5EF4-FFF2-40B4-BE49-F238E27FC236}">
                <a16:creationId xmlns="" xmlns:a16="http://schemas.microsoft.com/office/drawing/2014/main" id="{0BD765FF-1D59-8DF0-3F0D-6DA072C41091}"/>
              </a:ext>
            </a:extLst>
          </p:cNvPr>
          <p:cNvSpPr/>
          <p:nvPr/>
        </p:nvSpPr>
        <p:spPr>
          <a:xfrm>
            <a:off x="1664146" y="3073857"/>
            <a:ext cx="5975051" cy="95943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They are saving money for their upcoming trip to Asia</a:t>
            </a:r>
            <a:br>
              <a:rPr lang="en-GB" sz="1700" dirty="0">
                <a:latin typeface="Roboto" panose="02000000000000000000" pitchFamily="2" charset="0"/>
                <a:ea typeface="Roboto" panose="02000000000000000000" pitchFamily="2" charset="0"/>
              </a:rPr>
            </a:br>
            <a:r>
              <a:rPr lang="en-GB" sz="1700" b="1" dirty="0">
                <a:latin typeface="Roboto" panose="02000000000000000000" pitchFamily="2" charset="0"/>
                <a:ea typeface="Roboto" panose="02000000000000000000" pitchFamily="2" charset="0"/>
              </a:rPr>
              <a:t>so as to </a:t>
            </a:r>
            <a:r>
              <a:rPr lang="en-GB" sz="1700" dirty="0">
                <a:latin typeface="Roboto" panose="02000000000000000000" pitchFamily="2" charset="0"/>
                <a:ea typeface="Roboto" panose="02000000000000000000" pitchFamily="2" charset="0"/>
              </a:rPr>
              <a:t>visit as many countries as possible.</a:t>
            </a:r>
          </a:p>
        </p:txBody>
      </p:sp>
      <p:pic>
        <p:nvPicPr>
          <p:cNvPr id="6" name="Picture 5">
            <a:extLst>
              <a:ext uri="{FF2B5EF4-FFF2-40B4-BE49-F238E27FC236}">
                <a16:creationId xmlns="" xmlns:a16="http://schemas.microsoft.com/office/drawing/2014/main" id="{0DF152A9-3B65-6D70-384A-ABD7B53C5BDB}"/>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A55ADA14-1F8D-5C1F-E00D-92BA36FA0EEE}"/>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1583841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756F7C1-07BC-6DA0-5E74-071E6DA0DAFC}"/>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22BE0A6C-15AE-1E2B-EDFB-37E0C8D8EDFD}"/>
              </a:ext>
            </a:extLst>
          </p:cNvPr>
          <p:cNvSpPr/>
          <p:nvPr/>
        </p:nvSpPr>
        <p:spPr>
          <a:xfrm>
            <a:off x="1231711" y="3681066"/>
            <a:ext cx="6625224" cy="1247490"/>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7D142279-076B-6320-55EB-9193B95889BF}"/>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7A3F2543-4ECD-0CE5-9EFE-2ED3921EC9BE}"/>
              </a:ext>
            </a:extLst>
          </p:cNvPr>
          <p:cNvSpPr/>
          <p:nvPr/>
        </p:nvSpPr>
        <p:spPr>
          <a:xfrm>
            <a:off x="1548410"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but</a:t>
            </a:r>
          </a:p>
        </p:txBody>
      </p:sp>
      <p:sp>
        <p:nvSpPr>
          <p:cNvPr id="21" name="Text">
            <a:extLst>
              <a:ext uri="{FF2B5EF4-FFF2-40B4-BE49-F238E27FC236}">
                <a16:creationId xmlns="" xmlns:a16="http://schemas.microsoft.com/office/drawing/2014/main" id="{084A2581-277B-A852-87C8-7570A93A6E8B}"/>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contrast</a:t>
            </a:r>
            <a:r>
              <a:rPr lang="en-GB" sz="1700" dirty="0">
                <a:latin typeface="Roboto" panose="02000000000000000000" pitchFamily="2" charset="0"/>
                <a:ea typeface="Roboto" panose="02000000000000000000" pitchFamily="2" charset="0"/>
              </a:rPr>
              <a:t> connecting words.</a:t>
            </a:r>
          </a:p>
        </p:txBody>
      </p:sp>
      <p:grpSp>
        <p:nvGrpSpPr>
          <p:cNvPr id="30" name="Graphic 28">
            <a:extLst>
              <a:ext uri="{FF2B5EF4-FFF2-40B4-BE49-F238E27FC236}">
                <a16:creationId xmlns="" xmlns:a16="http://schemas.microsoft.com/office/drawing/2014/main" id="{C39EAD1A-2B60-36A7-7D01-DF9BCCD9C28C}"/>
              </a:ext>
            </a:extLst>
          </p:cNvPr>
          <p:cNvGrpSpPr/>
          <p:nvPr/>
        </p:nvGrpSpPr>
        <p:grpSpPr>
          <a:xfrm>
            <a:off x="763888" y="765175"/>
            <a:ext cx="578534" cy="581163"/>
            <a:chOff x="763888" y="765175"/>
            <a:chExt cx="578534" cy="581163"/>
          </a:xfrm>
        </p:grpSpPr>
        <p:sp>
          <p:nvSpPr>
            <p:cNvPr id="31" name="Freeform 30">
              <a:extLst>
                <a:ext uri="{FF2B5EF4-FFF2-40B4-BE49-F238E27FC236}">
                  <a16:creationId xmlns="" xmlns:a16="http://schemas.microsoft.com/office/drawing/2014/main" id="{297642B1-0E18-916F-6441-45F4EBDB4D6A}"/>
                </a:ext>
              </a:extLst>
            </p:cNvPr>
            <p:cNvSpPr/>
            <p:nvPr/>
          </p:nvSpPr>
          <p:spPr>
            <a:xfrm>
              <a:off x="763888" y="765175"/>
              <a:ext cx="578534" cy="581163"/>
            </a:xfrm>
            <a:custGeom>
              <a:avLst/>
              <a:gdLst>
                <a:gd name="connsiteX0" fmla="*/ 289267 w 578534"/>
                <a:gd name="connsiteY0" fmla="*/ 0 h 581163"/>
                <a:gd name="connsiteX1" fmla="*/ 0 w 578534"/>
                <a:gd name="connsiteY1" fmla="*/ 289267 h 581163"/>
                <a:gd name="connsiteX2" fmla="*/ 0 w 578534"/>
                <a:gd name="connsiteY2" fmla="*/ 291897 h 581163"/>
                <a:gd name="connsiteX3" fmla="*/ 289267 w 578534"/>
                <a:gd name="connsiteY3" fmla="*/ 581164 h 581163"/>
                <a:gd name="connsiteX4" fmla="*/ 578534 w 578534"/>
                <a:gd name="connsiteY4" fmla="*/ 291897 h 581163"/>
                <a:gd name="connsiteX5" fmla="*/ 578534 w 578534"/>
                <a:gd name="connsiteY5" fmla="*/ 289267 h 581163"/>
                <a:gd name="connsiteX6" fmla="*/ 289267 w 578534"/>
                <a:gd name="connsiteY6" fmla="*/ 0 h 5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534" h="581163">
                  <a:moveTo>
                    <a:pt x="289267" y="0"/>
                  </a:moveTo>
                  <a:cubicBezTo>
                    <a:pt x="129644" y="0"/>
                    <a:pt x="0" y="129644"/>
                    <a:pt x="0" y="289267"/>
                  </a:cubicBezTo>
                  <a:lnTo>
                    <a:pt x="0" y="291897"/>
                  </a:lnTo>
                  <a:cubicBezTo>
                    <a:pt x="0" y="451520"/>
                    <a:pt x="129644" y="581164"/>
                    <a:pt x="289267" y="581164"/>
                  </a:cubicBezTo>
                  <a:cubicBezTo>
                    <a:pt x="448890" y="581164"/>
                    <a:pt x="578534" y="451520"/>
                    <a:pt x="578534" y="291897"/>
                  </a:cubicBezTo>
                  <a:lnTo>
                    <a:pt x="578534" y="289267"/>
                  </a:lnTo>
                  <a:cubicBezTo>
                    <a:pt x="578534" y="129644"/>
                    <a:pt x="448890" y="0"/>
                    <a:pt x="289267" y="0"/>
                  </a:cubicBezTo>
                  <a:close/>
                </a:path>
              </a:pathLst>
            </a:custGeom>
            <a:solidFill>
              <a:srgbClr val="232321"/>
            </a:solidFill>
            <a:ln w="25977" cap="flat">
              <a:noFill/>
              <a:prstDash val="solid"/>
              <a:miter/>
            </a:ln>
          </p:spPr>
          <p:txBody>
            <a:bodyPr rtlCol="0" anchor="ctr"/>
            <a:lstStyle/>
            <a:p>
              <a:endParaRPr lang="x-none" dirty="0"/>
            </a:p>
          </p:txBody>
        </p:sp>
        <p:sp>
          <p:nvSpPr>
            <p:cNvPr id="32" name="Freeform 31">
              <a:extLst>
                <a:ext uri="{FF2B5EF4-FFF2-40B4-BE49-F238E27FC236}">
                  <a16:creationId xmlns="" xmlns:a16="http://schemas.microsoft.com/office/drawing/2014/main" id="{4D43BFD1-EA27-0856-3B36-3AF8DDCA6848}"/>
                </a:ext>
              </a:extLst>
            </p:cNvPr>
            <p:cNvSpPr/>
            <p:nvPr/>
          </p:nvSpPr>
          <p:spPr>
            <a:xfrm>
              <a:off x="874598" y="894556"/>
              <a:ext cx="357113" cy="320375"/>
            </a:xfrm>
            <a:custGeom>
              <a:avLst/>
              <a:gdLst>
                <a:gd name="connsiteX0" fmla="*/ 243247 w 357113"/>
                <a:gd name="connsiteY0" fmla="*/ 0 h 320375"/>
                <a:gd name="connsiteX1" fmla="*/ 28401 w 357113"/>
                <a:gd name="connsiteY1" fmla="*/ 0 h 320375"/>
                <a:gd name="connsiteX2" fmla="*/ 0 w 357113"/>
                <a:gd name="connsiteY2" fmla="*/ 28138 h 320375"/>
                <a:gd name="connsiteX3" fmla="*/ 28401 w 357113"/>
                <a:gd name="connsiteY3" fmla="*/ 56276 h 320375"/>
                <a:gd name="connsiteX4" fmla="*/ 243247 w 357113"/>
                <a:gd name="connsiteY4" fmla="*/ 56276 h 320375"/>
                <a:gd name="connsiteX5" fmla="*/ 300312 w 357113"/>
                <a:gd name="connsiteY5" fmla="*/ 112814 h 320375"/>
                <a:gd name="connsiteX6" fmla="*/ 300312 w 357113"/>
                <a:gd name="connsiteY6" fmla="*/ 149893 h 320375"/>
                <a:gd name="connsiteX7" fmla="*/ 243247 w 357113"/>
                <a:gd name="connsiteY7" fmla="*/ 206431 h 320375"/>
                <a:gd name="connsiteX8" fmla="*/ 149104 w 357113"/>
                <a:gd name="connsiteY8" fmla="*/ 206431 h 320375"/>
                <a:gd name="connsiteX9" fmla="*/ 149104 w 357113"/>
                <a:gd name="connsiteY9" fmla="*/ 177768 h 320375"/>
                <a:gd name="connsiteX10" fmla="*/ 102821 w 357113"/>
                <a:gd name="connsiteY10" fmla="*/ 154100 h 320375"/>
                <a:gd name="connsiteX11" fmla="*/ 24719 w 357113"/>
                <a:gd name="connsiteY11" fmla="*/ 210902 h 320375"/>
                <a:gd name="connsiteX12" fmla="*/ 24719 w 357113"/>
                <a:gd name="connsiteY12" fmla="*/ 257974 h 320375"/>
                <a:gd name="connsiteX13" fmla="*/ 102821 w 357113"/>
                <a:gd name="connsiteY13" fmla="*/ 314775 h 320375"/>
                <a:gd name="connsiteX14" fmla="*/ 149104 w 357113"/>
                <a:gd name="connsiteY14" fmla="*/ 291371 h 320375"/>
                <a:gd name="connsiteX15" fmla="*/ 149104 w 357113"/>
                <a:gd name="connsiteY15" fmla="*/ 262707 h 320375"/>
                <a:gd name="connsiteX16" fmla="*/ 243247 w 357113"/>
                <a:gd name="connsiteY16" fmla="*/ 262707 h 320375"/>
                <a:gd name="connsiteX17" fmla="*/ 357113 w 357113"/>
                <a:gd name="connsiteY17" fmla="*/ 149893 h 320375"/>
                <a:gd name="connsiteX18" fmla="*/ 357113 w 357113"/>
                <a:gd name="connsiteY18" fmla="*/ 112814 h 320375"/>
                <a:gd name="connsiteX19" fmla="*/ 243247 w 357113"/>
                <a:gd name="connsiteY19" fmla="*/ 0 h 32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7113" h="320375">
                  <a:moveTo>
                    <a:pt x="243247" y="0"/>
                  </a:moveTo>
                  <a:lnTo>
                    <a:pt x="28401" y="0"/>
                  </a:lnTo>
                  <a:cubicBezTo>
                    <a:pt x="12623" y="0"/>
                    <a:pt x="0" y="12623"/>
                    <a:pt x="0" y="28138"/>
                  </a:cubicBezTo>
                  <a:cubicBezTo>
                    <a:pt x="0" y="43653"/>
                    <a:pt x="12623" y="56276"/>
                    <a:pt x="28401" y="56276"/>
                  </a:cubicBezTo>
                  <a:lnTo>
                    <a:pt x="243247" y="56276"/>
                  </a:lnTo>
                  <a:cubicBezTo>
                    <a:pt x="274804" y="56276"/>
                    <a:pt x="300312" y="81521"/>
                    <a:pt x="300312" y="112814"/>
                  </a:cubicBezTo>
                  <a:lnTo>
                    <a:pt x="300312" y="149893"/>
                  </a:lnTo>
                  <a:cubicBezTo>
                    <a:pt x="300312" y="181186"/>
                    <a:pt x="274804" y="206431"/>
                    <a:pt x="243247" y="206431"/>
                  </a:cubicBezTo>
                  <a:lnTo>
                    <a:pt x="149104" y="206431"/>
                  </a:lnTo>
                  <a:lnTo>
                    <a:pt x="149104" y="177768"/>
                  </a:lnTo>
                  <a:cubicBezTo>
                    <a:pt x="149104" y="153837"/>
                    <a:pt x="122018" y="140163"/>
                    <a:pt x="102821" y="154100"/>
                  </a:cubicBezTo>
                  <a:lnTo>
                    <a:pt x="24719" y="210902"/>
                  </a:lnTo>
                  <a:cubicBezTo>
                    <a:pt x="8678" y="222473"/>
                    <a:pt x="8678" y="246403"/>
                    <a:pt x="24719" y="257974"/>
                  </a:cubicBezTo>
                  <a:lnTo>
                    <a:pt x="102821" y="314775"/>
                  </a:lnTo>
                  <a:cubicBezTo>
                    <a:pt x="122018" y="328713"/>
                    <a:pt x="149104" y="315038"/>
                    <a:pt x="149104" y="291371"/>
                  </a:cubicBezTo>
                  <a:lnTo>
                    <a:pt x="149104" y="262707"/>
                  </a:lnTo>
                  <a:lnTo>
                    <a:pt x="243247" y="262707"/>
                  </a:lnTo>
                  <a:cubicBezTo>
                    <a:pt x="306097" y="262707"/>
                    <a:pt x="357113" y="212217"/>
                    <a:pt x="357113" y="149893"/>
                  </a:cubicBezTo>
                  <a:lnTo>
                    <a:pt x="357113" y="112814"/>
                  </a:lnTo>
                  <a:cubicBezTo>
                    <a:pt x="357113" y="50490"/>
                    <a:pt x="306097" y="0"/>
                    <a:pt x="243247" y="0"/>
                  </a:cubicBezTo>
                  <a:close/>
                </a:path>
              </a:pathLst>
            </a:custGeom>
            <a:solidFill>
              <a:srgbClr val="FFFFFF"/>
            </a:solidFill>
            <a:ln w="25977" cap="flat">
              <a:noFill/>
              <a:prstDash val="solid"/>
              <a:miter/>
            </a:ln>
          </p:spPr>
          <p:txBody>
            <a:bodyPr rtlCol="0" anchor="ctr"/>
            <a:lstStyle/>
            <a:p>
              <a:endParaRPr lang="x-none"/>
            </a:p>
          </p:txBody>
        </p:sp>
      </p:grpSp>
      <p:sp>
        <p:nvSpPr>
          <p:cNvPr id="34" name="Google Shape;117;p20">
            <a:extLst>
              <a:ext uri="{FF2B5EF4-FFF2-40B4-BE49-F238E27FC236}">
                <a16:creationId xmlns="" xmlns:a16="http://schemas.microsoft.com/office/drawing/2014/main" id="{2D973C4B-B871-C7B4-42EE-2C3FC868E6A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5" name="Text">
            <a:extLst>
              <a:ext uri="{FF2B5EF4-FFF2-40B4-BE49-F238E27FC236}">
                <a16:creationId xmlns="" xmlns:a16="http://schemas.microsoft.com/office/drawing/2014/main" id="{7094C858-5EF1-DC07-3065-6BF3B42433EC}"/>
              </a:ext>
            </a:extLst>
          </p:cNvPr>
          <p:cNvSpPr/>
          <p:nvPr/>
        </p:nvSpPr>
        <p:spPr>
          <a:xfrm>
            <a:off x="2594870"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while</a:t>
            </a:r>
          </a:p>
        </p:txBody>
      </p:sp>
      <p:sp>
        <p:nvSpPr>
          <p:cNvPr id="36" name="Text">
            <a:extLst>
              <a:ext uri="{FF2B5EF4-FFF2-40B4-BE49-F238E27FC236}">
                <a16:creationId xmlns="" xmlns:a16="http://schemas.microsoft.com/office/drawing/2014/main" id="{0D4E7AC0-3465-8135-9CFE-82779D548DC6}"/>
              </a:ext>
            </a:extLst>
          </p:cNvPr>
          <p:cNvSpPr/>
          <p:nvPr/>
        </p:nvSpPr>
        <p:spPr>
          <a:xfrm>
            <a:off x="3641330" y="3944134"/>
            <a:ext cx="839553"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despite</a:t>
            </a:r>
          </a:p>
        </p:txBody>
      </p:sp>
      <p:sp>
        <p:nvSpPr>
          <p:cNvPr id="37" name="Text">
            <a:extLst>
              <a:ext uri="{FF2B5EF4-FFF2-40B4-BE49-F238E27FC236}">
                <a16:creationId xmlns="" xmlns:a16="http://schemas.microsoft.com/office/drawing/2014/main" id="{0765CD5F-518B-0C3D-9824-EE2715D08407}"/>
              </a:ext>
            </a:extLst>
          </p:cNvPr>
          <p:cNvSpPr/>
          <p:nvPr/>
        </p:nvSpPr>
        <p:spPr>
          <a:xfrm>
            <a:off x="4904053" y="3944134"/>
            <a:ext cx="996388"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however</a:t>
            </a:r>
          </a:p>
        </p:txBody>
      </p:sp>
      <p:sp>
        <p:nvSpPr>
          <p:cNvPr id="38" name="Text">
            <a:extLst>
              <a:ext uri="{FF2B5EF4-FFF2-40B4-BE49-F238E27FC236}">
                <a16:creationId xmlns="" xmlns:a16="http://schemas.microsoft.com/office/drawing/2014/main" id="{DB2BE446-2A0C-DAEB-FC21-F03321C4125A}"/>
              </a:ext>
            </a:extLst>
          </p:cNvPr>
          <p:cNvSpPr/>
          <p:nvPr/>
        </p:nvSpPr>
        <p:spPr>
          <a:xfrm>
            <a:off x="6323612" y="3944134"/>
            <a:ext cx="11185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spite of</a:t>
            </a:r>
          </a:p>
        </p:txBody>
      </p:sp>
      <p:pic>
        <p:nvPicPr>
          <p:cNvPr id="6" name="Picture 5" descr="A cartoon of a child with her hand on her chin&#10;&#10;Description automatically generated">
            <a:extLst>
              <a:ext uri="{FF2B5EF4-FFF2-40B4-BE49-F238E27FC236}">
                <a16:creationId xmlns="" xmlns:a16="http://schemas.microsoft.com/office/drawing/2014/main" id="{FEA4BAC2-D50C-B307-7037-BBCE8FC6334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51A73305-63C7-31B0-D4D7-F957506DE23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81D0F46B-0E22-5F33-2F79-E8F0B0C9F838}"/>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518058" y="3779093"/>
            <a:ext cx="585537" cy="591692"/>
          </a:xfrm>
          <a:prstGeom prst="rect">
            <a:avLst/>
          </a:prstGeom>
        </p:spPr>
      </p:pic>
      <p:sp>
        <p:nvSpPr>
          <p:cNvPr id="45" name="Oval 44">
            <a:hlinkClick r:id="rId5" action="ppaction://hlinksldjump"/>
            <a:extLst>
              <a:ext uri="{FF2B5EF4-FFF2-40B4-BE49-F238E27FC236}">
                <a16:creationId xmlns="" xmlns:a16="http://schemas.microsoft.com/office/drawing/2014/main" id="{D429AFF8-F583-D3B0-EFFA-369449D9DA81}"/>
              </a:ext>
            </a:extLst>
          </p:cNvPr>
          <p:cNvSpPr/>
          <p:nvPr/>
        </p:nvSpPr>
        <p:spPr>
          <a:xfrm>
            <a:off x="733514" y="734837"/>
            <a:ext cx="608908" cy="611501"/>
          </a:xfrm>
          <a:prstGeom prst="ellipse">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
            <a:extLst>
              <a:ext uri="{FF2B5EF4-FFF2-40B4-BE49-F238E27FC236}">
                <a16:creationId xmlns="" xmlns:a16="http://schemas.microsoft.com/office/drawing/2014/main" id="{137C7DFF-8F9D-9770-EF53-2D1356C83D03}"/>
              </a:ext>
            </a:extLst>
          </p:cNvPr>
          <p:cNvSpPr/>
          <p:nvPr/>
        </p:nvSpPr>
        <p:spPr>
          <a:xfrm>
            <a:off x="1827678" y="4372243"/>
            <a:ext cx="8699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whereas</a:t>
            </a:r>
          </a:p>
        </p:txBody>
      </p:sp>
      <p:sp>
        <p:nvSpPr>
          <p:cNvPr id="5" name="Text">
            <a:extLst>
              <a:ext uri="{FF2B5EF4-FFF2-40B4-BE49-F238E27FC236}">
                <a16:creationId xmlns="" xmlns:a16="http://schemas.microsoft.com/office/drawing/2014/main" id="{60058DA0-ACBF-8CEF-4D4B-619B16ED9E26}"/>
              </a:ext>
            </a:extLst>
          </p:cNvPr>
          <p:cNvSpPr/>
          <p:nvPr/>
        </p:nvSpPr>
        <p:spPr>
          <a:xfrm>
            <a:off x="3004324" y="4372243"/>
            <a:ext cx="96056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although</a:t>
            </a:r>
          </a:p>
        </p:txBody>
      </p:sp>
      <p:sp>
        <p:nvSpPr>
          <p:cNvPr id="8" name="Text">
            <a:extLst>
              <a:ext uri="{FF2B5EF4-FFF2-40B4-BE49-F238E27FC236}">
                <a16:creationId xmlns="" xmlns:a16="http://schemas.microsoft.com/office/drawing/2014/main" id="{E07B9DB7-C858-45EF-D625-90B6EB2EABA2}"/>
              </a:ext>
            </a:extLst>
          </p:cNvPr>
          <p:cNvSpPr/>
          <p:nvPr/>
        </p:nvSpPr>
        <p:spPr>
          <a:xfrm>
            <a:off x="4103436" y="4372243"/>
            <a:ext cx="149269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even though</a:t>
            </a:r>
          </a:p>
        </p:txBody>
      </p:sp>
      <p:sp>
        <p:nvSpPr>
          <p:cNvPr id="9" name="Text">
            <a:extLst>
              <a:ext uri="{FF2B5EF4-FFF2-40B4-BE49-F238E27FC236}">
                <a16:creationId xmlns="" xmlns:a16="http://schemas.microsoft.com/office/drawing/2014/main" id="{4FBC4969-50BC-8F51-209A-321AB5013C01}"/>
              </a:ext>
            </a:extLst>
          </p:cNvPr>
          <p:cNvSpPr/>
          <p:nvPr/>
        </p:nvSpPr>
        <p:spPr>
          <a:xfrm>
            <a:off x="5734678" y="4372243"/>
            <a:ext cx="1423392"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nevertheless</a:t>
            </a:r>
          </a:p>
        </p:txBody>
      </p:sp>
    </p:spTree>
    <p:extLst>
      <p:ext uri="{BB962C8B-B14F-4D97-AF65-F5344CB8AC3E}">
        <p14:creationId xmlns:p14="http://schemas.microsoft.com/office/powerpoint/2010/main" val="3701883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31"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 calcmode="lin" valueType="num">
                                      <p:cBhvr>
                                        <p:cTn id="42" dur="500" fill="hold"/>
                                        <p:tgtEl>
                                          <p:spTgt spid="43"/>
                                        </p:tgtEl>
                                        <p:attrNameLst>
                                          <p:attrName>style.rotation</p:attrName>
                                        </p:attrNameLst>
                                      </p:cBhvr>
                                      <p:tavLst>
                                        <p:tav tm="0">
                                          <p:val>
                                            <p:fltVal val="90"/>
                                          </p:val>
                                        </p:tav>
                                        <p:tav tm="100000">
                                          <p:val>
                                            <p:fltVal val="0"/>
                                          </p:val>
                                        </p:tav>
                                      </p:tavLst>
                                    </p:anim>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5" grpId="0"/>
      <p:bldP spid="36" grpId="0"/>
      <p:bldP spid="37" grpId="0"/>
      <p:bldP spid="38" grpId="0"/>
      <p:bldP spid="3" grpId="0"/>
      <p:bldP spid="5"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84E334-C203-F2F1-B3F8-3724041EC665}"/>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33EE21AF-417D-44DC-3E54-57EC429A9FEB}"/>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BBCFDEF1-D979-1472-242A-A4DAD7B546EB}"/>
              </a:ext>
            </a:extLst>
          </p:cNvPr>
          <p:cNvSpPr/>
          <p:nvPr/>
        </p:nvSpPr>
        <p:spPr>
          <a:xfrm>
            <a:off x="1734266" y="2925054"/>
            <a:ext cx="5698713" cy="174426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Many students found it difficult to concentrate during online classes.</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They had distractions at home and lacked a proper study environment.</a:t>
            </a:r>
          </a:p>
        </p:txBody>
      </p:sp>
      <p:sp>
        <p:nvSpPr>
          <p:cNvPr id="34" name="Google Shape;117;p20">
            <a:extLst>
              <a:ext uri="{FF2B5EF4-FFF2-40B4-BE49-F238E27FC236}">
                <a16:creationId xmlns="" xmlns:a16="http://schemas.microsoft.com/office/drawing/2014/main" id="{AF19EC70-36E2-8FAB-33C3-9685B20353F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3D6D322C-7149-E0DD-4FA1-47CA4018F9E2}"/>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1C5E5AF5-6AFE-10A8-632F-0AA7626631A3}"/>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F980407D-C788-4CC9-7A1E-489369E7B51F}"/>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due to</a:t>
            </a:r>
          </a:p>
        </p:txBody>
      </p:sp>
      <p:sp>
        <p:nvSpPr>
          <p:cNvPr id="3" name="Text">
            <a:extLst>
              <a:ext uri="{FF2B5EF4-FFF2-40B4-BE49-F238E27FC236}">
                <a16:creationId xmlns="" xmlns:a16="http://schemas.microsoft.com/office/drawing/2014/main" id="{80F9C814-8B27-147C-DE1C-C49B02A03624}"/>
              </a:ext>
            </a:extLst>
          </p:cNvPr>
          <p:cNvSpPr/>
          <p:nvPr/>
        </p:nvSpPr>
        <p:spPr>
          <a:xfrm>
            <a:off x="1734267" y="3167459"/>
            <a:ext cx="5698713"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Many students found it difficult to concentrate during online classes </a:t>
            </a:r>
            <a:r>
              <a:rPr lang="en-GB" sz="1700" b="1" dirty="0">
                <a:latin typeface="Roboto" panose="02000000000000000000" pitchFamily="2" charset="0"/>
                <a:ea typeface="Roboto" panose="02000000000000000000" pitchFamily="2" charset="0"/>
              </a:rPr>
              <a:t>due to having </a:t>
            </a:r>
            <a:r>
              <a:rPr lang="en-GB" sz="1700" dirty="0">
                <a:latin typeface="Roboto" panose="02000000000000000000" pitchFamily="2" charset="0"/>
                <a:ea typeface="Roboto" panose="02000000000000000000" pitchFamily="2" charset="0"/>
              </a:rPr>
              <a:t>distractions at home and lacking a proper study environment.</a:t>
            </a:r>
          </a:p>
        </p:txBody>
      </p:sp>
      <p:pic>
        <p:nvPicPr>
          <p:cNvPr id="6" name="Picture 5">
            <a:extLst>
              <a:ext uri="{FF2B5EF4-FFF2-40B4-BE49-F238E27FC236}">
                <a16:creationId xmlns="" xmlns:a16="http://schemas.microsoft.com/office/drawing/2014/main" id="{A0FD4A65-6B54-7485-3CE1-CA3444626CF2}"/>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8E815E4C-86A5-B83A-8D54-93E748361152}"/>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329599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CC75A8-D629-78C1-FDCD-4C7788E61207}"/>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CDC2B8A9-E33E-46FB-1A4D-9F6CBDDC60FB}"/>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532F7BAB-448D-E5B9-0C66-DABC5CBF1DC9}"/>
              </a:ext>
            </a:extLst>
          </p:cNvPr>
          <p:cNvSpPr/>
          <p:nvPr/>
        </p:nvSpPr>
        <p:spPr>
          <a:xfrm>
            <a:off x="1579709" y="2925054"/>
            <a:ext cx="5975051" cy="148265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Many people prefer to travel during the summer.</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Prices for flights and accommodation are much</a:t>
            </a:r>
            <a:br>
              <a:rPr lang="en-GB" sz="1700" dirty="0">
                <a:latin typeface="Roboto" panose="02000000000000000000" pitchFamily="2" charset="0"/>
                <a:ea typeface="Roboto" panose="02000000000000000000" pitchFamily="2" charset="0"/>
              </a:rPr>
            </a:br>
            <a:r>
              <a:rPr lang="en-GB" sz="1700" dirty="0">
                <a:latin typeface="Roboto" panose="02000000000000000000" pitchFamily="2" charset="0"/>
                <a:ea typeface="Roboto" panose="02000000000000000000" pitchFamily="2" charset="0"/>
              </a:rPr>
              <a:t>higher then.</a:t>
            </a:r>
          </a:p>
        </p:txBody>
      </p:sp>
      <p:sp>
        <p:nvSpPr>
          <p:cNvPr id="34" name="Google Shape;117;p20">
            <a:extLst>
              <a:ext uri="{FF2B5EF4-FFF2-40B4-BE49-F238E27FC236}">
                <a16:creationId xmlns="" xmlns:a16="http://schemas.microsoft.com/office/drawing/2014/main" id="{02747E60-2E40-454A-4C1E-06A7D1DC0415}"/>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A008D98F-0C54-70C1-292E-21E24C1EEF2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EB494F0A-401D-9903-88FC-8D75D9D7A1E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DE7DD8D4-8CA4-3D48-2074-84424481527B}"/>
              </a:ext>
            </a:extLst>
          </p:cNvPr>
          <p:cNvSpPr/>
          <p:nvPr/>
        </p:nvSpPr>
        <p:spPr>
          <a:xfrm>
            <a:off x="3701042" y="1887687"/>
            <a:ext cx="1741916" cy="567811"/>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despite</a:t>
            </a:r>
          </a:p>
        </p:txBody>
      </p:sp>
      <p:sp>
        <p:nvSpPr>
          <p:cNvPr id="3" name="Text">
            <a:extLst>
              <a:ext uri="{FF2B5EF4-FFF2-40B4-BE49-F238E27FC236}">
                <a16:creationId xmlns="" xmlns:a16="http://schemas.microsoft.com/office/drawing/2014/main" id="{06067D1A-4DF9-AA29-E23F-8B7DB13D961F}"/>
              </a:ext>
            </a:extLst>
          </p:cNvPr>
          <p:cNvSpPr/>
          <p:nvPr/>
        </p:nvSpPr>
        <p:spPr>
          <a:xfrm>
            <a:off x="1562338" y="3151448"/>
            <a:ext cx="5975051"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Many people prefer to travel during the summer </a:t>
            </a:r>
            <a:r>
              <a:rPr lang="en-GB" sz="1700" b="1" dirty="0">
                <a:latin typeface="Roboto" panose="02000000000000000000" pitchFamily="2" charset="0"/>
                <a:ea typeface="Roboto" panose="02000000000000000000" pitchFamily="2" charset="0"/>
              </a:rPr>
              <a:t>despite</a:t>
            </a:r>
            <a:r>
              <a:rPr lang="en-GB" sz="1700" dirty="0">
                <a:latin typeface="Roboto" panose="02000000000000000000" pitchFamily="2" charset="0"/>
                <a:ea typeface="Roboto" panose="02000000000000000000" pitchFamily="2" charset="0"/>
              </a:rPr>
              <a:t> prices for flights and accommodation </a:t>
            </a:r>
            <a:r>
              <a:rPr lang="en-GB" sz="1700" b="1" dirty="0">
                <a:latin typeface="Roboto" panose="02000000000000000000" pitchFamily="2" charset="0"/>
                <a:ea typeface="Roboto" panose="02000000000000000000" pitchFamily="2" charset="0"/>
              </a:rPr>
              <a:t>being</a:t>
            </a:r>
            <a:r>
              <a:rPr lang="en-GB" sz="1700" dirty="0">
                <a:latin typeface="Roboto" panose="02000000000000000000" pitchFamily="2" charset="0"/>
                <a:ea typeface="Roboto" panose="02000000000000000000" pitchFamily="2" charset="0"/>
              </a:rPr>
              <a:t> much higher then.</a:t>
            </a:r>
          </a:p>
        </p:txBody>
      </p:sp>
      <p:pic>
        <p:nvPicPr>
          <p:cNvPr id="6" name="Picture 5">
            <a:extLst>
              <a:ext uri="{FF2B5EF4-FFF2-40B4-BE49-F238E27FC236}">
                <a16:creationId xmlns="" xmlns:a16="http://schemas.microsoft.com/office/drawing/2014/main" id="{3A159CD3-E56D-CDFA-2D1A-ADE4CA15227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3745CF13-D8A3-AA04-8AB3-4D5CE8DF8BD6}"/>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102158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1B36999-8ACB-0748-6215-0690B8839061}"/>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C024B546-4184-1809-A3DB-C9F1D4F208F4}"/>
              </a:ext>
            </a:extLst>
          </p:cNvPr>
          <p:cNvSpPr/>
          <p:nvPr/>
        </p:nvSpPr>
        <p:spPr>
          <a:xfrm>
            <a:off x="2435224" y="3681066"/>
            <a:ext cx="4273552"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Title 3">
            <a:extLst>
              <a:ext uri="{FF2B5EF4-FFF2-40B4-BE49-F238E27FC236}">
                <a16:creationId xmlns="" xmlns:a16="http://schemas.microsoft.com/office/drawing/2014/main" id="{6EBC062F-E9AA-5915-283D-3DD32DD28A26}"/>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951A4F38-E0C8-6A99-5E7A-487AB15E33D0}"/>
              </a:ext>
            </a:extLst>
          </p:cNvPr>
          <p:cNvSpPr/>
          <p:nvPr/>
        </p:nvSpPr>
        <p:spPr>
          <a:xfrm>
            <a:off x="2683981"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so</a:t>
            </a:r>
          </a:p>
        </p:txBody>
      </p:sp>
      <p:sp>
        <p:nvSpPr>
          <p:cNvPr id="21" name="Text">
            <a:extLst>
              <a:ext uri="{FF2B5EF4-FFF2-40B4-BE49-F238E27FC236}">
                <a16:creationId xmlns="" xmlns:a16="http://schemas.microsoft.com/office/drawing/2014/main" id="{A4579EAE-9F28-7347-A57B-0EDD95173EEC}"/>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result</a:t>
            </a:r>
            <a:r>
              <a:rPr lang="en-GB" sz="1700" dirty="0">
                <a:latin typeface="Roboto" panose="02000000000000000000" pitchFamily="2" charset="0"/>
                <a:ea typeface="Roboto" panose="02000000000000000000" pitchFamily="2" charset="0"/>
              </a:rPr>
              <a:t> connecting words.</a:t>
            </a:r>
          </a:p>
        </p:txBody>
      </p:sp>
      <p:sp>
        <p:nvSpPr>
          <p:cNvPr id="34" name="Google Shape;117;p20">
            <a:extLst>
              <a:ext uri="{FF2B5EF4-FFF2-40B4-BE49-F238E27FC236}">
                <a16:creationId xmlns="" xmlns:a16="http://schemas.microsoft.com/office/drawing/2014/main" id="{49161E71-49E6-3B91-1199-D206387633E2}"/>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7" name="Text">
            <a:extLst>
              <a:ext uri="{FF2B5EF4-FFF2-40B4-BE49-F238E27FC236}">
                <a16:creationId xmlns="" xmlns:a16="http://schemas.microsoft.com/office/drawing/2014/main" id="{644C8068-E26C-FC10-DBAA-C2301FD4DD01}"/>
              </a:ext>
            </a:extLst>
          </p:cNvPr>
          <p:cNvSpPr/>
          <p:nvPr/>
        </p:nvSpPr>
        <p:spPr>
          <a:xfrm>
            <a:off x="3612035" y="3944134"/>
            <a:ext cx="1423392"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as a result</a:t>
            </a:r>
          </a:p>
        </p:txBody>
      </p:sp>
      <p:sp>
        <p:nvSpPr>
          <p:cNvPr id="38" name="Text">
            <a:extLst>
              <a:ext uri="{FF2B5EF4-FFF2-40B4-BE49-F238E27FC236}">
                <a16:creationId xmlns="" xmlns:a16="http://schemas.microsoft.com/office/drawing/2014/main" id="{5E0270D9-C1D6-5B32-801A-0A9816B1C19A}"/>
              </a:ext>
            </a:extLst>
          </p:cNvPr>
          <p:cNvSpPr/>
          <p:nvPr/>
        </p:nvSpPr>
        <p:spPr>
          <a:xfrm>
            <a:off x="5340191" y="3944134"/>
            <a:ext cx="11185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therefore</a:t>
            </a:r>
          </a:p>
        </p:txBody>
      </p:sp>
      <p:pic>
        <p:nvPicPr>
          <p:cNvPr id="6" name="Picture 5" descr="A cartoon of a child with her hand on her chin&#10;&#10;Description automatically generated">
            <a:extLst>
              <a:ext uri="{FF2B5EF4-FFF2-40B4-BE49-F238E27FC236}">
                <a16:creationId xmlns="" xmlns:a16="http://schemas.microsoft.com/office/drawing/2014/main" id="{C4680FDC-23F6-0F83-D1EE-0F731EDD5D0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AA5C60D0-70A2-E536-0AE3-54D4D4994F7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50B7015D-0356-7BCD-1B8F-AABC2C99BF2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541005" y="3779093"/>
            <a:ext cx="585537" cy="591692"/>
          </a:xfrm>
          <a:prstGeom prst="rect">
            <a:avLst/>
          </a:prstGeom>
        </p:spPr>
      </p:pic>
    </p:spTree>
    <p:extLst>
      <p:ext uri="{BB962C8B-B14F-4D97-AF65-F5344CB8AC3E}">
        <p14:creationId xmlns:p14="http://schemas.microsoft.com/office/powerpoint/2010/main" val="363605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3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 calcmode="lin" valueType="num">
                                      <p:cBhvr>
                                        <p:cTn id="36" dur="500" fill="hold"/>
                                        <p:tgtEl>
                                          <p:spTgt spid="43"/>
                                        </p:tgtEl>
                                        <p:attrNameLst>
                                          <p:attrName>style.rotation</p:attrName>
                                        </p:attrNameLst>
                                      </p:cBhvr>
                                      <p:tavLst>
                                        <p:tav tm="0">
                                          <p:val>
                                            <p:fltVal val="90"/>
                                          </p:val>
                                        </p:tav>
                                        <p:tav tm="100000">
                                          <p:val>
                                            <p:fltVal val="0"/>
                                          </p:val>
                                        </p:tav>
                                      </p:tavLst>
                                    </p:anim>
                                    <p:animEffect transition="in" filter="fade">
                                      <p:cBhvr>
                                        <p:cTn id="37"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C8DA68D-063C-5F0E-BED2-305B4A6FD29B}"/>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395040F1-0339-EF5D-82E8-E2E04F1D2F7F}"/>
              </a:ext>
            </a:extLst>
          </p:cNvPr>
          <p:cNvSpPr/>
          <p:nvPr/>
        </p:nvSpPr>
        <p:spPr>
          <a:xfrm>
            <a:off x="1860053" y="3681066"/>
            <a:ext cx="565800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2027CE25-5C7D-9A9F-3AB0-F617B930D8B9}"/>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43AD830B-C3D3-85A2-FEA1-E8898CD97435}"/>
              </a:ext>
            </a:extLst>
          </p:cNvPr>
          <p:cNvSpPr/>
          <p:nvPr/>
        </p:nvSpPr>
        <p:spPr>
          <a:xfrm>
            <a:off x="2123351" y="3944134"/>
            <a:ext cx="97707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because</a:t>
            </a:r>
          </a:p>
        </p:txBody>
      </p:sp>
      <p:sp>
        <p:nvSpPr>
          <p:cNvPr id="21" name="Text">
            <a:extLst>
              <a:ext uri="{FF2B5EF4-FFF2-40B4-BE49-F238E27FC236}">
                <a16:creationId xmlns="" xmlns:a16="http://schemas.microsoft.com/office/drawing/2014/main" id="{54D5C1A4-C882-0384-A16E-BE9A979C6918}"/>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reason</a:t>
            </a:r>
            <a:r>
              <a:rPr lang="en-GB" sz="1700" dirty="0">
                <a:latin typeface="Roboto" panose="02000000000000000000" pitchFamily="2" charset="0"/>
                <a:ea typeface="Roboto" panose="02000000000000000000" pitchFamily="2" charset="0"/>
              </a:rPr>
              <a:t> connecting words.</a:t>
            </a:r>
          </a:p>
        </p:txBody>
      </p:sp>
      <p:sp>
        <p:nvSpPr>
          <p:cNvPr id="34" name="Google Shape;117;p20">
            <a:extLst>
              <a:ext uri="{FF2B5EF4-FFF2-40B4-BE49-F238E27FC236}">
                <a16:creationId xmlns="" xmlns:a16="http://schemas.microsoft.com/office/drawing/2014/main" id="{1C38290D-9F8A-A48D-B9AC-4BEC4C600A5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5" name="Text">
            <a:extLst>
              <a:ext uri="{FF2B5EF4-FFF2-40B4-BE49-F238E27FC236}">
                <a16:creationId xmlns="" xmlns:a16="http://schemas.microsoft.com/office/drawing/2014/main" id="{6A591DDA-7E5A-F8F8-9ACE-E5B8FC0B0D34}"/>
              </a:ext>
            </a:extLst>
          </p:cNvPr>
          <p:cNvSpPr/>
          <p:nvPr/>
        </p:nvSpPr>
        <p:spPr>
          <a:xfrm>
            <a:off x="3434024"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since</a:t>
            </a:r>
          </a:p>
        </p:txBody>
      </p:sp>
      <p:sp>
        <p:nvSpPr>
          <p:cNvPr id="36" name="Text">
            <a:extLst>
              <a:ext uri="{FF2B5EF4-FFF2-40B4-BE49-F238E27FC236}">
                <a16:creationId xmlns="" xmlns:a16="http://schemas.microsoft.com/office/drawing/2014/main" id="{A875B046-D9D7-FD8F-3267-9D5890B8931A}"/>
              </a:ext>
            </a:extLst>
          </p:cNvPr>
          <p:cNvSpPr/>
          <p:nvPr/>
        </p:nvSpPr>
        <p:spPr>
          <a:xfrm>
            <a:off x="4390911" y="3944134"/>
            <a:ext cx="46540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as</a:t>
            </a:r>
          </a:p>
        </p:txBody>
      </p:sp>
      <p:sp>
        <p:nvSpPr>
          <p:cNvPr id="37" name="Text">
            <a:extLst>
              <a:ext uri="{FF2B5EF4-FFF2-40B4-BE49-F238E27FC236}">
                <a16:creationId xmlns="" xmlns:a16="http://schemas.microsoft.com/office/drawing/2014/main" id="{8A3153FC-D684-345C-D75F-DE8A9D0D2915}"/>
              </a:ext>
            </a:extLst>
          </p:cNvPr>
          <p:cNvSpPr/>
          <p:nvPr/>
        </p:nvSpPr>
        <p:spPr>
          <a:xfrm>
            <a:off x="5189914" y="3944134"/>
            <a:ext cx="800102"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due to</a:t>
            </a:r>
          </a:p>
        </p:txBody>
      </p:sp>
      <p:sp>
        <p:nvSpPr>
          <p:cNvPr id="38" name="Text">
            <a:extLst>
              <a:ext uri="{FF2B5EF4-FFF2-40B4-BE49-F238E27FC236}">
                <a16:creationId xmlns="" xmlns:a16="http://schemas.microsoft.com/office/drawing/2014/main" id="{360C17D1-4289-B093-27A9-8D5B3650559B}"/>
              </a:ext>
            </a:extLst>
          </p:cNvPr>
          <p:cNvSpPr/>
          <p:nvPr/>
        </p:nvSpPr>
        <p:spPr>
          <a:xfrm>
            <a:off x="6323612" y="3944134"/>
            <a:ext cx="94778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owing to</a:t>
            </a:r>
          </a:p>
        </p:txBody>
      </p:sp>
      <p:pic>
        <p:nvPicPr>
          <p:cNvPr id="6" name="Picture 5" descr="A cartoon of a child with her hand on her chin&#10;&#10;Description automatically generated">
            <a:extLst>
              <a:ext uri="{FF2B5EF4-FFF2-40B4-BE49-F238E27FC236}">
                <a16:creationId xmlns="" xmlns:a16="http://schemas.microsoft.com/office/drawing/2014/main" id="{E3EDF484-7C39-7E08-7FA6-474556B1703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FFB55A17-CDC1-62CD-3F51-10D2A9E0996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D801F10A-E760-74B3-0ADF-66A9AE593473}"/>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348620" y="3779093"/>
            <a:ext cx="585537" cy="591692"/>
          </a:xfrm>
          <a:prstGeom prst="rect">
            <a:avLst/>
          </a:prstGeom>
        </p:spPr>
      </p:pic>
    </p:spTree>
    <p:extLst>
      <p:ext uri="{BB962C8B-B14F-4D97-AF65-F5344CB8AC3E}">
        <p14:creationId xmlns:p14="http://schemas.microsoft.com/office/powerpoint/2010/main" val="2927675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31" presetClass="entr" presetSubtype="0" fill="hold" nodeType="withEffect">
                                  <p:stCondLst>
                                    <p:cond delay="50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 calcmode="lin" valueType="num">
                                      <p:cBhvr>
                                        <p:cTn id="42" dur="500" fill="hold"/>
                                        <p:tgtEl>
                                          <p:spTgt spid="43"/>
                                        </p:tgtEl>
                                        <p:attrNameLst>
                                          <p:attrName>style.rotation</p:attrName>
                                        </p:attrNameLst>
                                      </p:cBhvr>
                                      <p:tavLst>
                                        <p:tav tm="0">
                                          <p:val>
                                            <p:fltVal val="90"/>
                                          </p:val>
                                        </p:tav>
                                        <p:tav tm="100000">
                                          <p:val>
                                            <p:fltVal val="0"/>
                                          </p:val>
                                        </p:tav>
                                      </p:tavLst>
                                    </p:anim>
                                    <p:animEffect transition="in" filter="fade">
                                      <p:cBhvr>
                                        <p:cTn id="43"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57BD06-C5F4-9738-730B-9C9836F1CB82}"/>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826FFBAF-FE06-92C3-587E-1FBBD3E32C77}"/>
              </a:ext>
            </a:extLst>
          </p:cNvPr>
          <p:cNvSpPr/>
          <p:nvPr/>
        </p:nvSpPr>
        <p:spPr>
          <a:xfrm>
            <a:off x="1708058" y="3681066"/>
            <a:ext cx="5727883"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DC382DCD-21DB-761B-2294-BE6A243F6204}"/>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E1386D89-7864-CB56-5473-AC06C696E8DE}"/>
              </a:ext>
            </a:extLst>
          </p:cNvPr>
          <p:cNvSpPr/>
          <p:nvPr/>
        </p:nvSpPr>
        <p:spPr>
          <a:xfrm>
            <a:off x="2150599"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to</a:t>
            </a:r>
          </a:p>
        </p:txBody>
      </p:sp>
      <p:sp>
        <p:nvSpPr>
          <p:cNvPr id="21" name="Text">
            <a:extLst>
              <a:ext uri="{FF2B5EF4-FFF2-40B4-BE49-F238E27FC236}">
                <a16:creationId xmlns="" xmlns:a16="http://schemas.microsoft.com/office/drawing/2014/main" id="{A9CC77F5-6B26-5ED4-15D0-8F7819592FA6}"/>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purpose</a:t>
            </a:r>
            <a:r>
              <a:rPr lang="en-GB" sz="1700" dirty="0">
                <a:latin typeface="Roboto" panose="02000000000000000000" pitchFamily="2" charset="0"/>
                <a:ea typeface="Roboto" panose="02000000000000000000" pitchFamily="2" charset="0"/>
              </a:rPr>
              <a:t> connecting words.</a:t>
            </a:r>
          </a:p>
        </p:txBody>
      </p:sp>
      <p:sp>
        <p:nvSpPr>
          <p:cNvPr id="34" name="Google Shape;117;p20">
            <a:extLst>
              <a:ext uri="{FF2B5EF4-FFF2-40B4-BE49-F238E27FC236}">
                <a16:creationId xmlns="" xmlns:a16="http://schemas.microsoft.com/office/drawing/2014/main" id="{8E4B3C43-63EE-EB23-15D9-5D341BC121F6}"/>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5" name="Text">
            <a:extLst>
              <a:ext uri="{FF2B5EF4-FFF2-40B4-BE49-F238E27FC236}">
                <a16:creationId xmlns="" xmlns:a16="http://schemas.microsoft.com/office/drawing/2014/main" id="{7171DD26-E010-79C4-33ED-E14B4AF41773}"/>
              </a:ext>
            </a:extLst>
          </p:cNvPr>
          <p:cNvSpPr/>
          <p:nvPr/>
        </p:nvSpPr>
        <p:spPr>
          <a:xfrm>
            <a:off x="3309981" y="3944134"/>
            <a:ext cx="1683377"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order (not) to</a:t>
            </a:r>
          </a:p>
        </p:txBody>
      </p:sp>
      <p:sp>
        <p:nvSpPr>
          <p:cNvPr id="38" name="Text">
            <a:extLst>
              <a:ext uri="{FF2B5EF4-FFF2-40B4-BE49-F238E27FC236}">
                <a16:creationId xmlns="" xmlns:a16="http://schemas.microsoft.com/office/drawing/2014/main" id="{685E77D4-5790-58DA-03EE-FDBCCE3FF843}"/>
              </a:ext>
            </a:extLst>
          </p:cNvPr>
          <p:cNvSpPr/>
          <p:nvPr/>
        </p:nvSpPr>
        <p:spPr>
          <a:xfrm>
            <a:off x="5529450" y="3944134"/>
            <a:ext cx="1318823"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so as (not) to</a:t>
            </a:r>
          </a:p>
        </p:txBody>
      </p:sp>
      <p:pic>
        <p:nvPicPr>
          <p:cNvPr id="6" name="Picture 5" descr="A cartoon of a child with her hand on her chin&#10;&#10;Description automatically generated">
            <a:extLst>
              <a:ext uri="{FF2B5EF4-FFF2-40B4-BE49-F238E27FC236}">
                <a16:creationId xmlns="" xmlns:a16="http://schemas.microsoft.com/office/drawing/2014/main" id="{E55256F5-FFCE-7285-35D7-AEF3F972108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8F3F3030-6A53-B204-FB56-F34A2D4C416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E0C385E4-E240-2D25-0A9E-F3C28F9165A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276759" y="3779093"/>
            <a:ext cx="585537" cy="591692"/>
          </a:xfrm>
          <a:prstGeom prst="rect">
            <a:avLst/>
          </a:prstGeom>
        </p:spPr>
      </p:pic>
    </p:spTree>
    <p:extLst>
      <p:ext uri="{BB962C8B-B14F-4D97-AF65-F5344CB8AC3E}">
        <p14:creationId xmlns:p14="http://schemas.microsoft.com/office/powerpoint/2010/main" val="1256785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31" presetClass="entr" presetSubtype="0" fill="hold" nodeType="withEffect">
                                  <p:stCondLst>
                                    <p:cond delay="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 calcmode="lin" valueType="num">
                                      <p:cBhvr>
                                        <p:cTn id="36" dur="500" fill="hold"/>
                                        <p:tgtEl>
                                          <p:spTgt spid="43"/>
                                        </p:tgtEl>
                                        <p:attrNameLst>
                                          <p:attrName>style.rotation</p:attrName>
                                        </p:attrNameLst>
                                      </p:cBhvr>
                                      <p:tavLst>
                                        <p:tav tm="0">
                                          <p:val>
                                            <p:fltVal val="90"/>
                                          </p:val>
                                        </p:tav>
                                        <p:tav tm="100000">
                                          <p:val>
                                            <p:fltVal val="0"/>
                                          </p:val>
                                        </p:tav>
                                      </p:tavLst>
                                    </p:anim>
                                    <p:animEffect transition="in" filter="fade">
                                      <p:cBhvr>
                                        <p:cTn id="37"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5"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189E3A8-BBF0-941B-20D6-45122158FE44}"/>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96075F21-3330-1937-A76A-9672DD90178C}"/>
              </a:ext>
            </a:extLst>
          </p:cNvPr>
          <p:cNvSpPr/>
          <p:nvPr/>
        </p:nvSpPr>
        <p:spPr>
          <a:xfrm>
            <a:off x="3222171" y="3889820"/>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496BC009-A631-A0A9-2DC2-0303D8EA8EA2}"/>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0DAB84EC-32D9-A37A-8755-018EA96CC3B9}"/>
              </a:ext>
            </a:extLst>
          </p:cNvPr>
          <p:cNvSpPr/>
          <p:nvPr/>
        </p:nvSpPr>
        <p:spPr>
          <a:xfrm>
            <a:off x="1967476" y="2590504"/>
            <a:ext cx="5219610" cy="95943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We arrived late at the cinema, and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we missed the beginning of the movie.</a:t>
            </a:r>
          </a:p>
        </p:txBody>
      </p:sp>
      <p:sp>
        <p:nvSpPr>
          <p:cNvPr id="34" name="Google Shape;117;p20">
            <a:extLst>
              <a:ext uri="{FF2B5EF4-FFF2-40B4-BE49-F238E27FC236}">
                <a16:creationId xmlns="" xmlns:a16="http://schemas.microsoft.com/office/drawing/2014/main" id="{824E2870-E835-E9B9-416D-F652265309B9}"/>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6" name="Picture 5">
            <a:extLst>
              <a:ext uri="{FF2B5EF4-FFF2-40B4-BE49-F238E27FC236}">
                <a16:creationId xmlns="" xmlns:a16="http://schemas.microsoft.com/office/drawing/2014/main" id="{A09BD431-875A-CC9F-F4CC-2BF3408A3B5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pic>
        <p:nvPicPr>
          <p:cNvPr id="42" name="Picture 41">
            <a:extLst>
              <a:ext uri="{FF2B5EF4-FFF2-40B4-BE49-F238E27FC236}">
                <a16:creationId xmlns="" xmlns:a16="http://schemas.microsoft.com/office/drawing/2014/main" id="{E6658EC4-0E76-4582-5C6B-A725B1A7CA0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2582756" y="3928242"/>
            <a:ext cx="376281" cy="707965"/>
          </a:xfrm>
          <a:prstGeom prst="rect">
            <a:avLst/>
          </a:prstGeom>
        </p:spPr>
      </p:pic>
      <p:pic>
        <p:nvPicPr>
          <p:cNvPr id="43" name="Picture 42">
            <a:extLst>
              <a:ext uri="{FF2B5EF4-FFF2-40B4-BE49-F238E27FC236}">
                <a16:creationId xmlns="" xmlns:a16="http://schemas.microsoft.com/office/drawing/2014/main" id="{D38F03FE-F646-4804-97E7-6D8505EA2B12}"/>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346428" y="2616134"/>
            <a:ext cx="585537" cy="591692"/>
          </a:xfrm>
          <a:prstGeom prst="rect">
            <a:avLst/>
          </a:prstGeom>
        </p:spPr>
      </p:pic>
      <p:sp>
        <p:nvSpPr>
          <p:cNvPr id="3" name="Text">
            <a:extLst>
              <a:ext uri="{FF2B5EF4-FFF2-40B4-BE49-F238E27FC236}">
                <a16:creationId xmlns="" xmlns:a16="http://schemas.microsoft.com/office/drawing/2014/main" id="{1D8F3096-288E-7B64-729F-32A02EECCB3A}"/>
              </a:ext>
            </a:extLst>
          </p:cNvPr>
          <p:cNvSpPr/>
          <p:nvPr/>
        </p:nvSpPr>
        <p:spPr>
          <a:xfrm>
            <a:off x="3543628" y="4152888"/>
            <a:ext cx="2047213"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therefore / whereas </a:t>
            </a:r>
          </a:p>
        </p:txBody>
      </p:sp>
      <p:sp>
        <p:nvSpPr>
          <p:cNvPr id="5" name="Text">
            <a:extLst>
              <a:ext uri="{FF2B5EF4-FFF2-40B4-BE49-F238E27FC236}">
                <a16:creationId xmlns="" xmlns:a16="http://schemas.microsoft.com/office/drawing/2014/main" id="{68EDAE79-AFA8-7F71-DFD6-C3E9D717A3A4}"/>
              </a:ext>
            </a:extLst>
          </p:cNvPr>
          <p:cNvSpPr/>
          <p:nvPr/>
        </p:nvSpPr>
        <p:spPr>
          <a:xfrm>
            <a:off x="5468426" y="2806342"/>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therefore</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BC852B0B-D07B-BA3B-0517-966EAA92E6B1}"/>
              </a:ext>
            </a:extLst>
          </p:cNvPr>
          <p:cNvCxnSpPr/>
          <p:nvPr/>
        </p:nvCxnSpPr>
        <p:spPr>
          <a:xfrm>
            <a:off x="4641623" y="4296150"/>
            <a:ext cx="935292"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259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0EDF682-C4A4-57A8-0399-F79A65D35283}"/>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50BE8884-CB5A-9FD7-4AE0-0F964EB43D66}"/>
              </a:ext>
            </a:extLst>
          </p:cNvPr>
          <p:cNvSpPr/>
          <p:nvPr/>
        </p:nvSpPr>
        <p:spPr>
          <a:xfrm>
            <a:off x="3222171" y="3889820"/>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5059374E-0B6B-1B13-A7D6-BC2BF651A552}"/>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A7B3C6DB-C2E6-EDA3-8646-5B2372F2A293}"/>
              </a:ext>
            </a:extLst>
          </p:cNvPr>
          <p:cNvSpPr/>
          <p:nvPr/>
        </p:nvSpPr>
        <p:spPr>
          <a:xfrm>
            <a:off x="2578235" y="2590504"/>
            <a:ext cx="4329341" cy="959439"/>
          </a:xfrm>
          <a:prstGeom prst="rect">
            <a:avLst/>
          </a:prstGeom>
          <a:ln w="25400">
            <a:solidFill>
              <a:srgbClr val="90C8E5"/>
            </a:solidFill>
          </a:ln>
        </p:spPr>
        <p:txBody>
          <a:bodyPr wrap="none" lIns="216000" tIns="216000" rIns="216000" bIns="216000">
            <a:noAutofit/>
          </a:bodyPr>
          <a:lstStyle/>
          <a:p>
            <a:pPr algn="ctr"/>
            <a:r>
              <a:rPr lang="en-GB" sz="1700" dirty="0">
                <a:latin typeface="Roboto" panose="02000000000000000000" pitchFamily="2" charset="0"/>
                <a:ea typeface="Roboto" panose="02000000000000000000" pitchFamily="2" charset="0"/>
              </a:rPr>
              <a:t>I love playing basketball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a:r>
            <a:br>
              <a:rPr lang="en-GB" sz="1700" dirty="0">
                <a:latin typeface="Roboto" panose="02000000000000000000" pitchFamily="2" charset="0"/>
                <a:ea typeface="Roboto" panose="02000000000000000000" pitchFamily="2" charset="0"/>
              </a:rPr>
            </a:br>
            <a:r>
              <a:rPr lang="en-GB" sz="1700" dirty="0">
                <a:latin typeface="Roboto" panose="02000000000000000000" pitchFamily="2" charset="0"/>
                <a:ea typeface="Roboto" panose="02000000000000000000" pitchFamily="2" charset="0"/>
              </a:rPr>
              <a:t>I’m not very good at it.</a:t>
            </a:r>
          </a:p>
        </p:txBody>
      </p:sp>
      <p:sp>
        <p:nvSpPr>
          <p:cNvPr id="34" name="Google Shape;117;p20">
            <a:extLst>
              <a:ext uri="{FF2B5EF4-FFF2-40B4-BE49-F238E27FC236}">
                <a16:creationId xmlns="" xmlns:a16="http://schemas.microsoft.com/office/drawing/2014/main" id="{E31BDE3F-75F2-AD9D-32FE-CC10EE43E40F}"/>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F11F8AA7-C2E8-D25E-3B68-11EDA021FC8E}"/>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2582756" y="3928242"/>
            <a:ext cx="376281" cy="707965"/>
          </a:xfrm>
          <a:prstGeom prst="rect">
            <a:avLst/>
          </a:prstGeom>
        </p:spPr>
      </p:pic>
      <p:pic>
        <p:nvPicPr>
          <p:cNvPr id="43" name="Picture 42">
            <a:extLst>
              <a:ext uri="{FF2B5EF4-FFF2-40B4-BE49-F238E27FC236}">
                <a16:creationId xmlns="" xmlns:a16="http://schemas.microsoft.com/office/drawing/2014/main" id="{1AF620F1-D41D-0CA2-5F98-6ABE6AA2C21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346428" y="2616134"/>
            <a:ext cx="585537" cy="591692"/>
          </a:xfrm>
          <a:prstGeom prst="rect">
            <a:avLst/>
          </a:prstGeom>
        </p:spPr>
      </p:pic>
      <p:sp>
        <p:nvSpPr>
          <p:cNvPr id="3" name="Text">
            <a:extLst>
              <a:ext uri="{FF2B5EF4-FFF2-40B4-BE49-F238E27FC236}">
                <a16:creationId xmlns="" xmlns:a16="http://schemas.microsoft.com/office/drawing/2014/main" id="{417FB640-606D-DF50-6A63-3C0950C20E16}"/>
              </a:ext>
            </a:extLst>
          </p:cNvPr>
          <p:cNvSpPr/>
          <p:nvPr/>
        </p:nvSpPr>
        <p:spPr>
          <a:xfrm>
            <a:off x="3543628" y="4152888"/>
            <a:ext cx="2047213"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despite / although</a:t>
            </a:r>
          </a:p>
        </p:txBody>
      </p:sp>
      <p:sp>
        <p:nvSpPr>
          <p:cNvPr id="5" name="Text">
            <a:extLst>
              <a:ext uri="{FF2B5EF4-FFF2-40B4-BE49-F238E27FC236}">
                <a16:creationId xmlns="" xmlns:a16="http://schemas.microsoft.com/office/drawing/2014/main" id="{48577CC8-8AE4-5FF7-9810-238B443C82DD}"/>
              </a:ext>
            </a:extLst>
          </p:cNvPr>
          <p:cNvSpPr/>
          <p:nvPr/>
        </p:nvSpPr>
        <p:spPr>
          <a:xfrm>
            <a:off x="5341487" y="2797596"/>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although</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616BFF75-1BAA-C7A8-2078-9FDC9FF77303}"/>
              </a:ext>
            </a:extLst>
          </p:cNvPr>
          <p:cNvCxnSpPr/>
          <p:nvPr/>
        </p:nvCxnSpPr>
        <p:spPr>
          <a:xfrm>
            <a:off x="4641623" y="4296150"/>
            <a:ext cx="935292"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1B791C27-1B6D-0182-24AF-E1BC27439AB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spTree>
    <p:extLst>
      <p:ext uri="{BB962C8B-B14F-4D97-AF65-F5344CB8AC3E}">
        <p14:creationId xmlns:p14="http://schemas.microsoft.com/office/powerpoint/2010/main" val="3078738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555F4B0-1509-6F11-210D-31CC51511057}"/>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5419F4FF-2160-5EA8-D8B0-CA05C0714A43}"/>
              </a:ext>
            </a:extLst>
          </p:cNvPr>
          <p:cNvSpPr/>
          <p:nvPr/>
        </p:nvSpPr>
        <p:spPr>
          <a:xfrm>
            <a:off x="3222171" y="3889820"/>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040FF35E-7C14-2105-B2A1-73FD65ABB585}"/>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16A97E30-51B1-91EA-2CBA-E232CFE15A70}"/>
              </a:ext>
            </a:extLst>
          </p:cNvPr>
          <p:cNvSpPr/>
          <p:nvPr/>
        </p:nvSpPr>
        <p:spPr>
          <a:xfrm>
            <a:off x="1967476" y="2590504"/>
            <a:ext cx="5219610" cy="959439"/>
          </a:xfrm>
          <a:prstGeom prst="rect">
            <a:avLst/>
          </a:prstGeom>
          <a:ln w="25400">
            <a:solidFill>
              <a:srgbClr val="90C8E5"/>
            </a:solidFill>
          </a:ln>
        </p:spPr>
        <p:txBody>
          <a:bodyPr wrap="square" lIns="216000" tIns="216000" rIns="216000" bIns="216000">
            <a:spAutoFit/>
          </a:bodyPr>
          <a:lstStyle/>
          <a:p>
            <a:pPr algn="ct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the heavy rain, we decided to go ahead with the school trip.</a:t>
            </a:r>
          </a:p>
        </p:txBody>
      </p:sp>
      <p:sp>
        <p:nvSpPr>
          <p:cNvPr id="34" name="Google Shape;117;p20">
            <a:extLst>
              <a:ext uri="{FF2B5EF4-FFF2-40B4-BE49-F238E27FC236}">
                <a16:creationId xmlns="" xmlns:a16="http://schemas.microsoft.com/office/drawing/2014/main" id="{A77DD092-C518-DB52-03BD-B21C01B5D488}"/>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15A5DDA6-B7D1-8BEB-FDEC-2028B111839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2582756" y="3928242"/>
            <a:ext cx="376281" cy="707965"/>
          </a:xfrm>
          <a:prstGeom prst="rect">
            <a:avLst/>
          </a:prstGeom>
        </p:spPr>
      </p:pic>
      <p:pic>
        <p:nvPicPr>
          <p:cNvPr id="43" name="Picture 42">
            <a:extLst>
              <a:ext uri="{FF2B5EF4-FFF2-40B4-BE49-F238E27FC236}">
                <a16:creationId xmlns="" xmlns:a16="http://schemas.microsoft.com/office/drawing/2014/main" id="{B19B4194-6AF1-9CD8-B9DF-2EFC3D4E997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346428" y="2616134"/>
            <a:ext cx="585537" cy="591692"/>
          </a:xfrm>
          <a:prstGeom prst="rect">
            <a:avLst/>
          </a:prstGeom>
        </p:spPr>
      </p:pic>
      <p:sp>
        <p:nvSpPr>
          <p:cNvPr id="3" name="Text">
            <a:extLst>
              <a:ext uri="{FF2B5EF4-FFF2-40B4-BE49-F238E27FC236}">
                <a16:creationId xmlns="" xmlns:a16="http://schemas.microsoft.com/office/drawing/2014/main" id="{E4EF4C01-5F5A-C402-471C-72C4442FCEE2}"/>
              </a:ext>
            </a:extLst>
          </p:cNvPr>
          <p:cNvSpPr/>
          <p:nvPr/>
        </p:nvSpPr>
        <p:spPr>
          <a:xfrm>
            <a:off x="3543628" y="4152888"/>
            <a:ext cx="2047213"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Due to / Despite </a:t>
            </a:r>
          </a:p>
        </p:txBody>
      </p:sp>
      <p:sp>
        <p:nvSpPr>
          <p:cNvPr id="5" name="Text">
            <a:extLst>
              <a:ext uri="{FF2B5EF4-FFF2-40B4-BE49-F238E27FC236}">
                <a16:creationId xmlns="" xmlns:a16="http://schemas.microsoft.com/office/drawing/2014/main" id="{C0D960D1-E075-1A2B-3419-A08B98E5D562}"/>
              </a:ext>
            </a:extLst>
          </p:cNvPr>
          <p:cNvSpPr/>
          <p:nvPr/>
        </p:nvSpPr>
        <p:spPr>
          <a:xfrm>
            <a:off x="2463100" y="2808613"/>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Despite</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882EE874-108B-8384-D28C-AC66D4C3ACBF}"/>
              </a:ext>
            </a:extLst>
          </p:cNvPr>
          <p:cNvCxnSpPr/>
          <p:nvPr/>
        </p:nvCxnSpPr>
        <p:spPr>
          <a:xfrm>
            <a:off x="4567234" y="4296150"/>
            <a:ext cx="935292"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71864692-F08C-AE87-09FD-09A356EB9CF4}"/>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spTree>
    <p:extLst>
      <p:ext uri="{BB962C8B-B14F-4D97-AF65-F5344CB8AC3E}">
        <p14:creationId xmlns:p14="http://schemas.microsoft.com/office/powerpoint/2010/main" val="2666935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EB95952-ADCE-3B77-DF11-A73F51F90FB5}"/>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41CF51BA-9AAB-1333-2924-5BB37FA9856D}"/>
              </a:ext>
            </a:extLst>
          </p:cNvPr>
          <p:cNvSpPr/>
          <p:nvPr/>
        </p:nvSpPr>
        <p:spPr>
          <a:xfrm>
            <a:off x="3222171" y="3821516"/>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D3214D00-6994-2ABA-E66C-53D4164A3490}"/>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51A1FD84-391D-0640-F95D-6F434C4ECFC5}"/>
              </a:ext>
            </a:extLst>
          </p:cNvPr>
          <p:cNvSpPr/>
          <p:nvPr/>
        </p:nvSpPr>
        <p:spPr>
          <a:xfrm>
            <a:off x="1310864" y="2736795"/>
            <a:ext cx="6539688"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She enjoys travelling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she is terrified of flying.</a:t>
            </a:r>
          </a:p>
        </p:txBody>
      </p:sp>
      <p:grpSp>
        <p:nvGrpSpPr>
          <p:cNvPr id="30" name="Graphic 28">
            <a:extLst>
              <a:ext uri="{FF2B5EF4-FFF2-40B4-BE49-F238E27FC236}">
                <a16:creationId xmlns="" xmlns:a16="http://schemas.microsoft.com/office/drawing/2014/main" id="{3FC17C87-4A58-61DC-66B8-2787551B7CD6}"/>
              </a:ext>
            </a:extLst>
          </p:cNvPr>
          <p:cNvGrpSpPr/>
          <p:nvPr/>
        </p:nvGrpSpPr>
        <p:grpSpPr>
          <a:xfrm>
            <a:off x="763888" y="765175"/>
            <a:ext cx="578534" cy="581163"/>
            <a:chOff x="763888" y="765175"/>
            <a:chExt cx="578534" cy="581163"/>
          </a:xfrm>
        </p:grpSpPr>
        <p:sp>
          <p:nvSpPr>
            <p:cNvPr id="31" name="Freeform 30">
              <a:extLst>
                <a:ext uri="{FF2B5EF4-FFF2-40B4-BE49-F238E27FC236}">
                  <a16:creationId xmlns="" xmlns:a16="http://schemas.microsoft.com/office/drawing/2014/main" id="{D0573419-399B-4C21-86AF-1DB75F30ECD9}"/>
                </a:ext>
              </a:extLst>
            </p:cNvPr>
            <p:cNvSpPr/>
            <p:nvPr/>
          </p:nvSpPr>
          <p:spPr>
            <a:xfrm>
              <a:off x="763888" y="765175"/>
              <a:ext cx="578534" cy="581163"/>
            </a:xfrm>
            <a:custGeom>
              <a:avLst/>
              <a:gdLst>
                <a:gd name="connsiteX0" fmla="*/ 289267 w 578534"/>
                <a:gd name="connsiteY0" fmla="*/ 0 h 581163"/>
                <a:gd name="connsiteX1" fmla="*/ 0 w 578534"/>
                <a:gd name="connsiteY1" fmla="*/ 289267 h 581163"/>
                <a:gd name="connsiteX2" fmla="*/ 0 w 578534"/>
                <a:gd name="connsiteY2" fmla="*/ 291897 h 581163"/>
                <a:gd name="connsiteX3" fmla="*/ 289267 w 578534"/>
                <a:gd name="connsiteY3" fmla="*/ 581164 h 581163"/>
                <a:gd name="connsiteX4" fmla="*/ 578534 w 578534"/>
                <a:gd name="connsiteY4" fmla="*/ 291897 h 581163"/>
                <a:gd name="connsiteX5" fmla="*/ 578534 w 578534"/>
                <a:gd name="connsiteY5" fmla="*/ 289267 h 581163"/>
                <a:gd name="connsiteX6" fmla="*/ 289267 w 578534"/>
                <a:gd name="connsiteY6" fmla="*/ 0 h 5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534" h="581163">
                  <a:moveTo>
                    <a:pt x="289267" y="0"/>
                  </a:moveTo>
                  <a:cubicBezTo>
                    <a:pt x="129644" y="0"/>
                    <a:pt x="0" y="129644"/>
                    <a:pt x="0" y="289267"/>
                  </a:cubicBezTo>
                  <a:lnTo>
                    <a:pt x="0" y="291897"/>
                  </a:lnTo>
                  <a:cubicBezTo>
                    <a:pt x="0" y="451520"/>
                    <a:pt x="129644" y="581164"/>
                    <a:pt x="289267" y="581164"/>
                  </a:cubicBezTo>
                  <a:cubicBezTo>
                    <a:pt x="448890" y="581164"/>
                    <a:pt x="578534" y="451520"/>
                    <a:pt x="578534" y="291897"/>
                  </a:cubicBezTo>
                  <a:lnTo>
                    <a:pt x="578534" y="289267"/>
                  </a:lnTo>
                  <a:cubicBezTo>
                    <a:pt x="578534" y="129644"/>
                    <a:pt x="448890" y="0"/>
                    <a:pt x="289267" y="0"/>
                  </a:cubicBezTo>
                  <a:close/>
                </a:path>
              </a:pathLst>
            </a:custGeom>
            <a:solidFill>
              <a:srgbClr val="232321"/>
            </a:solidFill>
            <a:ln w="25977" cap="flat">
              <a:noFill/>
              <a:prstDash val="solid"/>
              <a:miter/>
            </a:ln>
          </p:spPr>
          <p:txBody>
            <a:bodyPr rtlCol="0" anchor="ctr"/>
            <a:lstStyle/>
            <a:p>
              <a:endParaRPr lang="x-none" dirty="0"/>
            </a:p>
          </p:txBody>
        </p:sp>
        <p:sp>
          <p:nvSpPr>
            <p:cNvPr id="32" name="Freeform 31">
              <a:extLst>
                <a:ext uri="{FF2B5EF4-FFF2-40B4-BE49-F238E27FC236}">
                  <a16:creationId xmlns="" xmlns:a16="http://schemas.microsoft.com/office/drawing/2014/main" id="{8DCB5015-B109-3339-2B80-C4AD0B2A43AD}"/>
                </a:ext>
              </a:extLst>
            </p:cNvPr>
            <p:cNvSpPr/>
            <p:nvPr/>
          </p:nvSpPr>
          <p:spPr>
            <a:xfrm>
              <a:off x="874598" y="894556"/>
              <a:ext cx="357113" cy="320375"/>
            </a:xfrm>
            <a:custGeom>
              <a:avLst/>
              <a:gdLst>
                <a:gd name="connsiteX0" fmla="*/ 243247 w 357113"/>
                <a:gd name="connsiteY0" fmla="*/ 0 h 320375"/>
                <a:gd name="connsiteX1" fmla="*/ 28401 w 357113"/>
                <a:gd name="connsiteY1" fmla="*/ 0 h 320375"/>
                <a:gd name="connsiteX2" fmla="*/ 0 w 357113"/>
                <a:gd name="connsiteY2" fmla="*/ 28138 h 320375"/>
                <a:gd name="connsiteX3" fmla="*/ 28401 w 357113"/>
                <a:gd name="connsiteY3" fmla="*/ 56276 h 320375"/>
                <a:gd name="connsiteX4" fmla="*/ 243247 w 357113"/>
                <a:gd name="connsiteY4" fmla="*/ 56276 h 320375"/>
                <a:gd name="connsiteX5" fmla="*/ 300312 w 357113"/>
                <a:gd name="connsiteY5" fmla="*/ 112814 h 320375"/>
                <a:gd name="connsiteX6" fmla="*/ 300312 w 357113"/>
                <a:gd name="connsiteY6" fmla="*/ 149893 h 320375"/>
                <a:gd name="connsiteX7" fmla="*/ 243247 w 357113"/>
                <a:gd name="connsiteY7" fmla="*/ 206431 h 320375"/>
                <a:gd name="connsiteX8" fmla="*/ 149104 w 357113"/>
                <a:gd name="connsiteY8" fmla="*/ 206431 h 320375"/>
                <a:gd name="connsiteX9" fmla="*/ 149104 w 357113"/>
                <a:gd name="connsiteY9" fmla="*/ 177768 h 320375"/>
                <a:gd name="connsiteX10" fmla="*/ 102821 w 357113"/>
                <a:gd name="connsiteY10" fmla="*/ 154100 h 320375"/>
                <a:gd name="connsiteX11" fmla="*/ 24719 w 357113"/>
                <a:gd name="connsiteY11" fmla="*/ 210902 h 320375"/>
                <a:gd name="connsiteX12" fmla="*/ 24719 w 357113"/>
                <a:gd name="connsiteY12" fmla="*/ 257974 h 320375"/>
                <a:gd name="connsiteX13" fmla="*/ 102821 w 357113"/>
                <a:gd name="connsiteY13" fmla="*/ 314775 h 320375"/>
                <a:gd name="connsiteX14" fmla="*/ 149104 w 357113"/>
                <a:gd name="connsiteY14" fmla="*/ 291371 h 320375"/>
                <a:gd name="connsiteX15" fmla="*/ 149104 w 357113"/>
                <a:gd name="connsiteY15" fmla="*/ 262707 h 320375"/>
                <a:gd name="connsiteX16" fmla="*/ 243247 w 357113"/>
                <a:gd name="connsiteY16" fmla="*/ 262707 h 320375"/>
                <a:gd name="connsiteX17" fmla="*/ 357113 w 357113"/>
                <a:gd name="connsiteY17" fmla="*/ 149893 h 320375"/>
                <a:gd name="connsiteX18" fmla="*/ 357113 w 357113"/>
                <a:gd name="connsiteY18" fmla="*/ 112814 h 320375"/>
                <a:gd name="connsiteX19" fmla="*/ 243247 w 357113"/>
                <a:gd name="connsiteY19" fmla="*/ 0 h 32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7113" h="320375">
                  <a:moveTo>
                    <a:pt x="243247" y="0"/>
                  </a:moveTo>
                  <a:lnTo>
                    <a:pt x="28401" y="0"/>
                  </a:lnTo>
                  <a:cubicBezTo>
                    <a:pt x="12623" y="0"/>
                    <a:pt x="0" y="12623"/>
                    <a:pt x="0" y="28138"/>
                  </a:cubicBezTo>
                  <a:cubicBezTo>
                    <a:pt x="0" y="43653"/>
                    <a:pt x="12623" y="56276"/>
                    <a:pt x="28401" y="56276"/>
                  </a:cubicBezTo>
                  <a:lnTo>
                    <a:pt x="243247" y="56276"/>
                  </a:lnTo>
                  <a:cubicBezTo>
                    <a:pt x="274804" y="56276"/>
                    <a:pt x="300312" y="81521"/>
                    <a:pt x="300312" y="112814"/>
                  </a:cubicBezTo>
                  <a:lnTo>
                    <a:pt x="300312" y="149893"/>
                  </a:lnTo>
                  <a:cubicBezTo>
                    <a:pt x="300312" y="181186"/>
                    <a:pt x="274804" y="206431"/>
                    <a:pt x="243247" y="206431"/>
                  </a:cubicBezTo>
                  <a:lnTo>
                    <a:pt x="149104" y="206431"/>
                  </a:lnTo>
                  <a:lnTo>
                    <a:pt x="149104" y="177768"/>
                  </a:lnTo>
                  <a:cubicBezTo>
                    <a:pt x="149104" y="153837"/>
                    <a:pt x="122018" y="140163"/>
                    <a:pt x="102821" y="154100"/>
                  </a:cubicBezTo>
                  <a:lnTo>
                    <a:pt x="24719" y="210902"/>
                  </a:lnTo>
                  <a:cubicBezTo>
                    <a:pt x="8678" y="222473"/>
                    <a:pt x="8678" y="246403"/>
                    <a:pt x="24719" y="257974"/>
                  </a:cubicBezTo>
                  <a:lnTo>
                    <a:pt x="102821" y="314775"/>
                  </a:lnTo>
                  <a:cubicBezTo>
                    <a:pt x="122018" y="328713"/>
                    <a:pt x="149104" y="315038"/>
                    <a:pt x="149104" y="291371"/>
                  </a:cubicBezTo>
                  <a:lnTo>
                    <a:pt x="149104" y="262707"/>
                  </a:lnTo>
                  <a:lnTo>
                    <a:pt x="243247" y="262707"/>
                  </a:lnTo>
                  <a:cubicBezTo>
                    <a:pt x="306097" y="262707"/>
                    <a:pt x="357113" y="212217"/>
                    <a:pt x="357113" y="149893"/>
                  </a:cubicBezTo>
                  <a:lnTo>
                    <a:pt x="357113" y="112814"/>
                  </a:lnTo>
                  <a:cubicBezTo>
                    <a:pt x="357113" y="50490"/>
                    <a:pt x="306097" y="0"/>
                    <a:pt x="243247" y="0"/>
                  </a:cubicBezTo>
                  <a:close/>
                </a:path>
              </a:pathLst>
            </a:custGeom>
            <a:solidFill>
              <a:srgbClr val="FFFFFF"/>
            </a:solidFill>
            <a:ln w="25977" cap="flat">
              <a:noFill/>
              <a:prstDash val="solid"/>
              <a:miter/>
            </a:ln>
          </p:spPr>
          <p:txBody>
            <a:bodyPr rtlCol="0" anchor="ctr"/>
            <a:lstStyle/>
            <a:p>
              <a:endParaRPr lang="x-none"/>
            </a:p>
          </p:txBody>
        </p:sp>
      </p:grpSp>
      <p:sp>
        <p:nvSpPr>
          <p:cNvPr id="34" name="Google Shape;117;p20">
            <a:extLst>
              <a:ext uri="{FF2B5EF4-FFF2-40B4-BE49-F238E27FC236}">
                <a16:creationId xmlns="" xmlns:a16="http://schemas.microsoft.com/office/drawing/2014/main" id="{63A05CE8-CF94-0ECE-C6B6-920D8A767BFB}"/>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E6088B83-CB1E-98D0-0A1B-123307F421E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2582756" y="3859938"/>
            <a:ext cx="376281" cy="707965"/>
          </a:xfrm>
          <a:prstGeom prst="rect">
            <a:avLst/>
          </a:prstGeom>
        </p:spPr>
      </p:pic>
      <p:pic>
        <p:nvPicPr>
          <p:cNvPr id="43" name="Picture 42">
            <a:extLst>
              <a:ext uri="{FF2B5EF4-FFF2-40B4-BE49-F238E27FC236}">
                <a16:creationId xmlns="" xmlns:a16="http://schemas.microsoft.com/office/drawing/2014/main" id="{024429C5-B01A-9FAF-7B82-7557C520538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665568"/>
            <a:ext cx="585537" cy="591692"/>
          </a:xfrm>
          <a:prstGeom prst="rect">
            <a:avLst/>
          </a:prstGeom>
        </p:spPr>
      </p:pic>
      <p:sp>
        <p:nvSpPr>
          <p:cNvPr id="3" name="Text">
            <a:extLst>
              <a:ext uri="{FF2B5EF4-FFF2-40B4-BE49-F238E27FC236}">
                <a16:creationId xmlns="" xmlns:a16="http://schemas.microsoft.com/office/drawing/2014/main" id="{181B316F-BB58-E48A-A19B-A2119058A0CD}"/>
              </a:ext>
            </a:extLst>
          </p:cNvPr>
          <p:cNvSpPr/>
          <p:nvPr/>
        </p:nvSpPr>
        <p:spPr>
          <a:xfrm>
            <a:off x="3222171" y="4084584"/>
            <a:ext cx="2636835"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even though / however</a:t>
            </a:r>
          </a:p>
        </p:txBody>
      </p:sp>
      <p:sp>
        <p:nvSpPr>
          <p:cNvPr id="5" name="Text">
            <a:extLst>
              <a:ext uri="{FF2B5EF4-FFF2-40B4-BE49-F238E27FC236}">
                <a16:creationId xmlns="" xmlns:a16="http://schemas.microsoft.com/office/drawing/2014/main" id="{F99C1202-A097-71B7-7455-03FA8B279874}"/>
              </a:ext>
            </a:extLst>
          </p:cNvPr>
          <p:cNvSpPr/>
          <p:nvPr/>
        </p:nvSpPr>
        <p:spPr>
          <a:xfrm>
            <a:off x="3647601" y="2957777"/>
            <a:ext cx="1437937"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even though </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FFE1E764-1326-74D5-F0F4-BF09C728D90E}"/>
              </a:ext>
            </a:extLst>
          </p:cNvPr>
          <p:cNvCxnSpPr/>
          <p:nvPr/>
        </p:nvCxnSpPr>
        <p:spPr>
          <a:xfrm>
            <a:off x="4774782" y="4227846"/>
            <a:ext cx="935292"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C6B697BE-8FB4-A263-E560-329AFECCA27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spTree>
    <p:extLst>
      <p:ext uri="{BB962C8B-B14F-4D97-AF65-F5344CB8AC3E}">
        <p14:creationId xmlns:p14="http://schemas.microsoft.com/office/powerpoint/2010/main" val="2955456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1" id="{7FDFB294-AA21-4D5F-8639-1FC54B34335D}" vid="{EB2A0921-A39D-4A9E-BBDD-BB4A2CDFAD3C}"/>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7FDFB294-AA21-4D5F-8639-1FC54B34335D}" vid="{30434494-8A2E-42A9-9A84-62AD6FE2FF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2971</TotalTime>
  <Words>683</Words>
  <Application>Microsoft Office PowerPoint</Application>
  <PresentationFormat>On-screen Show (4:3)</PresentationFormat>
  <Paragraphs>133</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Roboto</vt:lpstr>
      <vt:lpstr>Twinkl</vt:lpstr>
      <vt:lpstr>Calibri</vt:lpstr>
      <vt:lpstr>Slide Layouts</vt:lpstr>
      <vt:lpstr>Disclaimers/Guidance</vt:lpstr>
      <vt:lpstr>Name Two</vt:lpstr>
      <vt:lpstr>Name Two</vt:lpstr>
      <vt:lpstr>Name Two</vt:lpstr>
      <vt:lpstr>Name Two</vt:lpstr>
      <vt:lpstr>Name Two</vt:lpstr>
      <vt:lpstr>Multiple Choice</vt:lpstr>
      <vt:lpstr>Multiple Choice</vt:lpstr>
      <vt:lpstr>Multiple Choice</vt:lpstr>
      <vt:lpstr>Multiple Choice</vt:lpstr>
      <vt:lpstr>Multiple Choice</vt:lpstr>
      <vt:lpstr>Fill the Gap</vt:lpstr>
      <vt:lpstr>Fill the Gap</vt:lpstr>
      <vt:lpstr>Fill the Gap</vt:lpstr>
      <vt:lpstr>Fill the Gap</vt:lpstr>
      <vt:lpstr>Fill the Gap</vt:lpstr>
      <vt:lpstr>Join the Two </vt:lpstr>
      <vt:lpstr>Join the Two </vt:lpstr>
      <vt:lpstr>Join the Two </vt:lpstr>
      <vt:lpstr>Join the Two </vt:lpstr>
      <vt:lpstr>Join the Two </vt:lpstr>
      <vt:lpstr>Join the Two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Rules</dc:title>
  <dc:creator>Robert Twin</dc:creator>
  <cp:lastModifiedBy>windows</cp:lastModifiedBy>
  <cp:revision>131</cp:revision>
  <dcterms:created xsi:type="dcterms:W3CDTF">2024-11-28T12:19:27Z</dcterms:created>
  <dcterms:modified xsi:type="dcterms:W3CDTF">2025-11-18T10:25:24Z</dcterms:modified>
</cp:coreProperties>
</file>