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0" r:id="rId4"/>
    <p:sldId id="258" r:id="rId5"/>
    <p:sldId id="260" r:id="rId6"/>
    <p:sldId id="262" r:id="rId7"/>
    <p:sldId id="263" r:id="rId8"/>
    <p:sldId id="265" r:id="rId9"/>
    <p:sldId id="267" r:id="rId10"/>
    <p:sldId id="268" r:id="rId11"/>
    <p:sldId id="272" r:id="rId12"/>
    <p:sldId id="270" r:id="rId13"/>
    <p:sldId id="273" r:id="rId14"/>
    <p:sldId id="276" r:id="rId15"/>
    <p:sldId id="274" r:id="rId16"/>
    <p:sldId id="275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13CA-B43A-4069-A659-1980411E0BC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0E8F8-77C8-4524-AFDE-B40E64300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3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B8706-A0CB-41B1-9D96-93A241DBC2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2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3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02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1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0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1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6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1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3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3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9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0F9E-E253-4626-9DB6-9C517F3524E0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8D4E9-1CC4-4F52-942A-0417ABFD9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0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0.gif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7113" y="851263"/>
            <a:ext cx="995657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19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حرف الطاء</a:t>
            </a:r>
            <a:endParaRPr lang="ar-JO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4835" y="3130732"/>
            <a:ext cx="2916183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JO" sz="287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ط</a:t>
            </a:r>
            <a:r>
              <a:rPr lang="ar-JO" sz="16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16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71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8"/>
    </mc:Choice>
    <mc:Fallback>
      <p:transition spd="slow" advTm="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1493" y="1237689"/>
            <a:ext cx="5360763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34400" b="1" dirty="0">
                <a:ln w="50800"/>
                <a:solidFill>
                  <a:schemeClr val="accent6">
                    <a:lumMod val="75000"/>
                  </a:schemeClr>
                </a:solidFill>
              </a:rPr>
              <a:t>طـو</a:t>
            </a:r>
            <a:endParaRPr lang="en-US" sz="34400" b="1" dirty="0">
              <a:ln w="50800"/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32" y="913638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52" y="900200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55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4"/>
    </mc:Choice>
    <mc:Fallback>
      <p:transition spd="slow" advTm="8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06207" y="2819336"/>
            <a:ext cx="583044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8700" b="1" dirty="0">
                <a:ln w="50800"/>
                <a:solidFill>
                  <a:srgbClr val="E7678F"/>
                </a:solidFill>
              </a:rPr>
              <a:t>طـي</a:t>
            </a:r>
            <a:r>
              <a:rPr lang="ar-JO" sz="28700" b="1" dirty="0">
                <a:ln w="50800"/>
              </a:rPr>
              <a:t>ن</a:t>
            </a:r>
            <a:r>
              <a:rPr lang="ar-JO" sz="28700" b="1" dirty="0">
                <a:ln w="50800"/>
                <a:solidFill>
                  <a:srgbClr val="05D19C"/>
                </a:solidFill>
              </a:rPr>
              <a:t>ُ</a:t>
            </a:r>
            <a:endParaRPr lang="en-US" sz="23900" b="1" dirty="0">
              <a:ln w="50800"/>
              <a:solidFill>
                <a:srgbClr val="05D19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" y="-141514"/>
            <a:ext cx="3818709" cy="307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56090" y="679969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53324" y="679970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75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50"/>
    </mc:Choice>
    <mc:Fallback>
      <p:transition spd="slow" advTm="1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8489" y="2924449"/>
            <a:ext cx="6380273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3900" b="1" dirty="0">
                <a:ln w="50800"/>
              </a:rPr>
              <a:t>بَـ</a:t>
            </a:r>
            <a:r>
              <a:rPr lang="ar-JO" sz="23900" b="1" dirty="0">
                <a:ln w="50800"/>
                <a:solidFill>
                  <a:srgbClr val="E7678F"/>
                </a:solidFill>
              </a:rPr>
              <a:t>طـي</a:t>
            </a:r>
            <a:r>
              <a:rPr lang="ar-JO" sz="23900" b="1" dirty="0">
                <a:ln w="50800"/>
              </a:rPr>
              <a:t>خ</a:t>
            </a:r>
            <a:r>
              <a:rPr lang="ar-JO" sz="23900" b="1" dirty="0">
                <a:ln w="50800"/>
                <a:solidFill>
                  <a:schemeClr val="bg1">
                    <a:shade val="50000"/>
                  </a:schemeClr>
                </a:solidFill>
              </a:rPr>
              <a:t>ُ</a:t>
            </a:r>
            <a:endParaRPr lang="en-US" sz="239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" name="Picture 2" descr="Watermelon | Cute gif, Animation, Motion desig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9265" cy="29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861412" y="666907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58646" y="666908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019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63"/>
    </mc:Choice>
    <mc:Fallback>
      <p:transition spd="slow" advTm="3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6578" y="1624149"/>
            <a:ext cx="4166525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23900" b="1" dirty="0">
                <a:ln w="50800"/>
                <a:solidFill>
                  <a:srgbClr val="E7678F"/>
                </a:solidFill>
              </a:rPr>
              <a:t>طـي</a:t>
            </a:r>
            <a:endParaRPr lang="en-US" sz="23900" b="1" dirty="0">
              <a:ln w="50800"/>
              <a:solidFill>
                <a:srgbClr val="E7678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87641" y="1526178"/>
            <a:ext cx="3836307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23900" b="1" dirty="0">
                <a:ln w="50800"/>
                <a:solidFill>
                  <a:srgbClr val="E7678F"/>
                </a:solidFill>
              </a:rPr>
              <a:t>طـيـ</a:t>
            </a:r>
            <a:endParaRPr lang="en-US" sz="23900" b="1" dirty="0">
              <a:ln w="50800"/>
              <a:solidFill>
                <a:srgbClr val="E7678F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85869" y="618308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3103" y="618309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63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0"/>
    </mc:Choice>
    <mc:Fallback>
      <p:transition spd="slow" advTm="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9670" y="3105154"/>
            <a:ext cx="7839005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23900" b="1" dirty="0" smtClean="0">
                <a:ln w="50800"/>
                <a:solidFill>
                  <a:srgbClr val="E7678F"/>
                </a:solidFill>
              </a:rPr>
              <a:t>هيا نقرأ</a:t>
            </a:r>
            <a:endParaRPr lang="en-US" sz="23900" b="1" dirty="0">
              <a:ln w="50800"/>
              <a:solidFill>
                <a:srgbClr val="E7678F"/>
              </a:solidFill>
            </a:endParaRPr>
          </a:p>
        </p:txBody>
      </p:sp>
      <p:pic>
        <p:nvPicPr>
          <p:cNvPr id="5" name="Picture 2" descr="Kids Reading Book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4" y="138968"/>
            <a:ext cx="5111520" cy="313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5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1"/>
    </mc:Choice>
    <mc:Fallback>
      <p:transition spd="slow" advTm="1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1977" y="1822270"/>
            <a:ext cx="6599884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3900" b="1" dirty="0">
                <a:ln w="50800"/>
              </a:rPr>
              <a:t>حَـ</a:t>
            </a:r>
            <a:r>
              <a:rPr lang="ar-JO" sz="23900" b="1" dirty="0">
                <a:ln w="50800"/>
                <a:solidFill>
                  <a:srgbClr val="92D050"/>
                </a:solidFill>
              </a:rPr>
              <a:t>طَـ</a:t>
            </a:r>
            <a:r>
              <a:rPr lang="ar-JO" sz="23900" b="1" dirty="0">
                <a:ln w="50800"/>
              </a:rPr>
              <a:t>ب</a:t>
            </a:r>
            <a:r>
              <a:rPr lang="ar-JO" sz="23900" b="1" dirty="0">
                <a:ln w="50800"/>
                <a:solidFill>
                  <a:schemeClr val="bg1">
                    <a:shade val="50000"/>
                  </a:schemeClr>
                </a:solidFill>
              </a:rPr>
              <a:t>ُ</a:t>
            </a:r>
            <a:endParaRPr lang="en-US" sz="239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9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9"/>
    </mc:Choice>
    <mc:Fallback>
      <p:transition spd="slow" advTm="2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0469" y="1648097"/>
            <a:ext cx="7069564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3900" b="1" dirty="0">
                <a:ln w="50800"/>
                <a:solidFill>
                  <a:schemeClr val="accent6">
                    <a:lumMod val="75000"/>
                  </a:schemeClr>
                </a:solidFill>
              </a:rPr>
              <a:t>طَـ</a:t>
            </a:r>
            <a:r>
              <a:rPr lang="ar-JO" sz="2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بيـب</a:t>
            </a:r>
            <a:r>
              <a:rPr lang="ar-JO" sz="2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ُ</a:t>
            </a:r>
            <a:endParaRPr lang="en-US" sz="11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42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9"/>
    </mc:Choice>
    <mc:Fallback>
      <p:transition spd="slow" advTm="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4340" y="1598023"/>
            <a:ext cx="5771131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3900" b="1" cap="none" spc="0" dirty="0" smtClean="0">
                <a:ln w="50800"/>
                <a:solidFill>
                  <a:schemeClr val="accent6">
                    <a:lumMod val="75000"/>
                  </a:schemeClr>
                </a:solidFill>
                <a:effectLst/>
              </a:rPr>
              <a:t>طـو</a:t>
            </a:r>
            <a:r>
              <a:rPr lang="ar-JO" sz="23900" b="1" cap="none" spc="0" dirty="0" smtClean="0">
                <a:ln w="50800"/>
                <a:effectLst/>
              </a:rPr>
              <a:t>ب</a:t>
            </a:r>
            <a:r>
              <a:rPr lang="ar-JO" sz="239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ُ</a:t>
            </a:r>
            <a:endParaRPr lang="en-US" sz="239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7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"/>
    </mc:Choice>
    <mc:Fallback>
      <p:transition spd="slow" advTm="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846" y="1595847"/>
            <a:ext cx="7370928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3900" b="1" dirty="0">
                <a:ln w="50800"/>
              </a:rPr>
              <a:t>عُـ</a:t>
            </a:r>
            <a:r>
              <a:rPr lang="ar-JO" sz="23900" b="1" dirty="0">
                <a:ln w="50800"/>
                <a:solidFill>
                  <a:schemeClr val="accent6">
                    <a:lumMod val="75000"/>
                  </a:schemeClr>
                </a:solidFill>
              </a:rPr>
              <a:t>طـو</a:t>
            </a:r>
            <a:r>
              <a:rPr lang="ar-JO" sz="23900" b="1" dirty="0">
                <a:ln w="50800"/>
              </a:rPr>
              <a:t>ر</a:t>
            </a:r>
            <a:r>
              <a:rPr lang="ar-JO" sz="23900" b="1" dirty="0">
                <a:ln w="50800"/>
                <a:solidFill>
                  <a:schemeClr val="bg1">
                    <a:shade val="50000"/>
                  </a:schemeClr>
                </a:solidFill>
              </a:rPr>
              <a:t>ُ</a:t>
            </a:r>
            <a:endParaRPr lang="en-US" sz="239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5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"/>
    </mc:Choice>
    <mc:Fallback>
      <p:transition spd="slow" advTm="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5378" y="1412967"/>
            <a:ext cx="5161991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3900" b="1" dirty="0" smtClean="0">
                <a:ln w="50800"/>
              </a:rPr>
              <a:t>رَبَـ</a:t>
            </a:r>
            <a:r>
              <a:rPr lang="ar-JO" sz="23900" b="1" dirty="0" smtClean="0">
                <a:ln w="50800"/>
                <a:solidFill>
                  <a:schemeClr val="accent6">
                    <a:lumMod val="75000"/>
                  </a:schemeClr>
                </a:solidFill>
              </a:rPr>
              <a:t>طَـ</a:t>
            </a:r>
            <a:endParaRPr lang="en-US" sz="239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9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"/>
    </mc:Choice>
    <mc:Fallback>
      <p:transition spd="slow" advTm="1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2800" y="457201"/>
            <a:ext cx="5556328" cy="54014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/>
              </a:rPr>
              <a:t>حرف الطاء</a:t>
            </a:r>
          </a:p>
          <a:p>
            <a:pPr algn="ctr"/>
            <a:r>
              <a:rPr lang="ar-JO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/>
              </a:rPr>
              <a:t>مع</a:t>
            </a:r>
            <a:endParaRPr lang="ar-JO" sz="13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66"/>
              </a:solidFill>
              <a:effectLst/>
            </a:endParaRPr>
          </a:p>
          <a:p>
            <a:pPr algn="ctr"/>
            <a:r>
              <a:rPr lang="ar-JO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66"/>
                </a:solidFill>
                <a:effectLst/>
              </a:rPr>
              <a:t>المد الطويل</a:t>
            </a:r>
            <a:endParaRPr lang="en-US" sz="1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66"/>
              </a:solidFill>
              <a:effectLst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5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5"/>
    </mc:Choice>
    <mc:Fallback>
      <p:transition spd="slow" advTm="4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67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66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32" y="913638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52" y="900200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76178" y="1667561"/>
            <a:ext cx="2411238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18000" b="1" spc="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طـا</a:t>
            </a:r>
            <a:endParaRPr lang="en-US" sz="18000" b="1" spc="5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3688" y="3098722"/>
            <a:ext cx="291137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18000" b="1" spc="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طـو</a:t>
            </a:r>
            <a:endParaRPr lang="en-US" sz="18000" b="1" spc="5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71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4"/>
    </mc:Choice>
    <mc:Fallback>
      <p:transition spd="slow" advTm="15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6811" y="2102188"/>
            <a:ext cx="3201517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18000" b="1" spc="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طـي</a:t>
            </a:r>
            <a:endParaRPr lang="en-US" sz="18000" b="1" spc="5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03331" y="1750192"/>
            <a:ext cx="295946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JO" sz="18000" b="1" spc="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طـيـ</a:t>
            </a:r>
            <a:endParaRPr lang="en-US" sz="18000" b="1" spc="50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6246" y="797535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83480" y="797536"/>
            <a:ext cx="1302765" cy="201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61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7"/>
    </mc:Choice>
    <mc:Fallback>
      <p:transition spd="slow" advTm="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2.291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6561" y="3559903"/>
            <a:ext cx="6322564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3900" b="1" dirty="0">
                <a:ln w="50800"/>
                <a:solidFill>
                  <a:srgbClr val="CC0066"/>
                </a:solidFill>
              </a:rPr>
              <a:t>طـا</a:t>
            </a:r>
            <a:r>
              <a:rPr lang="ar-JO" sz="23900" b="1" dirty="0">
                <a:ln w="50800"/>
              </a:rPr>
              <a:t>ئِرَة</a:t>
            </a:r>
            <a:r>
              <a:rPr lang="ar-JO" sz="23900" b="1" dirty="0">
                <a:ln w="50800"/>
                <a:solidFill>
                  <a:srgbClr val="CC0066"/>
                </a:solidFill>
              </a:rPr>
              <a:t>ُ</a:t>
            </a:r>
            <a:endParaRPr lang="en-US" sz="23900" b="1" dirty="0">
              <a:ln w="50800"/>
              <a:solidFill>
                <a:srgbClr val="CC0066"/>
              </a:solidFill>
            </a:endParaRPr>
          </a:p>
        </p:txBody>
      </p:sp>
      <p:pic>
        <p:nvPicPr>
          <p:cNvPr id="4" name="Picture 2" descr="Top Flying B 737 Chicago Sunset Airplane Stickers for Android &amp; iO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5278">
            <a:off x="174914" y="-47361"/>
            <a:ext cx="4200386" cy="34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076" y="19096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75" y="19096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32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76"/>
    </mc:Choice>
    <mc:Fallback>
      <p:transition spd="slow" advTm="2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894" y="2486766"/>
            <a:ext cx="714650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8700" b="1" dirty="0" smtClean="0">
                <a:ln w="50800"/>
              </a:rPr>
              <a:t>قِـ</a:t>
            </a:r>
            <a:r>
              <a:rPr lang="ar-JO" sz="28700" b="1" dirty="0" smtClean="0">
                <a:ln w="50800"/>
                <a:solidFill>
                  <a:srgbClr val="CC0066"/>
                </a:solidFill>
              </a:rPr>
              <a:t>طـا</a:t>
            </a:r>
            <a:r>
              <a:rPr lang="ar-JO" sz="28700" b="1" dirty="0" smtClean="0">
                <a:ln w="50800"/>
              </a:rPr>
              <a:t>ر</a:t>
            </a:r>
            <a:r>
              <a:rPr lang="ar-JO" sz="287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ُ</a:t>
            </a:r>
            <a:endParaRPr lang="en-US" sz="287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5" name="Picture 2" descr="1,563 Toy Train Clipart Images, Stock Photos &amp; Vectors | Shutterstock -  Clip 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2" y="223397"/>
            <a:ext cx="4364175" cy="226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67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66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82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06"/>
    </mc:Choice>
    <mc:Fallback>
      <p:transition spd="slow" advTm="4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3824" y="1184366"/>
            <a:ext cx="4403771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3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C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طـا</a:t>
            </a:r>
            <a:endParaRPr lang="en-US" sz="3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C0066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67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66" y="3351196"/>
            <a:ext cx="1189301" cy="1968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46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1"/>
    </mc:Choice>
    <mc:Fallback>
      <p:transition spd="slow" advTm="7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-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1.45833E-6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4203" y="2870679"/>
            <a:ext cx="57711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3900" b="1" dirty="0">
                <a:ln w="50800"/>
                <a:solidFill>
                  <a:schemeClr val="accent6">
                    <a:lumMod val="75000"/>
                  </a:schemeClr>
                </a:solidFill>
              </a:rPr>
              <a:t>طـو</a:t>
            </a:r>
            <a:r>
              <a:rPr lang="ar-JO" sz="23900" b="1" dirty="0">
                <a:ln w="50800"/>
              </a:rPr>
              <a:t>ب</a:t>
            </a:r>
            <a:r>
              <a:rPr lang="ar-JO" sz="23900" b="1" dirty="0">
                <a:ln w="50800"/>
                <a:solidFill>
                  <a:schemeClr val="bg1">
                    <a:shade val="50000"/>
                  </a:schemeClr>
                </a:solidFill>
              </a:rPr>
              <a:t>ُ</a:t>
            </a:r>
            <a:endParaRPr lang="en-US" sz="239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" name="Picture 6" descr="Red Brick Png Background Image - Red Brick Png, Transparent Png - kind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56607"/>
            <a:ext cx="3526971" cy="281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97" y="717695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17" y="704257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25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73"/>
    </mc:Choice>
    <mc:Fallback>
      <p:transition spd="slow" advTm="29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4052" y="2944045"/>
            <a:ext cx="7370928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JO" sz="23900" b="1" dirty="0">
                <a:ln w="50800"/>
              </a:rPr>
              <a:t>عُـ</a:t>
            </a:r>
            <a:r>
              <a:rPr lang="ar-JO" sz="23900" b="1" dirty="0">
                <a:ln w="50800"/>
                <a:solidFill>
                  <a:schemeClr val="accent6">
                    <a:lumMod val="75000"/>
                  </a:schemeClr>
                </a:solidFill>
              </a:rPr>
              <a:t>طـو</a:t>
            </a:r>
            <a:r>
              <a:rPr lang="ar-JO" sz="23900" b="1" dirty="0">
                <a:ln w="50800"/>
              </a:rPr>
              <a:t>ر</a:t>
            </a:r>
            <a:r>
              <a:rPr lang="ar-JO" sz="23900" b="1" dirty="0">
                <a:ln w="50800"/>
                <a:solidFill>
                  <a:schemeClr val="bg1">
                    <a:shade val="50000"/>
                  </a:schemeClr>
                </a:solidFill>
              </a:rPr>
              <a:t>ُ</a:t>
            </a:r>
            <a:endParaRPr lang="en-US" sz="239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" name="Picture 2" descr="84,400+ Perfume Stock Illustrations, Royalty-Free Vector Graphics &amp; Clip Art  - iStock | Perfume bottle, Fragrance, Cosmet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8" y="106276"/>
            <a:ext cx="3405826" cy="31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42" y="764519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62" y="751081"/>
            <a:ext cx="1311120" cy="1534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43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2"/>
    </mc:Choice>
    <mc:Fallback>
      <p:transition spd="slow" advTm="1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25 -2.9629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</Words>
  <Application>Microsoft Office PowerPoint</Application>
  <PresentationFormat>Widescreen</PresentationFormat>
  <Paragraphs>26</Paragraphs>
  <Slides>19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Magic Systems</dc:creator>
  <cp:lastModifiedBy>Magic Systems</cp:lastModifiedBy>
  <cp:revision>6</cp:revision>
  <dcterms:created xsi:type="dcterms:W3CDTF">2025-01-28T17:52:49Z</dcterms:created>
  <dcterms:modified xsi:type="dcterms:W3CDTF">2025-11-20T13:22:10Z</dcterms:modified>
</cp:coreProperties>
</file>