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20" r:id="rId1"/>
  </p:sldMasterIdLst>
  <p:sldIdLst>
    <p:sldId id="278" r:id="rId2"/>
    <p:sldId id="257" r:id="rId3"/>
    <p:sldId id="269" r:id="rId4"/>
    <p:sldId id="259" r:id="rId5"/>
    <p:sldId id="270" r:id="rId6"/>
    <p:sldId id="271" r:id="rId7"/>
    <p:sldId id="272" r:id="rId8"/>
    <p:sldId id="273" r:id="rId9"/>
    <p:sldId id="274" r:id="rId10"/>
    <p:sldId id="275" r:id="rId11"/>
    <p:sldId id="276" r:id="rId12"/>
  </p:sldIdLst>
  <p:sldSz cx="9144000" cy="6858000" type="screen4x3"/>
  <p:notesSz cx="6858000" cy="9144000"/>
  <p:defaultTextStyle>
    <a:defPPr>
      <a:defRPr lang="ar-JO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84" d="100"/>
          <a:sy n="84" d="100"/>
        </p:scale>
        <p:origin x="1402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38B56-E260-491C-A985-F4CCD27A4098}" type="datetimeFigureOut">
              <a:rPr lang="ar-JO" smtClean="0"/>
              <a:pPr/>
              <a:t>11/05/1445</a:t>
            </a:fld>
            <a:endParaRPr lang="ar-J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1EB24-DD13-4D64-8ED1-B807E621631E}" type="slidenum">
              <a:rPr lang="ar-JO" smtClean="0"/>
              <a:pPr/>
              <a:t>‹#›</a:t>
            </a:fld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19832992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38B56-E260-491C-A985-F4CCD27A4098}" type="datetimeFigureOut">
              <a:rPr lang="ar-JO" smtClean="0"/>
              <a:pPr/>
              <a:t>11/05/1445</a:t>
            </a:fld>
            <a:endParaRPr lang="ar-J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1EB24-DD13-4D64-8ED1-B807E621631E}" type="slidenum">
              <a:rPr lang="ar-JO" smtClean="0"/>
              <a:pPr/>
              <a:t>‹#›</a:t>
            </a:fld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34769736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38B56-E260-491C-A985-F4CCD27A4098}" type="datetimeFigureOut">
              <a:rPr lang="ar-JO" smtClean="0"/>
              <a:pPr/>
              <a:t>11/05/1445</a:t>
            </a:fld>
            <a:endParaRPr lang="ar-J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1EB24-DD13-4D64-8ED1-B807E621631E}" type="slidenum">
              <a:rPr lang="ar-JO" smtClean="0"/>
              <a:pPr/>
              <a:t>‹#›</a:t>
            </a:fld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4226283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38B56-E260-491C-A985-F4CCD27A4098}" type="datetimeFigureOut">
              <a:rPr lang="ar-JO" smtClean="0"/>
              <a:pPr/>
              <a:t>11/05/1445</a:t>
            </a:fld>
            <a:endParaRPr lang="ar-J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1EB24-DD13-4D64-8ED1-B807E621631E}" type="slidenum">
              <a:rPr lang="ar-JO" smtClean="0"/>
              <a:pPr/>
              <a:t>‹#›</a:t>
            </a:fld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2262323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38B56-E260-491C-A985-F4CCD27A4098}" type="datetimeFigureOut">
              <a:rPr lang="ar-JO" smtClean="0"/>
              <a:pPr/>
              <a:t>11/05/1445</a:t>
            </a:fld>
            <a:endParaRPr lang="ar-J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1EB24-DD13-4D64-8ED1-B807E621631E}" type="slidenum">
              <a:rPr lang="ar-JO" smtClean="0"/>
              <a:pPr/>
              <a:t>‹#›</a:t>
            </a:fld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3973414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38B56-E260-491C-A985-F4CCD27A4098}" type="datetimeFigureOut">
              <a:rPr lang="ar-JO" smtClean="0"/>
              <a:pPr/>
              <a:t>11/05/1445</a:t>
            </a:fld>
            <a:endParaRPr lang="ar-JO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1EB24-DD13-4D64-8ED1-B807E621631E}" type="slidenum">
              <a:rPr lang="ar-JO" smtClean="0"/>
              <a:pPr/>
              <a:t>‹#›</a:t>
            </a:fld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3897921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38B56-E260-491C-A985-F4CCD27A4098}" type="datetimeFigureOut">
              <a:rPr lang="ar-JO" smtClean="0"/>
              <a:pPr/>
              <a:t>11/05/1445</a:t>
            </a:fld>
            <a:endParaRPr lang="ar-JO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1EB24-DD13-4D64-8ED1-B807E621631E}" type="slidenum">
              <a:rPr lang="ar-JO" smtClean="0"/>
              <a:pPr/>
              <a:t>‹#›</a:t>
            </a:fld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36867451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38B56-E260-491C-A985-F4CCD27A4098}" type="datetimeFigureOut">
              <a:rPr lang="ar-JO" smtClean="0"/>
              <a:pPr/>
              <a:t>11/05/1445</a:t>
            </a:fld>
            <a:endParaRPr lang="ar-JO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1EB24-DD13-4D64-8ED1-B807E621631E}" type="slidenum">
              <a:rPr lang="ar-JO" smtClean="0"/>
              <a:pPr/>
              <a:t>‹#›</a:t>
            </a:fld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3962966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38B56-E260-491C-A985-F4CCD27A4098}" type="datetimeFigureOut">
              <a:rPr lang="ar-JO" smtClean="0"/>
              <a:pPr/>
              <a:t>11/05/1445</a:t>
            </a:fld>
            <a:endParaRPr lang="ar-JO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1EB24-DD13-4D64-8ED1-B807E621631E}" type="slidenum">
              <a:rPr lang="ar-JO" smtClean="0"/>
              <a:pPr/>
              <a:t>‹#›</a:t>
            </a:fld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41767604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38B56-E260-491C-A985-F4CCD27A4098}" type="datetimeFigureOut">
              <a:rPr lang="ar-JO" smtClean="0"/>
              <a:pPr/>
              <a:t>11/05/1445</a:t>
            </a:fld>
            <a:endParaRPr lang="ar-JO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1EB24-DD13-4D64-8ED1-B807E621631E}" type="slidenum">
              <a:rPr lang="ar-JO" smtClean="0"/>
              <a:pPr/>
              <a:t>‹#›</a:t>
            </a:fld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32977963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38B56-E260-491C-A985-F4CCD27A4098}" type="datetimeFigureOut">
              <a:rPr lang="ar-JO" smtClean="0"/>
              <a:pPr/>
              <a:t>11/05/1445</a:t>
            </a:fld>
            <a:endParaRPr lang="ar-JO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1EB24-DD13-4D64-8ED1-B807E621631E}" type="slidenum">
              <a:rPr lang="ar-JO" smtClean="0"/>
              <a:pPr/>
              <a:t>‹#›</a:t>
            </a:fld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629871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F38B56-E260-491C-A985-F4CCD27A4098}" type="datetimeFigureOut">
              <a:rPr lang="ar-JO" smtClean="0"/>
              <a:pPr/>
              <a:t>11/05/1445</a:t>
            </a:fld>
            <a:endParaRPr lang="ar-J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J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E1EB24-DD13-4D64-8ED1-B807E621631E}" type="slidenum">
              <a:rPr lang="ar-JO" smtClean="0"/>
              <a:pPr/>
              <a:t>‹#›</a:t>
            </a:fld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3629319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41034B6D-109D-4DD4-AF00-6169196795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87724" y="2631097"/>
            <a:ext cx="5143500" cy="502742"/>
          </a:xfrm>
        </p:spPr>
        <p:txBody>
          <a:bodyPr>
            <a:noAutofit/>
          </a:bodyPr>
          <a:lstStyle/>
          <a:p>
            <a:r>
              <a:rPr lang="ar-JO" sz="2100" dirty="0"/>
              <a:t>المادة : العلوم </a:t>
            </a:r>
          </a:p>
          <a:p>
            <a:r>
              <a:rPr lang="ar-JO" sz="2100" dirty="0"/>
              <a:t>الصف : السابع</a:t>
            </a:r>
          </a:p>
          <a:p>
            <a:r>
              <a:rPr lang="ar-JO" sz="2100" dirty="0"/>
              <a:t>الوحدة </a:t>
            </a:r>
            <a:r>
              <a:rPr lang="ar-JO" sz="2100" dirty="0" smtClean="0"/>
              <a:t>الخامسة </a:t>
            </a:r>
            <a:r>
              <a:rPr lang="ar-JO" sz="2100" dirty="0"/>
              <a:t>: </a:t>
            </a:r>
            <a:r>
              <a:rPr lang="ar-JO" sz="2100" dirty="0" smtClean="0"/>
              <a:t>القوة والحركة</a:t>
            </a:r>
            <a:endParaRPr lang="ar-JO" sz="2100" dirty="0"/>
          </a:p>
          <a:p>
            <a:r>
              <a:rPr lang="ar-JO" sz="2100" dirty="0"/>
              <a:t>الدرس </a:t>
            </a:r>
            <a:r>
              <a:rPr lang="ar-JO" sz="2100" dirty="0" smtClean="0"/>
              <a:t>الاول </a:t>
            </a:r>
            <a:r>
              <a:rPr lang="ar-JO" sz="2100" dirty="0"/>
              <a:t>: </a:t>
            </a:r>
            <a:r>
              <a:rPr lang="ar-JO" sz="2100" dirty="0" smtClean="0"/>
              <a:t>وصف الحركة 2</a:t>
            </a:r>
          </a:p>
          <a:p>
            <a:r>
              <a:rPr lang="ar-JO" sz="2100" dirty="0" smtClean="0"/>
              <a:t> </a:t>
            </a:r>
            <a:r>
              <a:rPr lang="ar-JO" sz="2100" dirty="0"/>
              <a:t>من صفحة </a:t>
            </a:r>
            <a:r>
              <a:rPr lang="ar-JO" sz="2100" dirty="0" smtClean="0"/>
              <a:t>125  </a:t>
            </a:r>
            <a:r>
              <a:rPr lang="ar-JO" sz="2100" dirty="0"/>
              <a:t>إلى </a:t>
            </a:r>
            <a:r>
              <a:rPr lang="ar-JO" sz="2100" dirty="0" smtClean="0"/>
              <a:t>127</a:t>
            </a:r>
            <a:endParaRPr lang="ar-JO" sz="2100" dirty="0"/>
          </a:p>
          <a:p>
            <a:endParaRPr lang="ar-JO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5890A7BF-359E-4F7D-816C-179F2F856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1</a:t>
            </a:fld>
            <a:endParaRPr lang="en-US"/>
          </a:p>
        </p:txBody>
      </p:sp>
      <p:sp>
        <p:nvSpPr>
          <p:cNvPr id="7" name="Subtitle 2">
            <a:extLst>
              <a:ext uri="{FF2B5EF4-FFF2-40B4-BE49-F238E27FC236}">
                <a16:creationId xmlns="" xmlns:a16="http://schemas.microsoft.com/office/drawing/2014/main" id="{A9A816BF-7132-48D4-A4BF-B89B73D4EBC4}"/>
              </a:ext>
            </a:extLst>
          </p:cNvPr>
          <p:cNvSpPr txBox="1">
            <a:spLocks/>
          </p:cNvSpPr>
          <p:nvPr/>
        </p:nvSpPr>
        <p:spPr>
          <a:xfrm>
            <a:off x="2890918" y="3502223"/>
            <a:ext cx="4515365" cy="1502519"/>
          </a:xfrm>
          <a:prstGeom prst="rect">
            <a:avLst/>
          </a:prstGeom>
        </p:spPr>
        <p:txBody>
          <a:bodyPr vert="horz" lIns="51435" tIns="25718" rIns="51435" bIns="25718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ar-JO" sz="1575" dirty="0"/>
          </a:p>
        </p:txBody>
      </p:sp>
      <p:sp>
        <p:nvSpPr>
          <p:cNvPr id="9" name="Date Placeholder 1">
            <a:extLst>
              <a:ext uri="{FF2B5EF4-FFF2-40B4-BE49-F238E27FC236}">
                <a16:creationId xmlns:a16="http://schemas.microsoft.com/office/drawing/2014/main" xmlns="" id="{16DF3356-D52F-4CFB-B95A-8504FA918626}"/>
              </a:ext>
            </a:extLst>
          </p:cNvPr>
          <p:cNvSpPr txBox="1">
            <a:spLocks/>
          </p:cNvSpPr>
          <p:nvPr/>
        </p:nvSpPr>
        <p:spPr>
          <a:xfrm>
            <a:off x="404086" y="5108148"/>
            <a:ext cx="1825652" cy="354736"/>
          </a:xfrm>
          <a:prstGeom prst="rect">
            <a:avLst/>
          </a:prstGeom>
        </p:spPr>
        <p:txBody>
          <a:bodyPr vert="horz" lIns="51435" tIns="25718" rIns="51435" bIns="25718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JO" sz="1575" dirty="0">
                <a:solidFill>
                  <a:srgbClr val="800000"/>
                </a:solidFill>
              </a:rPr>
              <a:t>معلمة المادة : هبة سوداح </a:t>
            </a:r>
            <a:endParaRPr lang="en-US" sz="1575" dirty="0">
              <a:solidFill>
                <a:srgbClr val="80000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2280" y="134540"/>
            <a:ext cx="1922007" cy="87647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25091"/>
            <a:ext cx="2070924" cy="785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039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ar-JO" b="1" dirty="0" smtClean="0">
                <a:solidFill>
                  <a:srgbClr val="FF0000"/>
                </a:solidFill>
              </a:rPr>
              <a:t>مثال</a:t>
            </a:r>
            <a:r>
              <a:rPr lang="en-US" b="1" dirty="0" smtClean="0">
                <a:solidFill>
                  <a:srgbClr val="FF0000"/>
                </a:solidFill>
              </a:rPr>
              <a:t>5 </a:t>
            </a:r>
            <a:endParaRPr lang="ar-JO" b="1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buNone/>
            </a:pPr>
            <a:r>
              <a:rPr lang="ar-JO" sz="3600" b="1" dirty="0"/>
              <a:t>ي</a:t>
            </a:r>
            <a:r>
              <a:rPr lang="ar-JO" sz="3600" b="1" dirty="0" smtClean="0"/>
              <a:t>قطع رجل  مسافة 450 </a:t>
            </a:r>
            <a:r>
              <a:rPr lang="en-US" sz="3600" b="1" dirty="0" smtClean="0"/>
              <a:t>m</a:t>
            </a:r>
            <a:r>
              <a:rPr lang="ar-JO" sz="3600" b="1" dirty="0" smtClean="0"/>
              <a:t> </a:t>
            </a:r>
            <a:r>
              <a:rPr lang="en-US" sz="3600" b="1" dirty="0" smtClean="0"/>
              <a:t>   </a:t>
            </a:r>
            <a:endParaRPr lang="ar-JO" sz="3600" b="1" dirty="0" smtClean="0"/>
          </a:p>
          <a:p>
            <a:pPr algn="r" rtl="1">
              <a:buNone/>
            </a:pPr>
            <a:r>
              <a:rPr lang="ar-JO" sz="3600" b="1" dirty="0" smtClean="0"/>
              <a:t>بسرعة مقدارها 3 </a:t>
            </a:r>
            <a:r>
              <a:rPr lang="en-US" sz="3600" b="1" dirty="0" smtClean="0"/>
              <a:t>m/s </a:t>
            </a:r>
            <a:r>
              <a:rPr lang="ar-JO" sz="3600" b="1" dirty="0" smtClean="0"/>
              <a:t> </a:t>
            </a:r>
          </a:p>
          <a:p>
            <a:pPr algn="r" rtl="1">
              <a:buNone/>
            </a:pPr>
            <a:r>
              <a:rPr lang="ar-JO" sz="3600" b="1" dirty="0" smtClean="0"/>
              <a:t>ما الزمن الذي احتاجه</a:t>
            </a:r>
          </a:p>
          <a:p>
            <a:pPr>
              <a:buNone/>
            </a:pPr>
            <a:r>
              <a:rPr lang="ar-JO" b="1" dirty="0" smtClean="0"/>
              <a:t>اليه الرجل لقطع</a:t>
            </a:r>
          </a:p>
          <a:p>
            <a:pPr>
              <a:buNone/>
            </a:pPr>
            <a:r>
              <a:rPr lang="ar-JO" b="1" dirty="0" smtClean="0"/>
              <a:t>تلك المسافة ؟؟؟</a:t>
            </a:r>
          </a:p>
          <a:p>
            <a:pPr>
              <a:buNone/>
            </a:pPr>
            <a:endParaRPr lang="ar-JO" b="1" dirty="0" smtClean="0"/>
          </a:p>
          <a:p>
            <a:pPr marL="0" indent="0">
              <a:buNone/>
            </a:pPr>
            <a:endParaRPr lang="ar-JO" b="1" dirty="0" smtClean="0"/>
          </a:p>
        </p:txBody>
      </p:sp>
      <p:sp>
        <p:nvSpPr>
          <p:cNvPr id="8" name="Rectangle 7"/>
          <p:cNvSpPr/>
          <p:nvPr/>
        </p:nvSpPr>
        <p:spPr>
          <a:xfrm>
            <a:off x="611560" y="2996952"/>
            <a:ext cx="4392488" cy="357301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 </a:t>
            </a:r>
            <a:r>
              <a:rPr lang="en-US" sz="3200" dirty="0" smtClean="0">
                <a:solidFill>
                  <a:schemeClr val="tx1"/>
                </a:solidFill>
              </a:rPr>
              <a:t>t = s</a:t>
            </a:r>
          </a:p>
          <a:p>
            <a:pPr algn="ctr"/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smtClean="0">
                <a:solidFill>
                  <a:schemeClr val="tx1"/>
                </a:solidFill>
              </a:rPr>
              <a:t>    v</a:t>
            </a:r>
          </a:p>
          <a:p>
            <a:pPr algn="ctr"/>
            <a:endParaRPr lang="ar-JO" sz="3200" dirty="0" smtClean="0">
              <a:solidFill>
                <a:schemeClr val="tx1"/>
              </a:solidFill>
            </a:endParaRPr>
          </a:p>
          <a:p>
            <a:pPr algn="ctr"/>
            <a:r>
              <a:rPr lang="ar-JO" sz="3200" dirty="0" smtClean="0">
                <a:solidFill>
                  <a:schemeClr val="tx1"/>
                </a:solidFill>
              </a:rPr>
              <a:t>  </a:t>
            </a:r>
            <a:r>
              <a:rPr lang="en-US" sz="3200" dirty="0" smtClean="0">
                <a:solidFill>
                  <a:schemeClr val="tx1"/>
                </a:solidFill>
              </a:rPr>
              <a:t>t = 450</a:t>
            </a:r>
            <a:endParaRPr lang="en-US" sz="3200" dirty="0">
              <a:solidFill>
                <a:schemeClr val="tx1"/>
              </a:solidFill>
            </a:endParaRPr>
          </a:p>
          <a:p>
            <a:pPr algn="ctr"/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smtClean="0">
                <a:solidFill>
                  <a:schemeClr val="tx1"/>
                </a:solidFill>
              </a:rPr>
              <a:t>  3</a:t>
            </a:r>
          </a:p>
          <a:p>
            <a:pPr algn="ctr"/>
            <a:endParaRPr lang="en-US" sz="3200" dirty="0" smtClean="0">
              <a:solidFill>
                <a:schemeClr val="tx1"/>
              </a:solidFill>
            </a:endParaRPr>
          </a:p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t = 150  s</a:t>
            </a:r>
          </a:p>
        </p:txBody>
      </p:sp>
      <p:cxnSp>
        <p:nvCxnSpPr>
          <p:cNvPr id="6" name="Straight Connector 5"/>
          <p:cNvCxnSpPr/>
          <p:nvPr/>
        </p:nvCxnSpPr>
        <p:spPr>
          <a:xfrm flipH="1">
            <a:off x="2771800" y="3645024"/>
            <a:ext cx="648072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2699792" y="5013176"/>
            <a:ext cx="648072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2280" y="134540"/>
            <a:ext cx="1922007" cy="87647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25091"/>
            <a:ext cx="2070924" cy="785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5296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ar-JO" b="1" dirty="0" smtClean="0">
                <a:solidFill>
                  <a:srgbClr val="FF0000"/>
                </a:solidFill>
              </a:rPr>
              <a:t>مثال</a:t>
            </a:r>
            <a:r>
              <a:rPr lang="en-US" b="1" dirty="0" smtClean="0">
                <a:solidFill>
                  <a:srgbClr val="FF0000"/>
                </a:solidFill>
              </a:rPr>
              <a:t>6 </a:t>
            </a:r>
            <a:endParaRPr lang="ar-JO" b="1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buNone/>
            </a:pPr>
            <a:r>
              <a:rPr lang="ar-JO" sz="3600" b="1" dirty="0" smtClean="0"/>
              <a:t>قطعت سيارة  مسافة 600 </a:t>
            </a:r>
            <a:r>
              <a:rPr lang="en-US" sz="3600" b="1" dirty="0" smtClean="0"/>
              <a:t>m</a:t>
            </a:r>
            <a:r>
              <a:rPr lang="ar-JO" sz="3600" b="1" dirty="0" smtClean="0"/>
              <a:t> </a:t>
            </a:r>
            <a:r>
              <a:rPr lang="en-US" sz="3600" b="1" dirty="0" smtClean="0"/>
              <a:t>   </a:t>
            </a:r>
            <a:endParaRPr lang="ar-JO" sz="3600" b="1" dirty="0" smtClean="0"/>
          </a:p>
          <a:p>
            <a:pPr algn="r" rtl="1">
              <a:buNone/>
            </a:pPr>
            <a:r>
              <a:rPr lang="ar-JO" sz="3600" b="1" dirty="0" smtClean="0"/>
              <a:t>بسرعة مقدارها 6 </a:t>
            </a:r>
            <a:r>
              <a:rPr lang="en-US" sz="3600" b="1" dirty="0" smtClean="0"/>
              <a:t>m/s </a:t>
            </a:r>
            <a:r>
              <a:rPr lang="ar-JO" sz="3600" b="1" dirty="0" smtClean="0"/>
              <a:t> </a:t>
            </a:r>
          </a:p>
          <a:p>
            <a:pPr algn="r" rtl="1">
              <a:buNone/>
            </a:pPr>
            <a:r>
              <a:rPr lang="ar-JO" sz="3600" b="1" dirty="0" smtClean="0"/>
              <a:t>ما الزمن الذي </a:t>
            </a:r>
            <a:r>
              <a:rPr lang="ar-JO" sz="3600" b="1" dirty="0" smtClean="0"/>
              <a:t>احتاجته</a:t>
            </a:r>
            <a:endParaRPr lang="ar-JO" sz="3600" b="1" dirty="0" smtClean="0"/>
          </a:p>
          <a:p>
            <a:pPr>
              <a:buNone/>
            </a:pPr>
            <a:r>
              <a:rPr lang="ar-JO" b="1" dirty="0" smtClean="0"/>
              <a:t>اليه السيارة لقطع</a:t>
            </a:r>
          </a:p>
          <a:p>
            <a:pPr>
              <a:buNone/>
            </a:pPr>
            <a:r>
              <a:rPr lang="ar-JO" b="1" dirty="0" smtClean="0"/>
              <a:t>تلك المسافة ؟؟؟</a:t>
            </a:r>
          </a:p>
          <a:p>
            <a:pPr>
              <a:buNone/>
            </a:pPr>
            <a:endParaRPr lang="ar-JO" b="1" dirty="0" smtClean="0"/>
          </a:p>
          <a:p>
            <a:pPr marL="0" indent="0">
              <a:buNone/>
            </a:pPr>
            <a:endParaRPr lang="ar-JO" b="1" dirty="0" smtClean="0"/>
          </a:p>
        </p:txBody>
      </p:sp>
      <p:sp>
        <p:nvSpPr>
          <p:cNvPr id="8" name="Rectangle 7"/>
          <p:cNvSpPr/>
          <p:nvPr/>
        </p:nvSpPr>
        <p:spPr>
          <a:xfrm>
            <a:off x="241377" y="2996952"/>
            <a:ext cx="4392488" cy="357301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 </a:t>
            </a:r>
            <a:r>
              <a:rPr lang="en-US" sz="3200" dirty="0" smtClean="0">
                <a:solidFill>
                  <a:schemeClr val="tx1"/>
                </a:solidFill>
              </a:rPr>
              <a:t>t = s</a:t>
            </a:r>
          </a:p>
          <a:p>
            <a:pPr algn="ctr"/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smtClean="0">
                <a:solidFill>
                  <a:schemeClr val="tx1"/>
                </a:solidFill>
              </a:rPr>
              <a:t>    v</a:t>
            </a:r>
          </a:p>
          <a:p>
            <a:pPr algn="ctr"/>
            <a:endParaRPr lang="ar-JO" sz="3200" dirty="0" smtClean="0">
              <a:solidFill>
                <a:schemeClr val="tx1"/>
              </a:solidFill>
            </a:endParaRPr>
          </a:p>
          <a:p>
            <a:pPr algn="ctr"/>
            <a:r>
              <a:rPr lang="ar-JO" sz="3200" dirty="0" smtClean="0">
                <a:solidFill>
                  <a:schemeClr val="tx1"/>
                </a:solidFill>
              </a:rPr>
              <a:t>  </a:t>
            </a:r>
            <a:r>
              <a:rPr lang="en-US" sz="3200" dirty="0" smtClean="0">
                <a:solidFill>
                  <a:schemeClr val="tx1"/>
                </a:solidFill>
              </a:rPr>
              <a:t>t = 600</a:t>
            </a:r>
            <a:endParaRPr lang="en-US" sz="3200" dirty="0">
              <a:solidFill>
                <a:schemeClr val="tx1"/>
              </a:solidFill>
            </a:endParaRPr>
          </a:p>
          <a:p>
            <a:pPr algn="ctr"/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smtClean="0">
                <a:solidFill>
                  <a:schemeClr val="tx1"/>
                </a:solidFill>
              </a:rPr>
              <a:t>  6</a:t>
            </a:r>
          </a:p>
          <a:p>
            <a:pPr algn="ctr"/>
            <a:endParaRPr lang="en-US" sz="3200" dirty="0" smtClean="0">
              <a:solidFill>
                <a:schemeClr val="tx1"/>
              </a:solidFill>
            </a:endParaRPr>
          </a:p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t </a:t>
            </a:r>
            <a:r>
              <a:rPr lang="en-US" sz="3200" smtClean="0">
                <a:solidFill>
                  <a:schemeClr val="tx1"/>
                </a:solidFill>
              </a:rPr>
              <a:t>= 100  </a:t>
            </a:r>
            <a:r>
              <a:rPr lang="en-US" sz="3200" dirty="0" smtClean="0">
                <a:solidFill>
                  <a:schemeClr val="tx1"/>
                </a:solidFill>
              </a:rPr>
              <a:t>s</a:t>
            </a:r>
          </a:p>
        </p:txBody>
      </p:sp>
      <p:cxnSp>
        <p:nvCxnSpPr>
          <p:cNvPr id="6" name="Straight Connector 5"/>
          <p:cNvCxnSpPr/>
          <p:nvPr/>
        </p:nvCxnSpPr>
        <p:spPr>
          <a:xfrm flipH="1">
            <a:off x="2375756" y="3645024"/>
            <a:ext cx="648072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2312352" y="5013176"/>
            <a:ext cx="648072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2280" y="134540"/>
            <a:ext cx="1922007" cy="87647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25091"/>
            <a:ext cx="2070924" cy="785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2741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JO" b="1" dirty="0" smtClean="0">
                <a:solidFill>
                  <a:srgbClr val="FF0000"/>
                </a:solidFill>
              </a:rPr>
              <a:t>السرعة</a:t>
            </a:r>
            <a:endParaRPr lang="ar-JO" b="1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ar-JO" b="1" dirty="0" smtClean="0">
                <a:solidFill>
                  <a:srgbClr val="FF0000"/>
                </a:solidFill>
              </a:rPr>
              <a:t> </a:t>
            </a:r>
          </a:p>
          <a:p>
            <a:pPr algn="r">
              <a:buNone/>
            </a:pPr>
            <a:r>
              <a:rPr lang="ar-JO" sz="3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مقدار المسافة التي يقطعها جسم ما في فترة زمنية محددة .</a:t>
            </a:r>
            <a:endParaRPr lang="ar-JO" sz="3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195736" y="3817143"/>
            <a:ext cx="5616624" cy="22629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وحدة كل من </a:t>
            </a:r>
          </a:p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السرعة = متر لكل ثانية</a:t>
            </a:r>
          </a:p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المسافة = متر </a:t>
            </a:r>
          </a:p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الزمن = ثانية  </a:t>
            </a:r>
            <a:endParaRPr lang="en-US" sz="2400" dirty="0">
              <a:solidFill>
                <a:schemeClr val="tx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2280" y="134540"/>
            <a:ext cx="1922007" cy="87647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25091"/>
            <a:ext cx="2070924" cy="7859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ar-JO" b="1" dirty="0" smtClean="0">
                <a:solidFill>
                  <a:srgbClr val="FF0000"/>
                </a:solidFill>
              </a:rPr>
              <a:t>       السرعة =      المسافة                  الزمن</a:t>
            </a:r>
            <a:r>
              <a:rPr lang="en-US" b="1" dirty="0" smtClean="0">
                <a:solidFill>
                  <a:srgbClr val="FF0000"/>
                </a:solidFill>
              </a:rPr>
              <a:t>  </a:t>
            </a:r>
            <a:r>
              <a:rPr lang="ar-JO" b="1" dirty="0" smtClean="0">
                <a:solidFill>
                  <a:srgbClr val="FF0000"/>
                </a:solidFill>
              </a:rPr>
              <a:t>                          </a:t>
            </a:r>
            <a:endParaRPr lang="ar-JO" b="1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ar-JO" b="1" dirty="0" smtClean="0">
                <a:solidFill>
                  <a:srgbClr val="FF0000"/>
                </a:solidFill>
              </a:rPr>
              <a:t> </a:t>
            </a:r>
          </a:p>
          <a:p>
            <a:pPr>
              <a:buNone/>
            </a:pPr>
            <a:endParaRPr lang="ar-JO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300192" y="1628800"/>
            <a:ext cx="2662388" cy="226298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السرعة : </a:t>
            </a:r>
            <a:r>
              <a:rPr lang="en-US" sz="2800" dirty="0" smtClean="0">
                <a:solidFill>
                  <a:schemeClr val="tx1"/>
                </a:solidFill>
              </a:rPr>
              <a:t> V </a:t>
            </a:r>
            <a:r>
              <a:rPr lang="ar-JO" sz="2800" dirty="0" smtClean="0">
                <a:solidFill>
                  <a:schemeClr val="tx1"/>
                </a:solidFill>
              </a:rPr>
              <a:t> </a:t>
            </a:r>
          </a:p>
          <a:p>
            <a:pPr algn="ctr"/>
            <a:endParaRPr lang="ar-JO" sz="2800" dirty="0">
              <a:solidFill>
                <a:schemeClr val="tx1"/>
              </a:solidFill>
            </a:endParaRPr>
          </a:p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المسافة : </a:t>
            </a:r>
            <a:r>
              <a:rPr lang="en-US" sz="2800" dirty="0" smtClean="0">
                <a:solidFill>
                  <a:schemeClr val="tx1"/>
                </a:solidFill>
              </a:rPr>
              <a:t>s</a:t>
            </a:r>
            <a:r>
              <a:rPr lang="ar-JO" sz="2800" dirty="0" smtClean="0">
                <a:solidFill>
                  <a:schemeClr val="tx1"/>
                </a:solidFill>
              </a:rPr>
              <a:t> </a:t>
            </a:r>
          </a:p>
          <a:p>
            <a:pPr algn="ctr"/>
            <a:endParaRPr lang="ar-JO" sz="2800" dirty="0">
              <a:solidFill>
                <a:schemeClr val="tx1"/>
              </a:solidFill>
            </a:endParaRPr>
          </a:p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الزمن : </a:t>
            </a:r>
            <a:r>
              <a:rPr lang="en-US" sz="2800" dirty="0" smtClean="0">
                <a:solidFill>
                  <a:schemeClr val="tx1"/>
                </a:solidFill>
              </a:rPr>
              <a:t>t </a:t>
            </a:r>
            <a:r>
              <a:rPr lang="ar-JO" sz="2800" dirty="0" smtClean="0">
                <a:solidFill>
                  <a:schemeClr val="tx1"/>
                </a:solidFill>
              </a:rPr>
              <a:t>  </a:t>
            </a:r>
            <a:endParaRPr lang="en-US" sz="2800" dirty="0">
              <a:solidFill>
                <a:schemeClr val="tx1"/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 flipH="1">
            <a:off x="4427984" y="1041183"/>
            <a:ext cx="1512168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683568" y="163909"/>
            <a:ext cx="2520280" cy="87273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smtClean="0">
                <a:solidFill>
                  <a:schemeClr val="tx1"/>
                </a:solidFill>
              </a:rPr>
              <a:t>v = s</a:t>
            </a:r>
          </a:p>
          <a:p>
            <a:pPr algn="ctr"/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smtClean="0">
                <a:solidFill>
                  <a:schemeClr val="tx1"/>
                </a:solidFill>
              </a:rPr>
              <a:t>    t</a:t>
            </a:r>
            <a:r>
              <a:rPr lang="ar-JO" sz="2400" dirty="0" smtClean="0">
                <a:solidFill>
                  <a:schemeClr val="tx1"/>
                </a:solidFill>
              </a:rPr>
              <a:t>  </a:t>
            </a:r>
            <a:endParaRPr lang="en-US" sz="2400" dirty="0">
              <a:solidFill>
                <a:schemeClr val="tx1"/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1907704" y="620688"/>
            <a:ext cx="403028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306478" y="3573016"/>
            <a:ext cx="5964693" cy="27658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وحدة كل من </a:t>
            </a:r>
          </a:p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السرعة م / ث  ( </a:t>
            </a:r>
            <a:r>
              <a:rPr lang="en-US" sz="2400" dirty="0" smtClean="0">
                <a:solidFill>
                  <a:schemeClr val="tx1"/>
                </a:solidFill>
              </a:rPr>
              <a:t> m / s</a:t>
            </a:r>
            <a:r>
              <a:rPr lang="ar-JO" sz="2400" dirty="0" smtClean="0">
                <a:solidFill>
                  <a:schemeClr val="tx1"/>
                </a:solidFill>
              </a:rPr>
              <a:t> )</a:t>
            </a:r>
          </a:p>
          <a:p>
            <a:pPr algn="ctr"/>
            <a:endParaRPr lang="ar-JO" sz="2400" dirty="0">
              <a:solidFill>
                <a:schemeClr val="tx1"/>
              </a:solidFill>
            </a:endParaRPr>
          </a:p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المسافة م ( </a:t>
            </a:r>
            <a:r>
              <a:rPr lang="en-US" sz="2400" dirty="0" smtClean="0">
                <a:solidFill>
                  <a:schemeClr val="tx1"/>
                </a:solidFill>
              </a:rPr>
              <a:t>m </a:t>
            </a:r>
            <a:r>
              <a:rPr lang="ar-JO" sz="2400" dirty="0" smtClean="0">
                <a:solidFill>
                  <a:schemeClr val="tx1"/>
                </a:solidFill>
              </a:rPr>
              <a:t> ) </a:t>
            </a:r>
          </a:p>
          <a:p>
            <a:pPr algn="ctr"/>
            <a:endParaRPr lang="ar-JO" sz="2400" dirty="0">
              <a:solidFill>
                <a:schemeClr val="tx1"/>
              </a:solidFill>
            </a:endParaRPr>
          </a:p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الزمن ث ( </a:t>
            </a:r>
            <a:r>
              <a:rPr lang="en-US" sz="2400" dirty="0" smtClean="0">
                <a:solidFill>
                  <a:schemeClr val="tx1"/>
                </a:solidFill>
              </a:rPr>
              <a:t> s </a:t>
            </a:r>
            <a:r>
              <a:rPr lang="ar-JO" sz="2400" dirty="0" smtClean="0">
                <a:solidFill>
                  <a:schemeClr val="tx1"/>
                </a:solidFill>
              </a:rPr>
              <a:t> )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2164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JO" b="1" dirty="0" smtClean="0">
                <a:solidFill>
                  <a:srgbClr val="FF0000"/>
                </a:solidFill>
              </a:rPr>
              <a:t>مثال 1  </a:t>
            </a:r>
            <a:endParaRPr lang="ar-JO" b="1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buNone/>
            </a:pPr>
            <a:r>
              <a:rPr lang="ar-JO" sz="3200" b="1" dirty="0" smtClean="0"/>
              <a:t>قطعت سيارة مسافة 80 </a:t>
            </a:r>
            <a:r>
              <a:rPr lang="en-US" sz="3200" b="1" dirty="0" smtClean="0"/>
              <a:t>m</a:t>
            </a:r>
            <a:r>
              <a:rPr lang="ar-JO" sz="3200" b="1" dirty="0" smtClean="0"/>
              <a:t> </a:t>
            </a:r>
            <a:r>
              <a:rPr lang="en-US" sz="3200" b="1" dirty="0" smtClean="0"/>
              <a:t>   </a:t>
            </a:r>
            <a:r>
              <a:rPr lang="ar-JO" sz="3200" b="1" dirty="0" smtClean="0"/>
              <a:t>خلال 40 </a:t>
            </a:r>
            <a:r>
              <a:rPr lang="en-US" sz="3200" b="1" dirty="0" smtClean="0"/>
              <a:t>s</a:t>
            </a:r>
            <a:r>
              <a:rPr lang="ar-JO" sz="3200" b="1" dirty="0" smtClean="0"/>
              <a:t> </a:t>
            </a:r>
          </a:p>
          <a:p>
            <a:pPr algn="r" rtl="1">
              <a:buNone/>
            </a:pPr>
            <a:r>
              <a:rPr lang="ar-JO" sz="3200" b="1" dirty="0"/>
              <a:t> </a:t>
            </a:r>
            <a:r>
              <a:rPr lang="ar-JO" sz="3200" b="1" dirty="0" smtClean="0"/>
              <a:t>احسب سرعة السيارة ؟؟؟</a:t>
            </a:r>
          </a:p>
          <a:p>
            <a:pPr>
              <a:buNone/>
            </a:pPr>
            <a:endParaRPr lang="ar-JO" b="1" dirty="0" smtClean="0"/>
          </a:p>
          <a:p>
            <a:pPr marL="0" indent="0">
              <a:buNone/>
            </a:pPr>
            <a:endParaRPr lang="ar-JO" b="1" dirty="0" smtClean="0"/>
          </a:p>
        </p:txBody>
      </p:sp>
      <p:sp>
        <p:nvSpPr>
          <p:cNvPr id="8" name="Rectangle 7"/>
          <p:cNvSpPr/>
          <p:nvPr/>
        </p:nvSpPr>
        <p:spPr>
          <a:xfrm>
            <a:off x="611560" y="2996952"/>
            <a:ext cx="4392488" cy="357301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 </a:t>
            </a:r>
            <a:r>
              <a:rPr lang="en-US" sz="3200" dirty="0" smtClean="0">
                <a:solidFill>
                  <a:schemeClr val="tx1"/>
                </a:solidFill>
              </a:rPr>
              <a:t>v = s</a:t>
            </a:r>
          </a:p>
          <a:p>
            <a:pPr algn="ctr"/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smtClean="0">
                <a:solidFill>
                  <a:schemeClr val="tx1"/>
                </a:solidFill>
              </a:rPr>
              <a:t>    t</a:t>
            </a:r>
          </a:p>
          <a:p>
            <a:pPr algn="ctr"/>
            <a:endParaRPr lang="ar-JO" sz="3200" dirty="0" smtClean="0">
              <a:solidFill>
                <a:schemeClr val="tx1"/>
              </a:solidFill>
            </a:endParaRPr>
          </a:p>
          <a:p>
            <a:pPr algn="ctr"/>
            <a:r>
              <a:rPr lang="ar-JO" sz="3200" dirty="0" smtClean="0">
                <a:solidFill>
                  <a:schemeClr val="tx1"/>
                </a:solidFill>
              </a:rPr>
              <a:t>  </a:t>
            </a:r>
            <a:r>
              <a:rPr lang="en-US" sz="3200" dirty="0" smtClean="0">
                <a:solidFill>
                  <a:schemeClr val="tx1"/>
                </a:solidFill>
              </a:rPr>
              <a:t>v = 80</a:t>
            </a:r>
            <a:endParaRPr lang="en-US" sz="3200" dirty="0">
              <a:solidFill>
                <a:schemeClr val="tx1"/>
              </a:solidFill>
            </a:endParaRPr>
          </a:p>
          <a:p>
            <a:pPr algn="ctr"/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smtClean="0">
                <a:solidFill>
                  <a:schemeClr val="tx1"/>
                </a:solidFill>
              </a:rPr>
              <a:t>  40</a:t>
            </a:r>
          </a:p>
          <a:p>
            <a:pPr algn="ctr"/>
            <a:endParaRPr lang="en-US" sz="3200" dirty="0" smtClean="0">
              <a:solidFill>
                <a:schemeClr val="tx1"/>
              </a:solidFill>
            </a:endParaRPr>
          </a:p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V = 2 m/s</a:t>
            </a:r>
          </a:p>
        </p:txBody>
      </p:sp>
      <p:cxnSp>
        <p:nvCxnSpPr>
          <p:cNvPr id="6" name="Straight Connector 5"/>
          <p:cNvCxnSpPr/>
          <p:nvPr/>
        </p:nvCxnSpPr>
        <p:spPr>
          <a:xfrm flipH="1">
            <a:off x="2771800" y="3645024"/>
            <a:ext cx="648072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2699792" y="5013176"/>
            <a:ext cx="648072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2280" y="134540"/>
            <a:ext cx="1922007" cy="87647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25091"/>
            <a:ext cx="2070924" cy="785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5592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ar-JO" b="1" dirty="0" smtClean="0">
                <a:solidFill>
                  <a:srgbClr val="FF0000"/>
                </a:solidFill>
              </a:rPr>
              <a:t>مثال</a:t>
            </a:r>
            <a:r>
              <a:rPr lang="en-US" b="1" dirty="0" smtClean="0">
                <a:solidFill>
                  <a:srgbClr val="FF0000"/>
                </a:solidFill>
              </a:rPr>
              <a:t> 2 </a:t>
            </a:r>
            <a:r>
              <a:rPr lang="ar-JO" b="1" dirty="0" smtClean="0">
                <a:solidFill>
                  <a:srgbClr val="FF0000"/>
                </a:solidFill>
              </a:rPr>
              <a:t>  </a:t>
            </a:r>
            <a:endParaRPr lang="ar-JO" b="1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buNone/>
            </a:pPr>
            <a:r>
              <a:rPr lang="ar-JO" sz="3600" b="1" dirty="0" smtClean="0"/>
              <a:t>قطع رجل  مسافة 200 </a:t>
            </a:r>
            <a:r>
              <a:rPr lang="en-US" sz="3600" b="1" dirty="0" smtClean="0"/>
              <a:t>m</a:t>
            </a:r>
            <a:r>
              <a:rPr lang="ar-JO" sz="3600" b="1" dirty="0" smtClean="0"/>
              <a:t> </a:t>
            </a:r>
            <a:r>
              <a:rPr lang="en-US" sz="3600" b="1" dirty="0" smtClean="0"/>
              <a:t>   </a:t>
            </a:r>
            <a:r>
              <a:rPr lang="ar-JO" sz="3600" b="1" dirty="0" smtClean="0"/>
              <a:t>خلال 20 </a:t>
            </a:r>
            <a:r>
              <a:rPr lang="en-US" sz="3600" b="1" dirty="0" smtClean="0"/>
              <a:t>s</a:t>
            </a:r>
            <a:r>
              <a:rPr lang="ar-JO" sz="3600" b="1" dirty="0" smtClean="0"/>
              <a:t> </a:t>
            </a:r>
          </a:p>
          <a:p>
            <a:pPr algn="r" rtl="1">
              <a:buNone/>
            </a:pPr>
            <a:r>
              <a:rPr lang="ar-JO" sz="3600" b="1" dirty="0"/>
              <a:t> </a:t>
            </a:r>
            <a:r>
              <a:rPr lang="ar-JO" sz="3600" b="1" dirty="0" smtClean="0"/>
              <a:t>احسب سرعة الرجل ؟؟؟</a:t>
            </a:r>
          </a:p>
          <a:p>
            <a:pPr>
              <a:buNone/>
            </a:pPr>
            <a:endParaRPr lang="ar-JO" b="1" dirty="0" smtClean="0"/>
          </a:p>
          <a:p>
            <a:pPr marL="0" indent="0">
              <a:buNone/>
            </a:pPr>
            <a:endParaRPr lang="ar-JO" b="1" dirty="0" smtClean="0"/>
          </a:p>
        </p:txBody>
      </p:sp>
      <p:sp>
        <p:nvSpPr>
          <p:cNvPr id="8" name="Rectangle 7"/>
          <p:cNvSpPr/>
          <p:nvPr/>
        </p:nvSpPr>
        <p:spPr>
          <a:xfrm>
            <a:off x="611560" y="2996952"/>
            <a:ext cx="4392488" cy="357301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 </a:t>
            </a:r>
            <a:r>
              <a:rPr lang="en-US" sz="3200" dirty="0" smtClean="0">
                <a:solidFill>
                  <a:schemeClr val="tx1"/>
                </a:solidFill>
              </a:rPr>
              <a:t>v = s</a:t>
            </a:r>
          </a:p>
          <a:p>
            <a:pPr algn="ctr"/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smtClean="0">
                <a:solidFill>
                  <a:schemeClr val="tx1"/>
                </a:solidFill>
              </a:rPr>
              <a:t>    t</a:t>
            </a:r>
          </a:p>
          <a:p>
            <a:pPr algn="ctr"/>
            <a:endParaRPr lang="ar-JO" sz="3200" dirty="0" smtClean="0">
              <a:solidFill>
                <a:schemeClr val="tx1"/>
              </a:solidFill>
            </a:endParaRPr>
          </a:p>
          <a:p>
            <a:pPr algn="ctr"/>
            <a:r>
              <a:rPr lang="ar-JO" sz="3200" dirty="0" smtClean="0">
                <a:solidFill>
                  <a:schemeClr val="tx1"/>
                </a:solidFill>
              </a:rPr>
              <a:t>  </a:t>
            </a:r>
            <a:r>
              <a:rPr lang="en-US" sz="3200" dirty="0" smtClean="0">
                <a:solidFill>
                  <a:schemeClr val="tx1"/>
                </a:solidFill>
              </a:rPr>
              <a:t>v = 200</a:t>
            </a:r>
            <a:endParaRPr lang="en-US" sz="3200" dirty="0">
              <a:solidFill>
                <a:schemeClr val="tx1"/>
              </a:solidFill>
            </a:endParaRPr>
          </a:p>
          <a:p>
            <a:pPr algn="ctr"/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smtClean="0">
                <a:solidFill>
                  <a:schemeClr val="tx1"/>
                </a:solidFill>
              </a:rPr>
              <a:t>  20</a:t>
            </a:r>
          </a:p>
          <a:p>
            <a:pPr algn="ctr"/>
            <a:endParaRPr lang="en-US" sz="3200" dirty="0" smtClean="0">
              <a:solidFill>
                <a:schemeClr val="tx1"/>
              </a:solidFill>
            </a:endParaRPr>
          </a:p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V = 10 m/s</a:t>
            </a:r>
          </a:p>
        </p:txBody>
      </p:sp>
      <p:cxnSp>
        <p:nvCxnSpPr>
          <p:cNvPr id="6" name="Straight Connector 5"/>
          <p:cNvCxnSpPr/>
          <p:nvPr/>
        </p:nvCxnSpPr>
        <p:spPr>
          <a:xfrm flipH="1">
            <a:off x="2771800" y="3645024"/>
            <a:ext cx="648072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2699792" y="5013176"/>
            <a:ext cx="648072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2280" y="134540"/>
            <a:ext cx="1922007" cy="87647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25091"/>
            <a:ext cx="2070924" cy="785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689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ar-JO" b="1" dirty="0" smtClean="0">
                <a:solidFill>
                  <a:srgbClr val="FF0000"/>
                </a:solidFill>
              </a:rPr>
              <a:t> المسافة</a:t>
            </a:r>
            <a:r>
              <a:rPr lang="en-US" b="1" dirty="0" smtClean="0">
                <a:solidFill>
                  <a:srgbClr val="FF0000"/>
                </a:solidFill>
              </a:rPr>
              <a:t> = </a:t>
            </a:r>
            <a:r>
              <a:rPr lang="ar-JO" b="1" dirty="0" smtClean="0">
                <a:solidFill>
                  <a:srgbClr val="FF0000"/>
                </a:solidFill>
              </a:rPr>
              <a:t> السرعة × الزمن</a:t>
            </a:r>
            <a:br>
              <a:rPr lang="ar-JO" b="1" dirty="0" smtClean="0">
                <a:solidFill>
                  <a:srgbClr val="FF0000"/>
                </a:solidFill>
              </a:rPr>
            </a:br>
            <a:r>
              <a:rPr lang="ar-JO" b="1" dirty="0" smtClean="0">
                <a:solidFill>
                  <a:srgbClr val="FF0000"/>
                </a:solidFill>
              </a:rPr>
              <a:t>                   </a:t>
            </a:r>
            <a:r>
              <a:rPr lang="en-US" b="1" dirty="0" smtClean="0">
                <a:solidFill>
                  <a:srgbClr val="FF0000"/>
                </a:solidFill>
              </a:rPr>
              <a:t>    </a:t>
            </a:r>
            <a:r>
              <a:rPr lang="ar-JO" b="1" dirty="0" smtClean="0">
                <a:solidFill>
                  <a:srgbClr val="FF0000"/>
                </a:solidFill>
              </a:rPr>
              <a:t>                          </a:t>
            </a:r>
            <a:endParaRPr lang="ar-JO" b="1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ar-JO" b="1" dirty="0" smtClean="0">
                <a:solidFill>
                  <a:srgbClr val="FF0000"/>
                </a:solidFill>
              </a:rPr>
              <a:t> </a:t>
            </a:r>
          </a:p>
          <a:p>
            <a:pPr>
              <a:buNone/>
            </a:pPr>
            <a:endParaRPr lang="ar-JO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300192" y="1628800"/>
            <a:ext cx="2662388" cy="226298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السرعة : </a:t>
            </a:r>
            <a:r>
              <a:rPr lang="en-US" sz="2800" dirty="0" smtClean="0">
                <a:solidFill>
                  <a:schemeClr val="tx1"/>
                </a:solidFill>
              </a:rPr>
              <a:t> V </a:t>
            </a:r>
            <a:r>
              <a:rPr lang="ar-JO" sz="2800" dirty="0" smtClean="0">
                <a:solidFill>
                  <a:schemeClr val="tx1"/>
                </a:solidFill>
              </a:rPr>
              <a:t> </a:t>
            </a:r>
          </a:p>
          <a:p>
            <a:pPr algn="ctr"/>
            <a:endParaRPr lang="ar-JO" sz="2800" dirty="0">
              <a:solidFill>
                <a:schemeClr val="tx1"/>
              </a:solidFill>
            </a:endParaRPr>
          </a:p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المسافة : </a:t>
            </a:r>
            <a:r>
              <a:rPr lang="en-US" sz="2800" dirty="0" smtClean="0">
                <a:solidFill>
                  <a:schemeClr val="tx1"/>
                </a:solidFill>
              </a:rPr>
              <a:t>s</a:t>
            </a:r>
            <a:r>
              <a:rPr lang="ar-JO" sz="2800" dirty="0" smtClean="0">
                <a:solidFill>
                  <a:schemeClr val="tx1"/>
                </a:solidFill>
              </a:rPr>
              <a:t> </a:t>
            </a:r>
          </a:p>
          <a:p>
            <a:pPr algn="ctr"/>
            <a:endParaRPr lang="ar-JO" sz="2800" dirty="0">
              <a:solidFill>
                <a:schemeClr val="tx1"/>
              </a:solidFill>
            </a:endParaRPr>
          </a:p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الزمن : </a:t>
            </a:r>
            <a:r>
              <a:rPr lang="en-US" sz="2800" dirty="0" smtClean="0">
                <a:solidFill>
                  <a:schemeClr val="tx1"/>
                </a:solidFill>
              </a:rPr>
              <a:t>t </a:t>
            </a:r>
            <a:r>
              <a:rPr lang="ar-JO" sz="2800" dirty="0" smtClean="0">
                <a:solidFill>
                  <a:schemeClr val="tx1"/>
                </a:solidFill>
              </a:rPr>
              <a:t>  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71600" y="1554162"/>
            <a:ext cx="2520280" cy="87273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JO" sz="2400" dirty="0">
              <a:solidFill>
                <a:schemeClr val="tx1"/>
              </a:solidFill>
            </a:endParaRPr>
          </a:p>
          <a:p>
            <a:pPr algn="ctr"/>
            <a:r>
              <a:rPr lang="en-US" sz="3600" b="1" dirty="0" smtClean="0">
                <a:solidFill>
                  <a:schemeClr val="tx1"/>
                </a:solidFill>
              </a:rPr>
              <a:t> s = v x t</a:t>
            </a:r>
          </a:p>
          <a:p>
            <a:pPr algn="ctr"/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smtClean="0">
                <a:solidFill>
                  <a:schemeClr val="tx1"/>
                </a:solidFill>
              </a:rPr>
              <a:t>  </a:t>
            </a:r>
            <a:r>
              <a:rPr lang="ar-JO" sz="2400" dirty="0" smtClean="0">
                <a:solidFill>
                  <a:schemeClr val="tx1"/>
                </a:solidFill>
              </a:rPr>
              <a:t>  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6478" y="3573016"/>
            <a:ext cx="5964693" cy="27658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وحدة كل من </a:t>
            </a:r>
          </a:p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السرعة م / ث  ( </a:t>
            </a:r>
            <a:r>
              <a:rPr lang="en-US" sz="2400" dirty="0" smtClean="0">
                <a:solidFill>
                  <a:schemeClr val="tx1"/>
                </a:solidFill>
              </a:rPr>
              <a:t> m / s</a:t>
            </a:r>
            <a:r>
              <a:rPr lang="ar-JO" sz="2400" dirty="0" smtClean="0">
                <a:solidFill>
                  <a:schemeClr val="tx1"/>
                </a:solidFill>
              </a:rPr>
              <a:t> )</a:t>
            </a:r>
          </a:p>
          <a:p>
            <a:pPr algn="ctr"/>
            <a:endParaRPr lang="ar-JO" sz="2400" dirty="0">
              <a:solidFill>
                <a:schemeClr val="tx1"/>
              </a:solidFill>
            </a:endParaRPr>
          </a:p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المسافة م ( </a:t>
            </a:r>
            <a:r>
              <a:rPr lang="en-US" sz="2400" dirty="0" smtClean="0">
                <a:solidFill>
                  <a:schemeClr val="tx1"/>
                </a:solidFill>
              </a:rPr>
              <a:t>m </a:t>
            </a:r>
            <a:r>
              <a:rPr lang="ar-JO" sz="2400" dirty="0" smtClean="0">
                <a:solidFill>
                  <a:schemeClr val="tx1"/>
                </a:solidFill>
              </a:rPr>
              <a:t> ) </a:t>
            </a:r>
          </a:p>
          <a:p>
            <a:pPr algn="ctr"/>
            <a:endParaRPr lang="ar-JO" sz="2400" dirty="0">
              <a:solidFill>
                <a:schemeClr val="tx1"/>
              </a:solidFill>
            </a:endParaRPr>
          </a:p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الزمن ث ( </a:t>
            </a:r>
            <a:r>
              <a:rPr lang="en-US" sz="2400" dirty="0" smtClean="0">
                <a:solidFill>
                  <a:schemeClr val="tx1"/>
                </a:solidFill>
              </a:rPr>
              <a:t> s </a:t>
            </a:r>
            <a:r>
              <a:rPr lang="ar-JO" sz="2400" dirty="0" smtClean="0">
                <a:solidFill>
                  <a:schemeClr val="tx1"/>
                </a:solidFill>
              </a:rPr>
              <a:t> )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1222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ar-JO" b="1" dirty="0" smtClean="0">
                <a:solidFill>
                  <a:srgbClr val="FF0000"/>
                </a:solidFill>
              </a:rPr>
              <a:t>مثال</a:t>
            </a:r>
            <a:r>
              <a:rPr lang="en-US" b="1" dirty="0" smtClean="0">
                <a:solidFill>
                  <a:srgbClr val="FF0000"/>
                </a:solidFill>
              </a:rPr>
              <a:t> 3 </a:t>
            </a:r>
            <a:r>
              <a:rPr lang="ar-JO" b="1" dirty="0" smtClean="0">
                <a:solidFill>
                  <a:srgbClr val="FF0000"/>
                </a:solidFill>
              </a:rPr>
              <a:t>  </a:t>
            </a:r>
            <a:endParaRPr lang="ar-JO" b="1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buNone/>
            </a:pPr>
            <a:r>
              <a:rPr lang="ar-JO" b="1" dirty="0"/>
              <a:t> </a:t>
            </a:r>
            <a:r>
              <a:rPr lang="ar-JO" sz="2800" b="1" dirty="0" smtClean="0"/>
              <a:t>  كم المسافة التي تقطعها السيارة التي تتحرك بسرعة مقدارها 12 </a:t>
            </a:r>
            <a:r>
              <a:rPr lang="en-US" sz="2800" b="1" dirty="0" smtClean="0"/>
              <a:t>m/s</a:t>
            </a:r>
            <a:endParaRPr lang="ar-JO" sz="2800" b="1" dirty="0" smtClean="0"/>
          </a:p>
          <a:p>
            <a:pPr algn="r" rtl="1">
              <a:buNone/>
            </a:pPr>
            <a:r>
              <a:rPr lang="ar-JO" sz="2800" b="1" dirty="0"/>
              <a:t> </a:t>
            </a:r>
            <a:r>
              <a:rPr lang="ar-JO" sz="2800" b="1" dirty="0" smtClean="0"/>
              <a:t>    خلال 120 </a:t>
            </a:r>
            <a:r>
              <a:rPr lang="en-US" sz="2800" b="1" dirty="0" smtClean="0"/>
              <a:t>s </a:t>
            </a:r>
            <a:r>
              <a:rPr lang="ar-JO" sz="2800" b="1" dirty="0" smtClean="0"/>
              <a:t> </a:t>
            </a:r>
            <a:r>
              <a:rPr lang="ar-JO" b="1" dirty="0" smtClean="0"/>
              <a:t>؟؟</a:t>
            </a:r>
          </a:p>
          <a:p>
            <a:pPr>
              <a:buNone/>
            </a:pPr>
            <a:endParaRPr lang="ar-JO" b="1" dirty="0" smtClean="0"/>
          </a:p>
          <a:p>
            <a:pPr marL="0" indent="0">
              <a:buNone/>
            </a:pPr>
            <a:endParaRPr lang="ar-JO" b="1" dirty="0" smtClean="0"/>
          </a:p>
        </p:txBody>
      </p:sp>
      <p:sp>
        <p:nvSpPr>
          <p:cNvPr id="8" name="Rectangle 7"/>
          <p:cNvSpPr/>
          <p:nvPr/>
        </p:nvSpPr>
        <p:spPr>
          <a:xfrm>
            <a:off x="611560" y="2996952"/>
            <a:ext cx="4392488" cy="357301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S = v x t </a:t>
            </a:r>
          </a:p>
          <a:p>
            <a:pPr algn="ctr"/>
            <a:endParaRPr lang="en-US" sz="3200" dirty="0" smtClean="0">
              <a:solidFill>
                <a:schemeClr val="tx1"/>
              </a:solidFill>
            </a:endParaRPr>
          </a:p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S = 12 x 120 </a:t>
            </a:r>
          </a:p>
          <a:p>
            <a:pPr algn="ctr"/>
            <a:endParaRPr lang="en-US" sz="3200" dirty="0">
              <a:solidFill>
                <a:schemeClr val="tx1"/>
              </a:solidFill>
            </a:endParaRPr>
          </a:p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S = 1440 m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2280" y="134540"/>
            <a:ext cx="1922007" cy="87647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25091"/>
            <a:ext cx="2070924" cy="785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0513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ar-JO" b="1" dirty="0" smtClean="0">
                <a:solidFill>
                  <a:srgbClr val="FF0000"/>
                </a:solidFill>
              </a:rPr>
              <a:t>مثال</a:t>
            </a:r>
            <a:r>
              <a:rPr lang="en-US" b="1" dirty="0" smtClean="0">
                <a:solidFill>
                  <a:srgbClr val="FF0000"/>
                </a:solidFill>
              </a:rPr>
              <a:t> 4 </a:t>
            </a:r>
            <a:r>
              <a:rPr lang="ar-JO" b="1" dirty="0" smtClean="0">
                <a:solidFill>
                  <a:srgbClr val="FF0000"/>
                </a:solidFill>
              </a:rPr>
              <a:t>  </a:t>
            </a:r>
            <a:endParaRPr lang="ar-JO" b="1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buNone/>
            </a:pPr>
            <a:r>
              <a:rPr lang="ar-JO" b="1" dirty="0"/>
              <a:t> </a:t>
            </a:r>
            <a:r>
              <a:rPr lang="ar-JO" sz="2800" b="1" dirty="0" smtClean="0"/>
              <a:t>ما المسافة التي يقطعها رجل يسير </a:t>
            </a:r>
          </a:p>
          <a:p>
            <a:pPr algn="r" rtl="1">
              <a:buNone/>
            </a:pPr>
            <a:r>
              <a:rPr lang="ar-JO" sz="2800" b="1" dirty="0" smtClean="0"/>
              <a:t> بسرعة مقدارها 8 </a:t>
            </a:r>
            <a:r>
              <a:rPr lang="en-US" sz="2800" b="1" dirty="0" smtClean="0"/>
              <a:t>m/s</a:t>
            </a:r>
            <a:endParaRPr lang="ar-JO" sz="2800" b="1" dirty="0" smtClean="0"/>
          </a:p>
          <a:p>
            <a:pPr algn="r" rtl="1">
              <a:buNone/>
            </a:pPr>
            <a:r>
              <a:rPr lang="ar-JO" sz="2800" b="1" dirty="0"/>
              <a:t> </a:t>
            </a:r>
            <a:r>
              <a:rPr lang="ar-JO" sz="2800" b="1" dirty="0" smtClean="0"/>
              <a:t>    خلال 40 </a:t>
            </a:r>
            <a:r>
              <a:rPr lang="en-US" sz="2800" b="1" dirty="0" smtClean="0"/>
              <a:t>s </a:t>
            </a:r>
            <a:r>
              <a:rPr lang="ar-JO" sz="2800" b="1" dirty="0" smtClean="0"/>
              <a:t> ؟؟</a:t>
            </a:r>
          </a:p>
          <a:p>
            <a:pPr>
              <a:buNone/>
            </a:pPr>
            <a:endParaRPr lang="ar-JO" b="1" dirty="0" smtClean="0"/>
          </a:p>
          <a:p>
            <a:pPr marL="0" indent="0">
              <a:buNone/>
            </a:pPr>
            <a:endParaRPr lang="ar-JO" b="1" dirty="0" smtClean="0"/>
          </a:p>
        </p:txBody>
      </p:sp>
      <p:sp>
        <p:nvSpPr>
          <p:cNvPr id="8" name="Rectangle 7"/>
          <p:cNvSpPr/>
          <p:nvPr/>
        </p:nvSpPr>
        <p:spPr>
          <a:xfrm>
            <a:off x="611560" y="2996952"/>
            <a:ext cx="4392488" cy="357301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S = v x t </a:t>
            </a:r>
          </a:p>
          <a:p>
            <a:pPr algn="ctr"/>
            <a:endParaRPr lang="en-US" sz="3200" dirty="0" smtClean="0">
              <a:solidFill>
                <a:schemeClr val="tx1"/>
              </a:solidFill>
            </a:endParaRPr>
          </a:p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S = </a:t>
            </a:r>
            <a:r>
              <a:rPr lang="en-US" sz="3200" dirty="0">
                <a:solidFill>
                  <a:schemeClr val="tx1"/>
                </a:solidFill>
              </a:rPr>
              <a:t>8</a:t>
            </a:r>
            <a:r>
              <a:rPr lang="en-US" sz="3200" dirty="0" smtClean="0">
                <a:solidFill>
                  <a:schemeClr val="tx1"/>
                </a:solidFill>
              </a:rPr>
              <a:t> x 40 </a:t>
            </a:r>
          </a:p>
          <a:p>
            <a:pPr algn="ctr"/>
            <a:endParaRPr lang="en-US" sz="3200" dirty="0">
              <a:solidFill>
                <a:schemeClr val="tx1"/>
              </a:solidFill>
            </a:endParaRPr>
          </a:p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S = 320 m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2280" y="134540"/>
            <a:ext cx="1922007" cy="87647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25091"/>
            <a:ext cx="2070924" cy="785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5124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ar-JO" b="1" dirty="0" smtClean="0">
                <a:solidFill>
                  <a:srgbClr val="FF0000"/>
                </a:solidFill>
              </a:rPr>
              <a:t>         الزمن    =       المسافة</a:t>
            </a:r>
            <a:br>
              <a:rPr lang="ar-JO" b="1" dirty="0" smtClean="0">
                <a:solidFill>
                  <a:srgbClr val="FF0000"/>
                </a:solidFill>
              </a:rPr>
            </a:br>
            <a:r>
              <a:rPr lang="ar-JO" b="1" dirty="0" smtClean="0">
                <a:solidFill>
                  <a:srgbClr val="FF0000"/>
                </a:solidFill>
              </a:rPr>
              <a:t>          السرعة</a:t>
            </a:r>
            <a:r>
              <a:rPr lang="en-US" b="1" dirty="0" smtClean="0">
                <a:solidFill>
                  <a:srgbClr val="FF0000"/>
                </a:solidFill>
              </a:rPr>
              <a:t>   </a:t>
            </a:r>
            <a:r>
              <a:rPr lang="ar-JO" b="1" dirty="0" smtClean="0">
                <a:solidFill>
                  <a:srgbClr val="FF0000"/>
                </a:solidFill>
              </a:rPr>
              <a:t>                    </a:t>
            </a:r>
            <a:endParaRPr lang="ar-JO" b="1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ar-JO" b="1" dirty="0" smtClean="0">
                <a:solidFill>
                  <a:srgbClr val="FF0000"/>
                </a:solidFill>
              </a:rPr>
              <a:t> </a:t>
            </a:r>
          </a:p>
          <a:p>
            <a:pPr>
              <a:buNone/>
            </a:pPr>
            <a:endParaRPr lang="ar-JO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300192" y="1628800"/>
            <a:ext cx="2662388" cy="226298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السرعة : </a:t>
            </a:r>
            <a:r>
              <a:rPr lang="en-US" sz="2800" dirty="0" smtClean="0">
                <a:solidFill>
                  <a:schemeClr val="tx1"/>
                </a:solidFill>
              </a:rPr>
              <a:t> V </a:t>
            </a:r>
            <a:r>
              <a:rPr lang="ar-JO" sz="2800" dirty="0" smtClean="0">
                <a:solidFill>
                  <a:schemeClr val="tx1"/>
                </a:solidFill>
              </a:rPr>
              <a:t> </a:t>
            </a:r>
          </a:p>
          <a:p>
            <a:pPr algn="ctr"/>
            <a:endParaRPr lang="ar-JO" sz="2800" dirty="0">
              <a:solidFill>
                <a:schemeClr val="tx1"/>
              </a:solidFill>
            </a:endParaRPr>
          </a:p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المسافة : </a:t>
            </a:r>
            <a:r>
              <a:rPr lang="en-US" sz="2800" dirty="0" smtClean="0">
                <a:solidFill>
                  <a:schemeClr val="tx1"/>
                </a:solidFill>
              </a:rPr>
              <a:t>s</a:t>
            </a:r>
            <a:r>
              <a:rPr lang="ar-JO" sz="2800" dirty="0" smtClean="0">
                <a:solidFill>
                  <a:schemeClr val="tx1"/>
                </a:solidFill>
              </a:rPr>
              <a:t> </a:t>
            </a:r>
          </a:p>
          <a:p>
            <a:pPr algn="ctr"/>
            <a:endParaRPr lang="ar-JO" sz="2800" dirty="0">
              <a:solidFill>
                <a:schemeClr val="tx1"/>
              </a:solidFill>
            </a:endParaRPr>
          </a:p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الزمن : </a:t>
            </a:r>
            <a:r>
              <a:rPr lang="en-US" sz="2800" dirty="0" smtClean="0">
                <a:solidFill>
                  <a:schemeClr val="tx1"/>
                </a:solidFill>
              </a:rPr>
              <a:t>t </a:t>
            </a:r>
            <a:r>
              <a:rPr lang="ar-JO" sz="2800" dirty="0" smtClean="0">
                <a:solidFill>
                  <a:schemeClr val="tx1"/>
                </a:solidFill>
              </a:rPr>
              <a:t>  </a:t>
            </a:r>
            <a:endParaRPr lang="en-US" sz="2800" dirty="0">
              <a:solidFill>
                <a:schemeClr val="tx1"/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 flipH="1">
            <a:off x="4283968" y="980728"/>
            <a:ext cx="1512168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683568" y="163909"/>
            <a:ext cx="2520280" cy="87273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t = s</a:t>
            </a:r>
          </a:p>
          <a:p>
            <a:pPr algn="ctr"/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smtClean="0">
                <a:solidFill>
                  <a:schemeClr val="tx1"/>
                </a:solidFill>
              </a:rPr>
              <a:t>    v</a:t>
            </a:r>
            <a:r>
              <a:rPr lang="ar-JO" sz="2400" dirty="0" smtClean="0">
                <a:solidFill>
                  <a:schemeClr val="tx1"/>
                </a:solidFill>
              </a:rPr>
              <a:t>  </a:t>
            </a:r>
            <a:endParaRPr lang="en-US" sz="2400" dirty="0">
              <a:solidFill>
                <a:schemeClr val="tx1"/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1907704" y="620688"/>
            <a:ext cx="403028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306478" y="3573016"/>
            <a:ext cx="5964693" cy="27658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وحدة كل من </a:t>
            </a:r>
          </a:p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السرعة م / ث  ( </a:t>
            </a:r>
            <a:r>
              <a:rPr lang="en-US" sz="2400" dirty="0" smtClean="0">
                <a:solidFill>
                  <a:schemeClr val="tx1"/>
                </a:solidFill>
              </a:rPr>
              <a:t> m / s</a:t>
            </a:r>
            <a:r>
              <a:rPr lang="ar-JO" sz="2400" dirty="0" smtClean="0">
                <a:solidFill>
                  <a:schemeClr val="tx1"/>
                </a:solidFill>
              </a:rPr>
              <a:t> )</a:t>
            </a:r>
          </a:p>
          <a:p>
            <a:pPr algn="ctr"/>
            <a:endParaRPr lang="ar-JO" sz="2400" dirty="0">
              <a:solidFill>
                <a:schemeClr val="tx1"/>
              </a:solidFill>
            </a:endParaRPr>
          </a:p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المسافة م ( </a:t>
            </a:r>
            <a:r>
              <a:rPr lang="en-US" sz="2400" dirty="0" smtClean="0">
                <a:solidFill>
                  <a:schemeClr val="tx1"/>
                </a:solidFill>
              </a:rPr>
              <a:t>m </a:t>
            </a:r>
            <a:r>
              <a:rPr lang="ar-JO" sz="2400" dirty="0" smtClean="0">
                <a:solidFill>
                  <a:schemeClr val="tx1"/>
                </a:solidFill>
              </a:rPr>
              <a:t> ) </a:t>
            </a:r>
          </a:p>
          <a:p>
            <a:pPr algn="ctr"/>
            <a:endParaRPr lang="ar-JO" sz="2400" dirty="0">
              <a:solidFill>
                <a:schemeClr val="tx1"/>
              </a:solidFill>
            </a:endParaRPr>
          </a:p>
          <a:p>
            <a:pPr algn="ctr"/>
            <a:r>
              <a:rPr lang="ar-JO" sz="2400" dirty="0" smtClean="0">
                <a:solidFill>
                  <a:schemeClr val="tx1"/>
                </a:solidFill>
              </a:rPr>
              <a:t>الزمن ث ( </a:t>
            </a:r>
            <a:r>
              <a:rPr lang="en-US" sz="2400" dirty="0" smtClean="0">
                <a:solidFill>
                  <a:schemeClr val="tx1"/>
                </a:solidFill>
              </a:rPr>
              <a:t> s </a:t>
            </a:r>
            <a:r>
              <a:rPr lang="ar-JO" sz="2400" dirty="0" smtClean="0">
                <a:solidFill>
                  <a:schemeClr val="tx1"/>
                </a:solidFill>
              </a:rPr>
              <a:t> )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077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441</TotalTime>
  <Words>387</Words>
  <Application>Microsoft Office PowerPoint</Application>
  <PresentationFormat>On-screen Show (4:3)</PresentationFormat>
  <Paragraphs>123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Office Theme</vt:lpstr>
      <vt:lpstr>PowerPoint Presentation</vt:lpstr>
      <vt:lpstr>السرعة</vt:lpstr>
      <vt:lpstr>       السرعة =      المسافة                  الزمن                            </vt:lpstr>
      <vt:lpstr>مثال 1  </vt:lpstr>
      <vt:lpstr>مثال 2   </vt:lpstr>
      <vt:lpstr> المسافة =  السرعة × الزمن                                                  </vt:lpstr>
      <vt:lpstr>مثال 3   </vt:lpstr>
      <vt:lpstr>مثال 4   </vt:lpstr>
      <vt:lpstr>         الزمن    =       المسافة           السرعة                       </vt:lpstr>
      <vt:lpstr>مثال5 </vt:lpstr>
      <vt:lpstr>مثال6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الكهرباء السكونية</dc:title>
  <dc:creator>windows</dc:creator>
  <cp:lastModifiedBy>ADMIN</cp:lastModifiedBy>
  <cp:revision>59</cp:revision>
  <dcterms:created xsi:type="dcterms:W3CDTF">2015-09-04T16:31:39Z</dcterms:created>
  <dcterms:modified xsi:type="dcterms:W3CDTF">2023-11-23T17:30:30Z</dcterms:modified>
</cp:coreProperties>
</file>