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1"/>
  </p:notesMasterIdLst>
  <p:handoutMasterIdLst>
    <p:handoutMasterId r:id="rId22"/>
  </p:handoutMasterIdLst>
  <p:sldIdLst>
    <p:sldId id="264" r:id="rId3"/>
    <p:sldId id="275" r:id="rId4"/>
    <p:sldId id="276" r:id="rId5"/>
    <p:sldId id="277" r:id="rId6"/>
    <p:sldId id="278" r:id="rId7"/>
    <p:sldId id="279" r:id="rId8"/>
    <p:sldId id="280" r:id="rId9"/>
    <p:sldId id="281" r:id="rId10"/>
    <p:sldId id="282" r:id="rId11"/>
    <p:sldId id="283" r:id="rId12"/>
    <p:sldId id="284" r:id="rId13"/>
    <p:sldId id="285" r:id="rId14"/>
    <p:sldId id="294" r:id="rId15"/>
    <p:sldId id="287" r:id="rId16"/>
    <p:sldId id="288" r:id="rId17"/>
    <p:sldId id="297" r:id="rId18"/>
    <p:sldId id="295" r:id="rId19"/>
    <p:sldId id="292" r:id="rId20"/>
  </p:sldIdLst>
  <p:sldSz cx="9144000" cy="6858000" type="screen4x3"/>
  <p:notesSz cx="6858000" cy="9144000"/>
  <p:embeddedFontLst>
    <p:embeddedFont>
      <p:font typeface="Roboto" charset="0"/>
      <p:regular r:id="rId23"/>
      <p:bold r:id="rId24"/>
      <p:italic r:id="rId25"/>
      <p:boldItalic r:id="rId26"/>
    </p:embeddedFont>
    <p:embeddedFont>
      <p:font typeface="Twinkl" charset="0"/>
      <p:regular r:id="rId27"/>
      <p:bold r:id="rId28"/>
    </p:embeddedFont>
    <p:embeddedFont>
      <p:font typeface="Calibri"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52"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1"/>
    <a:srgbClr val="007AC2"/>
    <a:srgbClr val="F8BD95"/>
    <a:srgbClr val="FDD182"/>
    <a:srgbClr val="ACDDFC"/>
    <a:srgbClr val="4DB1E3"/>
    <a:srgbClr val="18A0DB"/>
    <a:srgbClr val="BC0105"/>
    <a:srgbClr val="21A6F9"/>
    <a:srgbClr val="E341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389" autoAdjust="0"/>
    <p:restoredTop sz="94660"/>
  </p:normalViewPr>
  <p:slideViewPr>
    <p:cSldViewPr snapToGrid="0" showGuides="1">
      <p:cViewPr>
        <p:scale>
          <a:sx n="62" d="100"/>
          <a:sy n="62" d="100"/>
        </p:scale>
        <p:origin x="-1282" y="-14"/>
      </p:cViewPr>
      <p:guideLst>
        <p:guide orient="horz" pos="2160"/>
        <p:guide orient="horz" pos="3952"/>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18/11/2025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18/11/2025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hyperlink" Target="https://www.twinkl.co.uk/resources/teens-browse-by-level-esl-resources/browse-by-skill-teens-esl-resources/grammar-browse-by-skill-teens-esl-resources"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2" Type="http://schemas.openxmlformats.org/officeDocument/2006/relationships/hyperlink" Target="mailto:twinklcares@twinkl.co.uk" TargetMode="Externa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xmlns="" id="{CA8CA311-D521-2689-9391-719539B9043F}"/>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xmlns=""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xmlns=""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xmlns=""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xmlns=""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xmlns=""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xmlns=""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xmlns=""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xmlns=""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xmlns=""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xmlns=""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xmlns=""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xmlns=""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xmlns=""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xmlns=""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xmlns=""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xmlns=""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xmlns=""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SL_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25DF6149-B22E-B64E-327F-EB3A04EAF67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4692" y="178"/>
            <a:ext cx="9114616" cy="6857643"/>
          </a:xfrm>
          <a:prstGeom prst="rect">
            <a:avLst/>
          </a:prstGeom>
        </p:spPr>
      </p:pic>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logo of a company&#10;&#10;Description automatically generated">
            <a:extLst>
              <a:ext uri="{FF2B5EF4-FFF2-40B4-BE49-F238E27FC236}">
                <a16:creationId xmlns:a16="http://schemas.microsoft.com/office/drawing/2014/main" xmlns="" id="{612EDAF8-F645-3B62-1782-89F8A070315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647918" y="2625778"/>
            <a:ext cx="1982769" cy="1351888"/>
          </a:xfrm>
          <a:prstGeom prst="rect">
            <a:avLst/>
          </a:prstGeom>
        </p:spPr>
      </p:pic>
      <p:sp>
        <p:nvSpPr>
          <p:cNvPr id="5" name="Rectangle 4">
            <a:extLst>
              <a:ext uri="{FF2B5EF4-FFF2-40B4-BE49-F238E27FC236}">
                <a16:creationId xmlns:a16="http://schemas.microsoft.com/office/drawing/2014/main" xmlns="" id="{A316FE0F-7B29-F39D-00DC-8E3F4A631656}"/>
              </a:ext>
            </a:extLst>
          </p:cNvPr>
          <p:cNvSpPr/>
          <p:nvPr userDrawn="1"/>
        </p:nvSpPr>
        <p:spPr>
          <a:xfrm>
            <a:off x="0" y="6251423"/>
            <a:ext cx="9144000" cy="612000"/>
          </a:xfrm>
          <a:prstGeom prst="rect">
            <a:avLst/>
          </a:prstGeom>
          <a:solidFill>
            <a:srgbClr val="007A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Twinkl" pitchFamily="2" charset="0"/>
            </a:endParaRPr>
          </a:p>
        </p:txBody>
      </p:sp>
    </p:spTree>
    <p:extLst>
      <p:ext uri="{BB962C8B-B14F-4D97-AF65-F5344CB8AC3E}">
        <p14:creationId xmlns:p14="http://schemas.microsoft.com/office/powerpoint/2010/main" val="154656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0"/>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b="1" i="0">
                <a:latin typeface="Roboto" panose="02000000000000000000" pitchFamily="2" charset="0"/>
                <a:ea typeface="Roboto" panose="02000000000000000000" pitchFamily="2" charset="0"/>
              </a:defRPr>
            </a:lvl1pPr>
          </a:lstStyle>
          <a:p>
            <a:r>
              <a:rPr lang="en-GB" dirty="0"/>
              <a:t>Click to edit Master title style</a:t>
            </a:r>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xmlns=""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xmlns=""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xmlns=""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xmlns=""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xmlns=""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xmlns=""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xmlns="">
        <p15:guide id="1" orient="horz" pos="640"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hlinkClick r:id="rId4"/>
            <a:extLst>
              <a:ext uri="{FF2B5EF4-FFF2-40B4-BE49-F238E27FC236}">
                <a16:creationId xmlns:a16="http://schemas.microsoft.com/office/drawing/2014/main" xmlns="" id="{A725A293-2617-B030-FD7E-C0A2AE5BCE4C}"/>
              </a:ext>
            </a:extLst>
          </p:cNvPr>
          <p:cNvSpPr/>
          <p:nvPr userDrawn="1"/>
        </p:nvSpPr>
        <p:spPr>
          <a:xfrm>
            <a:off x="-98474" y="5838092"/>
            <a:ext cx="9622302" cy="1019908"/>
          </a:xfrm>
          <a:prstGeom prst="rect">
            <a:avLst/>
          </a:prstGeom>
          <a:solidFill>
            <a:srgbClr val="18A0D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11169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xmlns=""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xmlns=""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xmlns=""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xmlns="" id="{3124EECE-F7EF-4595-9620-68FD0E5E79FF}"/>
              </a:ext>
            </a:extLst>
          </p:cNvPr>
          <p:cNvPicPr>
            <a:picLocks noChangeAspect="1"/>
          </p:cNvPicPr>
          <p:nvPr userDrawn="1"/>
        </p:nvPicPr>
        <p:blipFill>
          <a:blip r:embed="rId2">
            <a:extLst>
              <a:ext uri="{28A0092B-C50C-407E-A947-70E740481C1C}">
                <a14:useLocalDpi xmlns:a14="http://schemas.microsoft.com/office/drawing/2010/main" val="0"/>
              </a:ext>
            </a:extLst>
          </a:blip>
          <a:srcRect l="14311" t="18852" r="58228" b="54654"/>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606CC5B3-3D32-4C6C-8E1F-3758561C1FA7}"/>
              </a:ext>
            </a:extLst>
          </p:cNvPr>
          <p:cNvPicPr>
            <a:picLocks noChangeAspect="1"/>
          </p:cNvPicPr>
          <p:nvPr userDrawn="1"/>
        </p:nvPicPr>
        <p:blipFill>
          <a:blip r:embed="rId3">
            <a:extLst>
              <a:ext uri="{28A0092B-C50C-407E-A947-70E740481C1C}">
                <a14:useLocalDpi xmlns:a14="http://schemas.microsoft.com/office/drawing/2010/main" val="0"/>
              </a:ext>
            </a:extLst>
          </a:blip>
          <a:srcRect l="15067" t="26003" r="44786" b="11296"/>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xmlns=""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xmlns=""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xmlns=""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xmlns=""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xmlns=""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xmlns=""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xmlns=""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xmlns=""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xmlns=""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xmlns=""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xmlns="" id="{F8E75E30-3E3D-4F9B-9EF6-9A9630C27CBB}"/>
              </a:ext>
            </a:extLst>
          </p:cNvPr>
          <p:cNvPicPr>
            <a:picLocks noChangeAspect="1"/>
          </p:cNvPicPr>
          <p:nvPr userDrawn="1"/>
        </p:nvPicPr>
        <p:blipFill>
          <a:blip r:embed="rId4">
            <a:extLst>
              <a:ext uri="{28A0092B-C50C-407E-A947-70E740481C1C}">
                <a14:useLocalDpi xmlns:a14="http://schemas.microsoft.com/office/drawing/2010/main" val="0"/>
              </a:ext>
            </a:extLst>
          </a:blip>
          <a:srcRect l="14085" t="17912" r="52493" b="25307"/>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xmlns="" id="{E55EBE21-985E-4E8F-B68C-A7F9AB89D609}"/>
              </a:ext>
            </a:extLst>
          </p:cNvPr>
          <p:cNvPicPr>
            <a:picLocks noChangeAspect="1"/>
          </p:cNvPicPr>
          <p:nvPr userDrawn="1"/>
        </p:nvPicPr>
        <p:blipFill>
          <a:blip r:embed="rId5">
            <a:extLst>
              <a:ext uri="{28A0092B-C50C-407E-A947-70E740481C1C}">
                <a14:useLocalDpi xmlns:a14="http://schemas.microsoft.com/office/drawing/2010/main" val="0"/>
              </a:ext>
            </a:extLst>
          </a:blip>
          <a:srcRect t="65628"/>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xmlns="" id="{12AA4B95-3CCC-45E1-B7B1-343CCBC6F42A}"/>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xmlns=""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xmlns=""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xmlns="" id="{B5145F20-A130-4EC9-B902-0B2D234C1C06}"/>
                  </a:ext>
                </a:extLst>
              </p:cNvPr>
              <p:cNvPicPr>
                <a:picLocks noChangeAspect="1"/>
              </p:cNvPicPr>
              <p:nvPr/>
            </p:nvPicPr>
            <p:blipFill>
              <a:blip r:embed="rId7">
                <a:extLst>
                  <a:ext uri="{28A0092B-C50C-407E-A947-70E740481C1C}">
                    <a14:useLocalDpi xmlns:a14="http://schemas.microsoft.com/office/drawing/2010/main" val="0"/>
                  </a:ext>
                </a:extLst>
              </a:blip>
              <a:srcRect t="60687"/>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xmlns=""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xmlns=""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xmlns=""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dvance Copy">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43" name="Rectangle 42">
            <a:extLst>
              <a:ext uri="{FF2B5EF4-FFF2-40B4-BE49-F238E27FC236}">
                <a16:creationId xmlns:a16="http://schemas.microsoft.com/office/drawing/2014/main" xmlns="" id="{6A96975B-C3DC-451D-8423-D15D5BCDB436}"/>
              </a:ext>
            </a:extLst>
          </p:cNvPr>
          <p:cNvSpPr/>
          <p:nvPr/>
        </p:nvSpPr>
        <p:spPr>
          <a:xfrm>
            <a:off x="755649" y="1716190"/>
            <a:ext cx="7632700" cy="1236438"/>
          </a:xfrm>
          <a:prstGeom prst="rect">
            <a:avLst/>
          </a:prstGeom>
          <a:noFill/>
          <a:ln w="19050">
            <a:solidFill>
              <a:srgbClr val="18A0DB"/>
            </a:solidFill>
          </a:ln>
        </p:spPr>
        <p:txBody>
          <a:bodyPr wrap="square" lIns="216000" tIns="216000" rIns="216000" bIns="216000">
            <a:spAutoFit/>
          </a:bodyPr>
          <a:lstStyle/>
          <a:p>
            <a:pPr algn="ctr">
              <a:spcAft>
                <a:spcPts val="600"/>
              </a:spcAft>
            </a:pPr>
            <a:r>
              <a:rPr lang="en-GB" sz="1400" dirty="0">
                <a:latin typeface="Roboto" panose="02000000000000000000" pitchFamily="2" charset="0"/>
                <a:ea typeface="Roboto" panose="02000000000000000000" pitchFamily="2" charset="0"/>
              </a:rPr>
              <a:t>This is an </a:t>
            </a:r>
            <a:r>
              <a:rPr lang="en-GB" sz="1400" b="1" dirty="0">
                <a:latin typeface="Roboto" panose="02000000000000000000" pitchFamily="2" charset="0"/>
                <a:ea typeface="Roboto" panose="02000000000000000000" pitchFamily="2" charset="0"/>
              </a:rPr>
              <a:t>exclusive, advance copy!</a:t>
            </a:r>
          </a:p>
          <a:p>
            <a:pPr algn="ctr">
              <a:spcAft>
                <a:spcPts val="600"/>
              </a:spcAft>
            </a:pPr>
            <a:r>
              <a:rPr lang="en-GB" sz="1400" dirty="0">
                <a:latin typeface="Roboto" panose="02000000000000000000" pitchFamily="2" charset="0"/>
                <a:ea typeface="Roboto" panose="02000000000000000000" pitchFamily="2" charset="0"/>
              </a:rPr>
              <a:t>Let us know what you think by emailing </a:t>
            </a:r>
            <a:r>
              <a:rPr lang="en-GB" sz="1400" b="1" u="sng" dirty="0">
                <a:latin typeface="Roboto" panose="02000000000000000000" pitchFamily="2" charset="0"/>
                <a:ea typeface="Roboto" panose="02000000000000000000" pitchFamily="2" charset="0"/>
                <a:hlinkClick r:id="rId2"/>
              </a:rPr>
              <a:t>twinklcares@twinkl.co.uk</a:t>
            </a:r>
            <a:endParaRPr lang="en-GB" sz="1400" b="1" u="sng" dirty="0">
              <a:latin typeface="Roboto" panose="02000000000000000000" pitchFamily="2" charset="0"/>
              <a:ea typeface="Roboto" panose="02000000000000000000" pitchFamily="2" charset="0"/>
            </a:endParaRPr>
          </a:p>
          <a:p>
            <a:pPr algn="ctr">
              <a:spcAft>
                <a:spcPts val="600"/>
              </a:spcAft>
            </a:pPr>
            <a:r>
              <a:rPr lang="en-GB" sz="1400" dirty="0">
                <a:latin typeface="Roboto" panose="02000000000000000000" pitchFamily="2" charset="0"/>
                <a:ea typeface="Roboto" panose="02000000000000000000" pitchFamily="2" charset="0"/>
              </a:rPr>
              <a:t>with the reference ‘</a:t>
            </a:r>
            <a:r>
              <a:rPr lang="en-GB" sz="1400" b="1" dirty="0">
                <a:latin typeface="Roboto" panose="02000000000000000000" pitchFamily="2" charset="0"/>
                <a:ea typeface="Roboto" panose="02000000000000000000" pitchFamily="2" charset="0"/>
              </a:rPr>
              <a:t>CODE</a:t>
            </a:r>
            <a:r>
              <a:rPr lang="en-GB" sz="1400" dirty="0">
                <a:latin typeface="Roboto" panose="02000000000000000000" pitchFamily="2" charset="0"/>
                <a:ea typeface="Roboto" panose="02000000000000000000" pitchFamily="2" charset="0"/>
              </a:rPr>
              <a:t>’.</a:t>
            </a:r>
          </a:p>
        </p:txBody>
      </p:sp>
      <p:sp>
        <p:nvSpPr>
          <p:cNvPr id="44" name="Rectangle 43">
            <a:extLst>
              <a:ext uri="{FF2B5EF4-FFF2-40B4-BE49-F238E27FC236}">
                <a16:creationId xmlns:a16="http://schemas.microsoft.com/office/drawing/2014/main" xmlns=""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xmlns=""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Advance Copy</a:t>
            </a:r>
            <a:endParaRPr lang="en-GB" sz="2800" b="1" dirty="0">
              <a:solidFill>
                <a:srgbClr val="E34192"/>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xmlns=""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xmlns="" id="{2BB4EA30-0107-4362-9222-C6055ABF324A}"/>
              </a:ext>
            </a:extLst>
          </p:cNvPr>
          <p:cNvGrpSpPr/>
          <p:nvPr userDrawn="1"/>
        </p:nvGrpSpPr>
        <p:grpSpPr>
          <a:xfrm>
            <a:off x="743835" y="1681195"/>
            <a:ext cx="7644513" cy="1787397"/>
            <a:chOff x="743837" y="1344834"/>
            <a:chExt cx="7644513" cy="1787397"/>
          </a:xfrm>
        </p:grpSpPr>
        <p:sp>
          <p:nvSpPr>
            <p:cNvPr id="42" name="Rectangle 41">
              <a:extLst>
                <a:ext uri="{FF2B5EF4-FFF2-40B4-BE49-F238E27FC236}">
                  <a16:creationId xmlns:a16="http://schemas.microsoft.com/office/drawing/2014/main" xmlns="" id="{0DF60415-D303-4DFE-A6B8-E0AB42EF4DDC}"/>
                </a:ext>
              </a:extLst>
            </p:cNvPr>
            <p:cNvSpPr/>
            <p:nvPr/>
          </p:nvSpPr>
          <p:spPr>
            <a:xfrm>
              <a:off x="743837" y="1344834"/>
              <a:ext cx="1266195"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xmlns="" id="{6A96975B-C3DC-451D-8423-D15D5BCDB436}"/>
                </a:ext>
              </a:extLst>
            </p:cNvPr>
            <p:cNvSpPr/>
            <p:nvPr/>
          </p:nvSpPr>
          <p:spPr>
            <a:xfrm>
              <a:off x="755650" y="1618794"/>
              <a:ext cx="7632700" cy="1513437"/>
            </a:xfrm>
            <a:prstGeom prst="rect">
              <a:avLst/>
            </a:prstGeom>
            <a:noFill/>
            <a:ln w="19050">
              <a:solidFill>
                <a:srgbClr val="18A0DB"/>
              </a:solidFill>
            </a:ln>
          </p:spPr>
          <p:txBody>
            <a:bodyPr wrap="square" lIns="216000" tIns="216000" rIns="216000" bIns="216000">
              <a:spAutoFit/>
            </a:bodyPr>
            <a:lstStyle/>
            <a:p>
              <a:pPr>
                <a:spcAft>
                  <a:spcPts val="600"/>
                </a:spcAft>
              </a:pPr>
              <a:r>
                <a:rPr lang="en-GB" sz="1400" b="0" i="0" dirty="0">
                  <a:solidFill>
                    <a:srgbClr val="202124"/>
                  </a:solidFill>
                  <a:effectLst/>
                  <a:latin typeface="Roboto" panose="02000000000000000000" pitchFamily="2" charset="0"/>
                </a:rPr>
                <a:t>This resource has been designed with animations on each slide to make it as fun and engaging as possible. To view the content in the correct formatting, please view the slideshow in ‘</a:t>
              </a:r>
              <a:r>
                <a:rPr lang="en-GB" sz="1400" b="1" i="0" dirty="0">
                  <a:solidFill>
                    <a:srgbClr val="202124"/>
                  </a:solidFill>
                  <a:effectLst/>
                  <a:latin typeface="Roboto" panose="02000000000000000000" pitchFamily="2" charset="0"/>
                </a:rPr>
                <a:t>presentation mode</a:t>
              </a:r>
              <a:r>
                <a:rPr lang="en-GB" sz="1400" b="0" i="0" dirty="0">
                  <a:solidFill>
                    <a:srgbClr val="202124"/>
                  </a:solidFill>
                  <a:effectLst/>
                  <a:latin typeface="Roboto" panose="02000000000000000000" pitchFamily="2" charset="0"/>
                </a:rPr>
                <a:t>’. If you view the slides without selecting ‘presentation mode’, you may find that some of the text and images overlap each other or are difficult to read.</a:t>
              </a:r>
              <a:endParaRPr lang="en-GB" sz="1400" dirty="0">
                <a:latin typeface="Roboto" panose="02000000000000000000" pitchFamily="2" charset="0"/>
                <a:ea typeface="Roboto" panose="02000000000000000000" pitchFamily="2" charset="0"/>
              </a:endParaRPr>
            </a:p>
          </p:txBody>
        </p:sp>
      </p:grpSp>
      <p:sp>
        <p:nvSpPr>
          <p:cNvPr id="44" name="Rectangle 43">
            <a:extLst>
              <a:ext uri="{FF2B5EF4-FFF2-40B4-BE49-F238E27FC236}">
                <a16:creationId xmlns:a16="http://schemas.microsoft.com/office/drawing/2014/main" xmlns=""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xmlns=""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357706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63" r:id="rId4"/>
    <p:sldLayoutId id="2147483666" r:id="rId5"/>
    <p:sldLayoutId id="2147483675" r:id="rId6"/>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1A6F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3" r:id="rId3"/>
    <p:sldLayoutId id="2147483669" r:id="rId4"/>
    <p:sldLayoutId id="2147483670" r:id="rId5"/>
    <p:sldLayoutId id="2147483671"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cNvSpPr/>
          <p:nvPr/>
        </p:nvSpPr>
        <p:spPr>
          <a:xfrm>
            <a:off x="755650" y="1513946"/>
            <a:ext cx="7632700" cy="261610"/>
          </a:xfrm>
          <a:prstGeom prst="rect">
            <a:avLst/>
          </a:prstGeom>
        </p:spPr>
        <p:txBody>
          <a:bodyPr wrap="square" lIns="0" tIns="0" rIns="0" bIns="0">
            <a:spAutoFit/>
          </a:bodyPr>
          <a:lstStyle/>
          <a:p>
            <a:r>
              <a:rPr lang="en-GB" sz="1700" b="1" dirty="0">
                <a:solidFill>
                  <a:srgbClr val="007AC2"/>
                </a:solidFill>
                <a:latin typeface="Roboto" panose="02000000000000000000" pitchFamily="2" charset="0"/>
                <a:ea typeface="Roboto" panose="02000000000000000000" pitchFamily="2" charset="0"/>
              </a:rPr>
              <a:t>Can you think of one word to complete each sentence? Work in pairs.</a:t>
            </a:r>
          </a:p>
        </p:txBody>
      </p:sp>
      <p:sp>
        <p:nvSpPr>
          <p:cNvPr id="4" name="Title 3">
            <a:extLst>
              <a:ext uri="{FF2B5EF4-FFF2-40B4-BE49-F238E27FC236}">
                <a16:creationId xmlns:a16="http://schemas.microsoft.com/office/drawing/2014/main" xmlns="" id="{8DF3125C-417D-6F4C-866F-58C02A0E8FA9}"/>
              </a:ext>
            </a:extLst>
          </p:cNvPr>
          <p:cNvSpPr>
            <a:spLocks noGrp="1"/>
          </p:cNvSpPr>
          <p:nvPr>
            <p:ph type="title"/>
          </p:nvPr>
        </p:nvSpPr>
        <p:spPr/>
        <p:txBody>
          <a:bodyPr/>
          <a:lstStyle/>
          <a:p>
            <a:r>
              <a:rPr lang="en-GB" dirty="0"/>
              <a:t>Warm-up Activity </a:t>
            </a:r>
            <a:endParaRPr lang="x-none" dirty="0"/>
          </a:p>
        </p:txBody>
      </p:sp>
      <p:sp>
        <p:nvSpPr>
          <p:cNvPr id="17" name="Rectangle 16">
            <a:extLst>
              <a:ext uri="{FF2B5EF4-FFF2-40B4-BE49-F238E27FC236}">
                <a16:creationId xmlns:a16="http://schemas.microsoft.com/office/drawing/2014/main" xmlns="" id="{07D1EBA2-8573-9A32-F5EF-A4BAFEF60D49}"/>
              </a:ext>
            </a:extLst>
          </p:cNvPr>
          <p:cNvSpPr/>
          <p:nvPr/>
        </p:nvSpPr>
        <p:spPr>
          <a:xfrm>
            <a:off x="758604" y="2167411"/>
            <a:ext cx="422910" cy="4922158"/>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4" name="Group 23">
            <a:extLst>
              <a:ext uri="{FF2B5EF4-FFF2-40B4-BE49-F238E27FC236}">
                <a16:creationId xmlns:a16="http://schemas.microsoft.com/office/drawing/2014/main" xmlns="" id="{84BB52BE-EFA6-2420-5636-5C9757267E59}"/>
              </a:ext>
            </a:extLst>
          </p:cNvPr>
          <p:cNvGrpSpPr/>
          <p:nvPr/>
        </p:nvGrpSpPr>
        <p:grpSpPr>
          <a:xfrm>
            <a:off x="758604" y="2284239"/>
            <a:ext cx="7161030" cy="548439"/>
            <a:chOff x="758604" y="2284239"/>
            <a:chExt cx="7161030" cy="548439"/>
          </a:xfrm>
        </p:grpSpPr>
        <p:sp>
          <p:nvSpPr>
            <p:cNvPr id="7" name="Text">
              <a:extLst>
                <a:ext uri="{FF2B5EF4-FFF2-40B4-BE49-F238E27FC236}">
                  <a16:creationId xmlns:a16="http://schemas.microsoft.com/office/drawing/2014/main" xmlns="" id="{FC19184A-ACEC-ECF0-D688-A47BF7EF26B0}"/>
                </a:ext>
              </a:extLst>
            </p:cNvPr>
            <p:cNvSpPr/>
            <p:nvPr/>
          </p:nvSpPr>
          <p:spPr>
            <a:xfrm>
              <a:off x="1294410" y="2309458"/>
              <a:ext cx="6625224" cy="52322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She studied hard for the exam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she felt confident on the test day.</a:t>
              </a:r>
            </a:p>
          </p:txBody>
        </p:sp>
        <p:sp>
          <p:nvSpPr>
            <p:cNvPr id="18" name="TextBox 17">
              <a:extLst>
                <a:ext uri="{FF2B5EF4-FFF2-40B4-BE49-F238E27FC236}">
                  <a16:creationId xmlns:a16="http://schemas.microsoft.com/office/drawing/2014/main" xmlns="" id="{2478AF62-E965-8128-610E-2290160C3D0E}"/>
                </a:ext>
              </a:extLst>
            </p:cNvPr>
            <p:cNvSpPr txBox="1"/>
            <p:nvPr/>
          </p:nvSpPr>
          <p:spPr>
            <a:xfrm>
              <a:off x="758604" y="2284239"/>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1.</a:t>
              </a:r>
            </a:p>
          </p:txBody>
        </p:sp>
      </p:grpSp>
      <p:grpSp>
        <p:nvGrpSpPr>
          <p:cNvPr id="25" name="Group 24">
            <a:extLst>
              <a:ext uri="{FF2B5EF4-FFF2-40B4-BE49-F238E27FC236}">
                <a16:creationId xmlns:a16="http://schemas.microsoft.com/office/drawing/2014/main" xmlns="" id="{60EF2C6D-40A2-37F1-A750-1941115CD844}"/>
              </a:ext>
            </a:extLst>
          </p:cNvPr>
          <p:cNvGrpSpPr/>
          <p:nvPr/>
        </p:nvGrpSpPr>
        <p:grpSpPr>
          <a:xfrm>
            <a:off x="758604" y="3288036"/>
            <a:ext cx="6967301" cy="527988"/>
            <a:chOff x="758604" y="3169940"/>
            <a:chExt cx="6967301" cy="527988"/>
          </a:xfrm>
        </p:grpSpPr>
        <p:sp>
          <p:nvSpPr>
            <p:cNvPr id="8" name="Text">
              <a:extLst>
                <a:ext uri="{FF2B5EF4-FFF2-40B4-BE49-F238E27FC236}">
                  <a16:creationId xmlns:a16="http://schemas.microsoft.com/office/drawing/2014/main" xmlns="" id="{FF937297-F36C-250D-EE5E-3F721A01E8AF}"/>
                </a:ext>
              </a:extLst>
            </p:cNvPr>
            <p:cNvSpPr/>
            <p:nvPr/>
          </p:nvSpPr>
          <p:spPr>
            <a:xfrm>
              <a:off x="1294410" y="3174708"/>
              <a:ext cx="6431495" cy="52322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I wanted to go to the concert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 tickets were already sold out.</a:t>
              </a:r>
            </a:p>
          </p:txBody>
        </p:sp>
        <p:sp>
          <p:nvSpPr>
            <p:cNvPr id="19" name="TextBox 18">
              <a:extLst>
                <a:ext uri="{FF2B5EF4-FFF2-40B4-BE49-F238E27FC236}">
                  <a16:creationId xmlns:a16="http://schemas.microsoft.com/office/drawing/2014/main" xmlns="" id="{B28B68EE-7DAA-1996-4F94-326A3DECD80A}"/>
                </a:ext>
              </a:extLst>
            </p:cNvPr>
            <p:cNvSpPr txBox="1"/>
            <p:nvPr/>
          </p:nvSpPr>
          <p:spPr>
            <a:xfrm>
              <a:off x="758604" y="3169940"/>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2.</a:t>
              </a:r>
            </a:p>
          </p:txBody>
        </p:sp>
      </p:grpSp>
      <p:grpSp>
        <p:nvGrpSpPr>
          <p:cNvPr id="26" name="Group 25">
            <a:extLst>
              <a:ext uri="{FF2B5EF4-FFF2-40B4-BE49-F238E27FC236}">
                <a16:creationId xmlns:a16="http://schemas.microsoft.com/office/drawing/2014/main" xmlns="" id="{91E80ADB-F601-B6B0-206B-010B4E7A106D}"/>
              </a:ext>
            </a:extLst>
          </p:cNvPr>
          <p:cNvGrpSpPr/>
          <p:nvPr/>
        </p:nvGrpSpPr>
        <p:grpSpPr>
          <a:xfrm>
            <a:off x="758604" y="4271382"/>
            <a:ext cx="7649126" cy="290288"/>
            <a:chOff x="758604" y="4039958"/>
            <a:chExt cx="7649126" cy="290288"/>
          </a:xfrm>
        </p:grpSpPr>
        <p:sp>
          <p:nvSpPr>
            <p:cNvPr id="10" name="Text">
              <a:extLst>
                <a:ext uri="{FF2B5EF4-FFF2-40B4-BE49-F238E27FC236}">
                  <a16:creationId xmlns:a16="http://schemas.microsoft.com/office/drawing/2014/main" xmlns="" id="{1F5FF781-D929-D047-8C0A-07842A125CAA}"/>
                </a:ext>
              </a:extLst>
            </p:cNvPr>
            <p:cNvSpPr/>
            <p:nvPr/>
          </p:nvSpPr>
          <p:spPr>
            <a:xfrm>
              <a:off x="1294410" y="4039958"/>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He was late to the meeting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there was heavy traffic.</a:t>
              </a:r>
            </a:p>
          </p:txBody>
        </p:sp>
        <p:sp>
          <p:nvSpPr>
            <p:cNvPr id="20" name="TextBox 19">
              <a:extLst>
                <a:ext uri="{FF2B5EF4-FFF2-40B4-BE49-F238E27FC236}">
                  <a16:creationId xmlns:a16="http://schemas.microsoft.com/office/drawing/2014/main" xmlns="" id="{8BB1A1A3-78F1-FBA9-65E4-61EC3AD414E1}"/>
                </a:ext>
              </a:extLst>
            </p:cNvPr>
            <p:cNvSpPr txBox="1"/>
            <p:nvPr/>
          </p:nvSpPr>
          <p:spPr>
            <a:xfrm>
              <a:off x="758604" y="4053247"/>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3.</a:t>
              </a:r>
            </a:p>
          </p:txBody>
        </p:sp>
      </p:grpSp>
      <p:grpSp>
        <p:nvGrpSpPr>
          <p:cNvPr id="27" name="Group 26">
            <a:extLst>
              <a:ext uri="{FF2B5EF4-FFF2-40B4-BE49-F238E27FC236}">
                <a16:creationId xmlns:a16="http://schemas.microsoft.com/office/drawing/2014/main" xmlns="" id="{83B6DAAD-71DB-A911-6786-29E2E5017918}"/>
              </a:ext>
            </a:extLst>
          </p:cNvPr>
          <p:cNvGrpSpPr/>
          <p:nvPr/>
        </p:nvGrpSpPr>
        <p:grpSpPr>
          <a:xfrm>
            <a:off x="758604" y="5017028"/>
            <a:ext cx="7649126" cy="286723"/>
            <a:chOff x="758604" y="4643598"/>
            <a:chExt cx="7649126" cy="286723"/>
          </a:xfrm>
        </p:grpSpPr>
        <p:sp>
          <p:nvSpPr>
            <p:cNvPr id="11" name="Text">
              <a:extLst>
                <a:ext uri="{FF2B5EF4-FFF2-40B4-BE49-F238E27FC236}">
                  <a16:creationId xmlns:a16="http://schemas.microsoft.com/office/drawing/2014/main" xmlns="" id="{1E301CBC-6E0E-768A-E4F2-F2A7E77657FD}"/>
                </a:ext>
              </a:extLst>
            </p:cNvPr>
            <p:cNvSpPr/>
            <p:nvPr/>
          </p:nvSpPr>
          <p:spPr>
            <a:xfrm>
              <a:off x="1294410" y="4643598"/>
              <a:ext cx="7113320" cy="261610"/>
            </a:xfrm>
            <a:prstGeom prst="rect">
              <a:avLst/>
            </a:prstGeom>
          </p:spPr>
          <p:txBody>
            <a:bodyPr wrap="square" lIns="0" tIns="0" rIns="0" bIns="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 freezing weather, we still decided to go hiking.</a:t>
              </a:r>
            </a:p>
          </p:txBody>
        </p:sp>
        <p:sp>
          <p:nvSpPr>
            <p:cNvPr id="22" name="TextBox 21">
              <a:extLst>
                <a:ext uri="{FF2B5EF4-FFF2-40B4-BE49-F238E27FC236}">
                  <a16:creationId xmlns:a16="http://schemas.microsoft.com/office/drawing/2014/main" xmlns="" id="{D4657BBB-71A1-4196-DEA9-3137FEA4C799}"/>
                </a:ext>
              </a:extLst>
            </p:cNvPr>
            <p:cNvSpPr txBox="1"/>
            <p:nvPr/>
          </p:nvSpPr>
          <p:spPr>
            <a:xfrm>
              <a:off x="758604" y="4653322"/>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4.</a:t>
              </a:r>
            </a:p>
          </p:txBody>
        </p:sp>
      </p:grpSp>
      <p:grpSp>
        <p:nvGrpSpPr>
          <p:cNvPr id="28" name="Group 27">
            <a:extLst>
              <a:ext uri="{FF2B5EF4-FFF2-40B4-BE49-F238E27FC236}">
                <a16:creationId xmlns:a16="http://schemas.microsoft.com/office/drawing/2014/main" xmlns="" id="{1774DF0C-6626-9F01-7A10-B2000C3D93FB}"/>
              </a:ext>
            </a:extLst>
          </p:cNvPr>
          <p:cNvGrpSpPr/>
          <p:nvPr/>
        </p:nvGrpSpPr>
        <p:grpSpPr>
          <a:xfrm>
            <a:off x="758604" y="5759110"/>
            <a:ext cx="7649126" cy="288875"/>
            <a:chOff x="758604" y="5247236"/>
            <a:chExt cx="7649126" cy="288875"/>
          </a:xfrm>
        </p:grpSpPr>
        <p:sp>
          <p:nvSpPr>
            <p:cNvPr id="12" name="Text">
              <a:extLst>
                <a:ext uri="{FF2B5EF4-FFF2-40B4-BE49-F238E27FC236}">
                  <a16:creationId xmlns:a16="http://schemas.microsoft.com/office/drawing/2014/main" xmlns="" id="{BBD277A6-34D3-806E-AF02-6063C6624F42}"/>
                </a:ext>
              </a:extLst>
            </p:cNvPr>
            <p:cNvSpPr/>
            <p:nvPr/>
          </p:nvSpPr>
          <p:spPr>
            <a:xfrm>
              <a:off x="1294410" y="5247236"/>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I have a lot of homework to do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I need to clean my room.</a:t>
              </a:r>
            </a:p>
          </p:txBody>
        </p:sp>
        <p:sp>
          <p:nvSpPr>
            <p:cNvPr id="23" name="TextBox 22">
              <a:extLst>
                <a:ext uri="{FF2B5EF4-FFF2-40B4-BE49-F238E27FC236}">
                  <a16:creationId xmlns:a16="http://schemas.microsoft.com/office/drawing/2014/main" xmlns="" id="{5FA810EB-CE07-95B6-3183-C42B94BE5FFF}"/>
                </a:ext>
              </a:extLst>
            </p:cNvPr>
            <p:cNvSpPr txBox="1"/>
            <p:nvPr/>
          </p:nvSpPr>
          <p:spPr>
            <a:xfrm>
              <a:off x="758604" y="5259112"/>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5.</a:t>
              </a:r>
            </a:p>
          </p:txBody>
        </p:sp>
      </p:grpSp>
      <p:sp>
        <p:nvSpPr>
          <p:cNvPr id="9" name="TextBox 8">
            <a:extLst>
              <a:ext uri="{FF2B5EF4-FFF2-40B4-BE49-F238E27FC236}">
                <a16:creationId xmlns:a16="http://schemas.microsoft.com/office/drawing/2014/main" xmlns="" id="{5676D9C7-F49E-A457-6B1B-1FDD49D6B78D}"/>
              </a:ext>
            </a:extLst>
          </p:cNvPr>
          <p:cNvSpPr txBox="1"/>
          <p:nvPr/>
        </p:nvSpPr>
        <p:spPr>
          <a:xfrm>
            <a:off x="4286992" y="2250782"/>
            <a:ext cx="926275" cy="353943"/>
          </a:xfrm>
          <a:prstGeom prst="rect">
            <a:avLst/>
          </a:prstGeom>
          <a:noFill/>
        </p:spPr>
        <p:txBody>
          <a:bodyPr wrap="square" rtlCol="0">
            <a:spAutoFit/>
          </a:bodyPr>
          <a:lstStyle/>
          <a:p>
            <a:pPr algn="ctr"/>
            <a:r>
              <a:rPr lang="en-GB" sz="1700" b="1" dirty="0">
                <a:latin typeface="Roboto" panose="02000000000000000000" pitchFamily="2" charset="0"/>
                <a:ea typeface="Roboto" panose="02000000000000000000" pitchFamily="2" charset="0"/>
              </a:rPr>
              <a:t>so</a:t>
            </a:r>
            <a:endParaRPr lang="x-none" sz="1700" b="1"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xmlns="" id="{9C1C7FD0-5C43-22E6-DF2B-13124E66161F}"/>
              </a:ext>
            </a:extLst>
          </p:cNvPr>
          <p:cNvSpPr txBox="1"/>
          <p:nvPr/>
        </p:nvSpPr>
        <p:spPr>
          <a:xfrm>
            <a:off x="4108862" y="3211092"/>
            <a:ext cx="926275" cy="353943"/>
          </a:xfrm>
          <a:prstGeom prst="rect">
            <a:avLst/>
          </a:prstGeom>
          <a:noFill/>
        </p:spPr>
        <p:txBody>
          <a:bodyPr wrap="square" rtlCol="0">
            <a:spAutoFit/>
          </a:bodyPr>
          <a:lstStyle/>
          <a:p>
            <a:pPr algn="ctr"/>
            <a:r>
              <a:rPr lang="en-GB" sz="1700" b="1" dirty="0">
                <a:latin typeface="Roboto" panose="02000000000000000000" pitchFamily="2" charset="0"/>
                <a:ea typeface="Roboto" panose="02000000000000000000" pitchFamily="2" charset="0"/>
              </a:rPr>
              <a:t>but</a:t>
            </a:r>
            <a:endParaRPr lang="x-none" sz="1700" b="1" dirty="0">
              <a:latin typeface="Roboto" panose="02000000000000000000" pitchFamily="2" charset="0"/>
              <a:ea typeface="Roboto" panose="02000000000000000000" pitchFamily="2" charset="0"/>
            </a:endParaRPr>
          </a:p>
        </p:txBody>
      </p:sp>
      <p:sp>
        <p:nvSpPr>
          <p:cNvPr id="14" name="TextBox 13">
            <a:extLst>
              <a:ext uri="{FF2B5EF4-FFF2-40B4-BE49-F238E27FC236}">
                <a16:creationId xmlns:a16="http://schemas.microsoft.com/office/drawing/2014/main" xmlns="" id="{E1A34451-46A6-2795-B05E-C44DE9B4DEF7}"/>
              </a:ext>
            </a:extLst>
          </p:cNvPr>
          <p:cNvSpPr txBox="1"/>
          <p:nvPr/>
        </p:nvSpPr>
        <p:spPr>
          <a:xfrm>
            <a:off x="3935497" y="4199108"/>
            <a:ext cx="1099640" cy="353943"/>
          </a:xfrm>
          <a:prstGeom prst="rect">
            <a:avLst/>
          </a:prstGeom>
          <a:noFill/>
        </p:spPr>
        <p:txBody>
          <a:bodyPr wrap="square" rtlCol="0">
            <a:spAutoFit/>
          </a:bodyPr>
          <a:lstStyle/>
          <a:p>
            <a:pPr algn="ctr"/>
            <a:r>
              <a:rPr lang="en-GB" sz="1700" b="1" dirty="0">
                <a:latin typeface="Roboto" panose="02000000000000000000" pitchFamily="2" charset="0"/>
                <a:ea typeface="Roboto" panose="02000000000000000000" pitchFamily="2" charset="0"/>
              </a:rPr>
              <a:t>because</a:t>
            </a:r>
            <a:endParaRPr lang="x-none" sz="1700" b="1" dirty="0">
              <a:latin typeface="Roboto" panose="02000000000000000000" pitchFamily="2" charset="0"/>
              <a:ea typeface="Roboto" panose="02000000000000000000" pitchFamily="2" charset="0"/>
            </a:endParaRPr>
          </a:p>
        </p:txBody>
      </p:sp>
      <p:sp>
        <p:nvSpPr>
          <p:cNvPr id="15" name="TextBox 14">
            <a:extLst>
              <a:ext uri="{FF2B5EF4-FFF2-40B4-BE49-F238E27FC236}">
                <a16:creationId xmlns:a16="http://schemas.microsoft.com/office/drawing/2014/main" xmlns="" id="{4EC9818C-AC99-DB0F-8478-3C466D8CAFA0}"/>
              </a:ext>
            </a:extLst>
          </p:cNvPr>
          <p:cNvSpPr txBox="1"/>
          <p:nvPr/>
        </p:nvSpPr>
        <p:spPr>
          <a:xfrm>
            <a:off x="1352702" y="4970861"/>
            <a:ext cx="1099640" cy="353943"/>
          </a:xfrm>
          <a:prstGeom prst="rect">
            <a:avLst/>
          </a:prstGeom>
          <a:noFill/>
        </p:spPr>
        <p:txBody>
          <a:bodyPr wrap="square" rtlCol="0">
            <a:spAutoFit/>
          </a:bodyPr>
          <a:lstStyle/>
          <a:p>
            <a:pPr algn="ctr"/>
            <a:r>
              <a:rPr lang="en-GB" sz="1700" b="1" dirty="0">
                <a:latin typeface="Roboto" panose="02000000000000000000" pitchFamily="2" charset="0"/>
                <a:ea typeface="Roboto" panose="02000000000000000000" pitchFamily="2" charset="0"/>
              </a:rPr>
              <a:t>Despite</a:t>
            </a:r>
            <a:endParaRPr lang="x-none" sz="1700" b="1" dirty="0">
              <a:latin typeface="Roboto" panose="02000000000000000000" pitchFamily="2" charset="0"/>
              <a:ea typeface="Roboto" panose="02000000000000000000" pitchFamily="2" charset="0"/>
            </a:endParaRPr>
          </a:p>
        </p:txBody>
      </p:sp>
      <p:sp>
        <p:nvSpPr>
          <p:cNvPr id="16" name="TextBox 15">
            <a:extLst>
              <a:ext uri="{FF2B5EF4-FFF2-40B4-BE49-F238E27FC236}">
                <a16:creationId xmlns:a16="http://schemas.microsoft.com/office/drawing/2014/main" xmlns="" id="{1EDEA7AF-CFBA-FA97-47AF-FEA9F450D8E7}"/>
              </a:ext>
            </a:extLst>
          </p:cNvPr>
          <p:cNvSpPr txBox="1"/>
          <p:nvPr/>
        </p:nvSpPr>
        <p:spPr>
          <a:xfrm>
            <a:off x="4261932" y="5694042"/>
            <a:ext cx="1099640" cy="353943"/>
          </a:xfrm>
          <a:prstGeom prst="rect">
            <a:avLst/>
          </a:prstGeom>
          <a:noFill/>
        </p:spPr>
        <p:txBody>
          <a:bodyPr wrap="square" rtlCol="0">
            <a:spAutoFit/>
          </a:bodyPr>
          <a:lstStyle/>
          <a:p>
            <a:pPr algn="ctr"/>
            <a:r>
              <a:rPr lang="en-GB" sz="1700" b="1" dirty="0">
                <a:latin typeface="Roboto" panose="02000000000000000000" pitchFamily="2" charset="0"/>
                <a:ea typeface="Roboto" panose="02000000000000000000" pitchFamily="2" charset="0"/>
              </a:rPr>
              <a:t>and</a:t>
            </a:r>
            <a:endParaRPr lang="x-none" sz="1700" b="1"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3" grpId="0"/>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F9B0714-0CB5-BA56-26C3-4BEB1DB4C8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535EDC1D-6E1F-C7E7-2F63-8CEB6ADE6639}"/>
              </a:ext>
            </a:extLst>
          </p:cNvPr>
          <p:cNvSpPr>
            <a:spLocks noGrp="1"/>
          </p:cNvSpPr>
          <p:nvPr>
            <p:ph type="title"/>
          </p:nvPr>
        </p:nvSpPr>
        <p:spPr/>
        <p:txBody>
          <a:bodyPr/>
          <a:lstStyle/>
          <a:p>
            <a:r>
              <a:rPr lang="en-GB" dirty="0"/>
              <a:t>Important! </a:t>
            </a:r>
            <a:endParaRPr lang="x-none" dirty="0"/>
          </a:p>
        </p:txBody>
      </p:sp>
      <p:sp>
        <p:nvSpPr>
          <p:cNvPr id="3" name="Text">
            <a:extLst>
              <a:ext uri="{FF2B5EF4-FFF2-40B4-BE49-F238E27FC236}">
                <a16:creationId xmlns:a16="http://schemas.microsoft.com/office/drawing/2014/main" xmlns="" id="{AF89ED7B-EC58-A762-B7B0-E14DCA9F605A}"/>
              </a:ext>
            </a:extLst>
          </p:cNvPr>
          <p:cNvSpPr/>
          <p:nvPr/>
        </p:nvSpPr>
        <p:spPr>
          <a:xfrm>
            <a:off x="755650" y="1879200"/>
            <a:ext cx="7632700" cy="261610"/>
          </a:xfrm>
          <a:prstGeom prst="rect">
            <a:avLst/>
          </a:prstGeom>
        </p:spPr>
        <p:txBody>
          <a:bodyPr wrap="square" lIns="0" tIns="0" rIns="0" bIns="0">
            <a:spAutoFit/>
          </a:bodyPr>
          <a:lstStyle/>
          <a:p>
            <a:r>
              <a:rPr lang="en-GB" sz="1700" b="1" dirty="0">
                <a:latin typeface="Roboto" panose="02000000000000000000" pitchFamily="2" charset="0"/>
                <a:ea typeface="Roboto" panose="02000000000000000000" pitchFamily="2" charset="0"/>
              </a:rPr>
              <a:t>To</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in order to </a:t>
            </a:r>
            <a:r>
              <a:rPr lang="en-GB" sz="1700" dirty="0">
                <a:latin typeface="Roboto" panose="02000000000000000000" pitchFamily="2" charset="0"/>
                <a:ea typeface="Roboto" panose="02000000000000000000" pitchFamily="2" charset="0"/>
              </a:rPr>
              <a:t>and </a:t>
            </a:r>
            <a:r>
              <a:rPr lang="en-GB" sz="1700" b="1" dirty="0">
                <a:latin typeface="Roboto" panose="02000000000000000000" pitchFamily="2" charset="0"/>
                <a:ea typeface="Roboto" panose="02000000000000000000" pitchFamily="2" charset="0"/>
              </a:rPr>
              <a:t>so as to </a:t>
            </a:r>
            <a:r>
              <a:rPr lang="en-GB" sz="1700" dirty="0">
                <a:latin typeface="Roboto" panose="02000000000000000000" pitchFamily="2" charset="0"/>
                <a:ea typeface="Roboto" panose="02000000000000000000" pitchFamily="2" charset="0"/>
              </a:rPr>
              <a:t>are followed by an infinitive.</a:t>
            </a:r>
          </a:p>
        </p:txBody>
      </p:sp>
      <p:sp>
        <p:nvSpPr>
          <p:cNvPr id="9" name="Text">
            <a:extLst>
              <a:ext uri="{FF2B5EF4-FFF2-40B4-BE49-F238E27FC236}">
                <a16:creationId xmlns:a16="http://schemas.microsoft.com/office/drawing/2014/main" xmlns="" id="{3700CE9B-71D0-A570-4C1A-D23003A5EE76}"/>
              </a:ext>
            </a:extLst>
          </p:cNvPr>
          <p:cNvSpPr/>
          <p:nvPr/>
        </p:nvSpPr>
        <p:spPr>
          <a:xfrm>
            <a:off x="755650" y="2288848"/>
            <a:ext cx="7632700" cy="741330"/>
          </a:xfrm>
          <a:prstGeom prst="rect">
            <a:avLst/>
          </a:prstGeom>
          <a:solidFill>
            <a:srgbClr val="F8BD95">
              <a:alpha val="50000"/>
            </a:srgbClr>
          </a:solidFill>
          <a:ln w="12700">
            <a:solidFill>
              <a:srgbClr val="F8BD95"/>
            </a:solidFill>
          </a:ln>
        </p:spPr>
        <p:txBody>
          <a:bodyPr wrap="square" lIns="108000" tIns="108000" rIns="108000" bIns="108000">
            <a:spAutoFit/>
          </a:bodyPr>
          <a:lstStyle/>
          <a:p>
            <a:r>
              <a:rPr lang="en-GB" sz="1700" b="1" dirty="0">
                <a:latin typeface="Roboto" panose="02000000000000000000" pitchFamily="2" charset="0"/>
                <a:ea typeface="Roboto" panose="02000000000000000000" pitchFamily="2" charset="0"/>
              </a:rPr>
              <a:t>Example:</a:t>
            </a:r>
          </a:p>
          <a:p>
            <a:r>
              <a:rPr lang="en-GB" sz="1700" dirty="0">
                <a:latin typeface="Roboto" panose="02000000000000000000" pitchFamily="2" charset="0"/>
                <a:ea typeface="Roboto" panose="02000000000000000000" pitchFamily="2" charset="0"/>
              </a:rPr>
              <a:t>She got a loan from the bank </a:t>
            </a:r>
            <a:r>
              <a:rPr lang="en-GB" sz="1700" b="1" dirty="0">
                <a:latin typeface="Roboto" panose="02000000000000000000" pitchFamily="2" charset="0"/>
                <a:ea typeface="Roboto" panose="02000000000000000000" pitchFamily="2" charset="0"/>
              </a:rPr>
              <a:t>in order to open</a:t>
            </a:r>
            <a:r>
              <a:rPr lang="en-GB" sz="1700" dirty="0">
                <a:latin typeface="Roboto" panose="02000000000000000000" pitchFamily="2" charset="0"/>
                <a:ea typeface="Roboto" panose="02000000000000000000" pitchFamily="2" charset="0"/>
              </a:rPr>
              <a:t> her own business.</a:t>
            </a:r>
          </a:p>
        </p:txBody>
      </p:sp>
      <p:sp>
        <p:nvSpPr>
          <p:cNvPr id="10" name="Text">
            <a:extLst>
              <a:ext uri="{FF2B5EF4-FFF2-40B4-BE49-F238E27FC236}">
                <a16:creationId xmlns:a16="http://schemas.microsoft.com/office/drawing/2014/main" xmlns="" id="{2504330D-5C55-58C1-ECCF-6DD681183E3D}"/>
              </a:ext>
            </a:extLst>
          </p:cNvPr>
          <p:cNvSpPr/>
          <p:nvPr/>
        </p:nvSpPr>
        <p:spPr>
          <a:xfrm>
            <a:off x="755650" y="3429000"/>
            <a:ext cx="7632700" cy="784830"/>
          </a:xfrm>
          <a:prstGeom prst="rect">
            <a:avLst/>
          </a:prstGeom>
        </p:spPr>
        <p:txBody>
          <a:bodyPr wrap="square" lIns="0" tIns="0" rIns="0" bIns="0">
            <a:spAutoFit/>
          </a:bodyPr>
          <a:lstStyle/>
          <a:p>
            <a:r>
              <a:rPr lang="en-GB" sz="1700" b="1" dirty="0">
                <a:latin typeface="Roboto" panose="02000000000000000000" pitchFamily="2" charset="0"/>
                <a:ea typeface="Roboto" panose="02000000000000000000" pitchFamily="2" charset="0"/>
              </a:rPr>
              <a:t>Although</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even though</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while</a:t>
            </a:r>
            <a:r>
              <a:rPr lang="en-GB" sz="1700" dirty="0">
                <a:latin typeface="Roboto" panose="02000000000000000000" pitchFamily="2" charset="0"/>
                <a:ea typeface="Roboto" panose="02000000000000000000" pitchFamily="2" charset="0"/>
              </a:rPr>
              <a:t> and </a:t>
            </a:r>
            <a:r>
              <a:rPr lang="en-GB" sz="1700" b="1" dirty="0">
                <a:latin typeface="Roboto" panose="02000000000000000000" pitchFamily="2" charset="0"/>
                <a:ea typeface="Roboto" panose="02000000000000000000" pitchFamily="2" charset="0"/>
              </a:rPr>
              <a:t>whereas</a:t>
            </a:r>
            <a:r>
              <a:rPr lang="en-GB" sz="1700" dirty="0">
                <a:latin typeface="Roboto" panose="02000000000000000000" pitchFamily="2" charset="0"/>
                <a:ea typeface="Roboto" panose="02000000000000000000" pitchFamily="2" charset="0"/>
              </a:rPr>
              <a:t> can go at the beginning or in the middle of a sentence. If they are at the beginning, then you need to put a comma in the middle.</a:t>
            </a:r>
          </a:p>
        </p:txBody>
      </p:sp>
      <p:sp>
        <p:nvSpPr>
          <p:cNvPr id="11" name="Text">
            <a:extLst>
              <a:ext uri="{FF2B5EF4-FFF2-40B4-BE49-F238E27FC236}">
                <a16:creationId xmlns:a16="http://schemas.microsoft.com/office/drawing/2014/main" xmlns="" id="{883DA249-4F47-53B4-E8FB-FB54DD5BDF32}"/>
              </a:ext>
            </a:extLst>
          </p:cNvPr>
          <p:cNvSpPr/>
          <p:nvPr/>
        </p:nvSpPr>
        <p:spPr>
          <a:xfrm>
            <a:off x="755650" y="4338833"/>
            <a:ext cx="7632700" cy="1264550"/>
          </a:xfrm>
          <a:prstGeom prst="rect">
            <a:avLst/>
          </a:prstGeom>
          <a:solidFill>
            <a:srgbClr val="F8BD95">
              <a:alpha val="50000"/>
            </a:srgbClr>
          </a:solidFill>
          <a:ln w="12700">
            <a:solidFill>
              <a:srgbClr val="F8BD95"/>
            </a:solidFill>
          </a:ln>
        </p:spPr>
        <p:txBody>
          <a:bodyPr wrap="square" lIns="108000" tIns="108000" rIns="108000" bIns="108000">
            <a:spAutoFit/>
          </a:bodyPr>
          <a:lstStyle/>
          <a:p>
            <a:r>
              <a:rPr lang="en-GB" sz="1700" b="1" dirty="0">
                <a:latin typeface="Roboto" panose="02000000000000000000" pitchFamily="2" charset="0"/>
                <a:ea typeface="Roboto" panose="02000000000000000000" pitchFamily="2" charset="0"/>
              </a:rPr>
              <a:t>Example:</a:t>
            </a:r>
          </a:p>
          <a:p>
            <a:r>
              <a:rPr lang="en-GB" sz="1700" dirty="0">
                <a:latin typeface="Roboto" panose="02000000000000000000" pitchFamily="2" charset="0"/>
                <a:ea typeface="Roboto" panose="02000000000000000000" pitchFamily="2" charset="0"/>
              </a:rPr>
              <a:t>I didn’t buy the shoes </a:t>
            </a:r>
            <a:r>
              <a:rPr lang="en-GB" sz="1700" b="1" dirty="0">
                <a:latin typeface="Roboto" panose="02000000000000000000" pitchFamily="2" charset="0"/>
                <a:ea typeface="Roboto" panose="02000000000000000000" pitchFamily="2" charset="0"/>
              </a:rPr>
              <a:t>although</a:t>
            </a:r>
            <a:r>
              <a:rPr lang="en-GB" sz="1700" dirty="0">
                <a:latin typeface="Roboto" panose="02000000000000000000" pitchFamily="2" charset="0"/>
                <a:ea typeface="Roboto" panose="02000000000000000000" pitchFamily="2" charset="0"/>
              </a:rPr>
              <a:t> they were beautiful.</a:t>
            </a:r>
          </a:p>
          <a:p>
            <a:endParaRPr lang="en-GB" sz="1700" dirty="0">
              <a:latin typeface="Roboto" panose="02000000000000000000" pitchFamily="2" charset="0"/>
              <a:ea typeface="Roboto" panose="02000000000000000000" pitchFamily="2" charset="0"/>
            </a:endParaRPr>
          </a:p>
          <a:p>
            <a:r>
              <a:rPr lang="en-GB" sz="1700" b="1" dirty="0">
                <a:latin typeface="Roboto" panose="02000000000000000000" pitchFamily="2" charset="0"/>
                <a:ea typeface="Roboto" panose="02000000000000000000" pitchFamily="2" charset="0"/>
              </a:rPr>
              <a:t>Even though </a:t>
            </a:r>
            <a:r>
              <a:rPr lang="en-GB" sz="1700" dirty="0">
                <a:latin typeface="Roboto" panose="02000000000000000000" pitchFamily="2" charset="0"/>
                <a:ea typeface="Roboto" panose="02000000000000000000" pitchFamily="2" charset="0"/>
              </a:rPr>
              <a:t>the shoes were beautiful, I didn’t buy them.</a:t>
            </a:r>
          </a:p>
        </p:txBody>
      </p:sp>
    </p:spTree>
    <p:extLst>
      <p:ext uri="{BB962C8B-B14F-4D97-AF65-F5344CB8AC3E}">
        <p14:creationId xmlns:p14="http://schemas.microsoft.com/office/powerpoint/2010/main" val="411840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D54D38D-6318-8652-40E2-0375971349B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18727BB7-C0FA-34CC-7E98-1653A8253CAB}"/>
              </a:ext>
            </a:extLst>
          </p:cNvPr>
          <p:cNvSpPr>
            <a:spLocks noGrp="1"/>
          </p:cNvSpPr>
          <p:nvPr>
            <p:ph type="title"/>
          </p:nvPr>
        </p:nvSpPr>
        <p:spPr/>
        <p:txBody>
          <a:bodyPr/>
          <a:lstStyle/>
          <a:p>
            <a:r>
              <a:rPr lang="en-GB" dirty="0"/>
              <a:t>Important! </a:t>
            </a:r>
            <a:endParaRPr lang="x-none" dirty="0"/>
          </a:p>
        </p:txBody>
      </p:sp>
      <p:sp>
        <p:nvSpPr>
          <p:cNvPr id="3" name="Text">
            <a:extLst>
              <a:ext uri="{FF2B5EF4-FFF2-40B4-BE49-F238E27FC236}">
                <a16:creationId xmlns:a16="http://schemas.microsoft.com/office/drawing/2014/main" xmlns="" id="{4221A386-BD59-4A2D-7062-5B3FE602DC77}"/>
              </a:ext>
            </a:extLst>
          </p:cNvPr>
          <p:cNvSpPr/>
          <p:nvPr/>
        </p:nvSpPr>
        <p:spPr>
          <a:xfrm>
            <a:off x="755650" y="2047848"/>
            <a:ext cx="7632700" cy="523220"/>
          </a:xfrm>
          <a:prstGeom prst="rect">
            <a:avLst/>
          </a:prstGeom>
        </p:spPr>
        <p:txBody>
          <a:bodyPr wrap="square" lIns="0" tIns="0" rIns="0" bIns="0">
            <a:spAutoFit/>
          </a:bodyPr>
          <a:lstStyle/>
          <a:p>
            <a:r>
              <a:rPr lang="en-GB" sz="1700" b="1" dirty="0">
                <a:latin typeface="Roboto" panose="02000000000000000000" pitchFamily="2" charset="0"/>
                <a:ea typeface="Roboto" panose="02000000000000000000" pitchFamily="2" charset="0"/>
              </a:rPr>
              <a:t>Due</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to</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owing to</a:t>
            </a:r>
            <a:r>
              <a:rPr lang="en-GB" sz="1700" dirty="0">
                <a:latin typeface="Roboto" panose="02000000000000000000" pitchFamily="2" charset="0"/>
                <a:ea typeface="Roboto" panose="02000000000000000000" pitchFamily="2" charset="0"/>
              </a:rPr>
              <a:t> and </a:t>
            </a:r>
            <a:r>
              <a:rPr lang="en-GB" sz="1700" b="1" dirty="0">
                <a:latin typeface="Roboto" panose="02000000000000000000" pitchFamily="2" charset="0"/>
                <a:ea typeface="Roboto" panose="02000000000000000000" pitchFamily="2" charset="0"/>
              </a:rPr>
              <a:t>because of </a:t>
            </a:r>
            <a:r>
              <a:rPr lang="en-GB" sz="1700" dirty="0">
                <a:latin typeface="Roboto" panose="02000000000000000000" pitchFamily="2" charset="0"/>
                <a:ea typeface="Roboto" panose="02000000000000000000" pitchFamily="2" charset="0"/>
              </a:rPr>
              <a:t>are usually followed by a gerund, a noun, or ‘the fact that’ + clause.</a:t>
            </a:r>
          </a:p>
        </p:txBody>
      </p:sp>
      <p:sp>
        <p:nvSpPr>
          <p:cNvPr id="11" name="Text">
            <a:extLst>
              <a:ext uri="{FF2B5EF4-FFF2-40B4-BE49-F238E27FC236}">
                <a16:creationId xmlns:a16="http://schemas.microsoft.com/office/drawing/2014/main" xmlns="" id="{8DB96304-035B-FEE9-B629-F078C27627E5}"/>
              </a:ext>
            </a:extLst>
          </p:cNvPr>
          <p:cNvSpPr/>
          <p:nvPr/>
        </p:nvSpPr>
        <p:spPr>
          <a:xfrm>
            <a:off x="755650" y="2829051"/>
            <a:ext cx="7632700" cy="2049380"/>
          </a:xfrm>
          <a:prstGeom prst="rect">
            <a:avLst/>
          </a:prstGeom>
          <a:solidFill>
            <a:srgbClr val="F8BD95">
              <a:alpha val="50000"/>
            </a:srgbClr>
          </a:solidFill>
          <a:ln w="12700">
            <a:solidFill>
              <a:srgbClr val="F8BD95"/>
            </a:solidFill>
          </a:ln>
        </p:spPr>
        <p:txBody>
          <a:bodyPr wrap="square" lIns="108000" tIns="108000" rIns="108000" bIns="108000">
            <a:spAutoFit/>
          </a:bodyPr>
          <a:lstStyle/>
          <a:p>
            <a:r>
              <a:rPr lang="en-GB" sz="1700" b="1" dirty="0">
                <a:latin typeface="Roboto" panose="02000000000000000000" pitchFamily="2" charset="0"/>
                <a:ea typeface="Roboto" panose="02000000000000000000" pitchFamily="2" charset="0"/>
              </a:rPr>
              <a:t>Example:</a:t>
            </a:r>
          </a:p>
          <a:p>
            <a:r>
              <a:rPr lang="en-GB" sz="1700" dirty="0">
                <a:latin typeface="Roboto" panose="02000000000000000000" pitchFamily="2" charset="0"/>
                <a:ea typeface="Roboto" panose="02000000000000000000" pitchFamily="2" charset="0"/>
              </a:rPr>
              <a:t>He was late for the wedding </a:t>
            </a:r>
            <a:r>
              <a:rPr lang="en-GB" sz="1700" b="1" dirty="0">
                <a:latin typeface="Roboto" panose="02000000000000000000" pitchFamily="2" charset="0"/>
                <a:ea typeface="Roboto" panose="02000000000000000000" pitchFamily="2" charset="0"/>
              </a:rPr>
              <a:t>because of the traffic</a:t>
            </a:r>
            <a:r>
              <a:rPr lang="en-GB" sz="1700" dirty="0">
                <a:latin typeface="Roboto" panose="02000000000000000000" pitchFamily="2" charset="0"/>
                <a:ea typeface="Roboto" panose="02000000000000000000" pitchFamily="2" charset="0"/>
              </a:rPr>
              <a:t>.</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He went to the doctor </a:t>
            </a:r>
            <a:r>
              <a:rPr lang="en-GB" sz="1700" b="1" dirty="0">
                <a:latin typeface="Roboto" panose="02000000000000000000" pitchFamily="2" charset="0"/>
                <a:ea typeface="Roboto" panose="02000000000000000000" pitchFamily="2" charset="0"/>
              </a:rPr>
              <a:t>due to feeling </a:t>
            </a:r>
            <a:r>
              <a:rPr lang="en-GB" sz="1700" dirty="0">
                <a:latin typeface="Roboto" panose="02000000000000000000" pitchFamily="2" charset="0"/>
                <a:ea typeface="Roboto" panose="02000000000000000000" pitchFamily="2" charset="0"/>
              </a:rPr>
              <a:t>very ill.</a:t>
            </a:r>
          </a:p>
          <a:p>
            <a:endParaRPr lang="en-GB" sz="1700" dirty="0">
              <a:latin typeface="Roboto" panose="02000000000000000000" pitchFamily="2" charset="0"/>
              <a:ea typeface="Roboto" panose="02000000000000000000" pitchFamily="2" charset="0"/>
            </a:endParaRPr>
          </a:p>
          <a:p>
            <a:r>
              <a:rPr lang="en-GB" sz="1700" dirty="0">
                <a:latin typeface="Roboto" panose="02000000000000000000" pitchFamily="2" charset="0"/>
                <a:ea typeface="Roboto" panose="02000000000000000000" pitchFamily="2" charset="0"/>
              </a:rPr>
              <a:t>He could speak with the locals on holidays </a:t>
            </a:r>
            <a:r>
              <a:rPr lang="en-GB" sz="1700" b="1" dirty="0">
                <a:latin typeface="Roboto" panose="02000000000000000000" pitchFamily="2" charset="0"/>
                <a:ea typeface="Roboto" panose="02000000000000000000" pitchFamily="2" charset="0"/>
              </a:rPr>
              <a:t>owing to the fact that </a:t>
            </a:r>
            <a:r>
              <a:rPr lang="en-GB" sz="1700" dirty="0">
                <a:latin typeface="Roboto" panose="02000000000000000000" pitchFamily="2" charset="0"/>
                <a:ea typeface="Roboto" panose="02000000000000000000" pitchFamily="2" charset="0"/>
              </a:rPr>
              <a:t>he had learnt Spanish in school.</a:t>
            </a:r>
          </a:p>
        </p:txBody>
      </p:sp>
    </p:spTree>
    <p:extLst>
      <p:ext uri="{BB962C8B-B14F-4D97-AF65-F5344CB8AC3E}">
        <p14:creationId xmlns:p14="http://schemas.microsoft.com/office/powerpoint/2010/main" val="1396507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FF3CF6C-83A9-77FA-1F0E-0F3B191731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DD69FBE7-9F76-0CC0-0DCE-070487BD7FA6}"/>
              </a:ext>
            </a:extLst>
          </p:cNvPr>
          <p:cNvSpPr>
            <a:spLocks noGrp="1"/>
          </p:cNvSpPr>
          <p:nvPr>
            <p:ph type="title"/>
          </p:nvPr>
        </p:nvSpPr>
        <p:spPr/>
        <p:txBody>
          <a:bodyPr/>
          <a:lstStyle/>
          <a:p>
            <a:r>
              <a:rPr lang="en-GB" dirty="0"/>
              <a:t>Let’s practise!</a:t>
            </a:r>
            <a:endParaRPr lang="x-none" dirty="0"/>
          </a:p>
        </p:txBody>
      </p:sp>
      <p:sp>
        <p:nvSpPr>
          <p:cNvPr id="3" name="Text">
            <a:extLst>
              <a:ext uri="{FF2B5EF4-FFF2-40B4-BE49-F238E27FC236}">
                <a16:creationId xmlns:a16="http://schemas.microsoft.com/office/drawing/2014/main" xmlns="" id="{77E8A2D6-951C-CA41-A8F1-5D5E347C2EAF}"/>
              </a:ext>
            </a:extLst>
          </p:cNvPr>
          <p:cNvSpPr/>
          <p:nvPr/>
        </p:nvSpPr>
        <p:spPr>
          <a:xfrm>
            <a:off x="755650" y="1716772"/>
            <a:ext cx="7632700" cy="261610"/>
          </a:xfrm>
          <a:prstGeom prst="rect">
            <a:avLst/>
          </a:prstGeom>
        </p:spPr>
        <p:txBody>
          <a:bodyPr wrap="square" lIns="0" tIns="0" rIns="0" bIns="0">
            <a:spAutoFit/>
          </a:bodyPr>
          <a:lstStyle/>
          <a:p>
            <a:r>
              <a:rPr lang="en-GB" sz="1700" dirty="0">
                <a:solidFill>
                  <a:srgbClr val="007AC2"/>
                </a:solidFill>
                <a:latin typeface="Roboto" panose="02000000000000000000" pitchFamily="2" charset="0"/>
                <a:ea typeface="Roboto" panose="02000000000000000000" pitchFamily="2" charset="0"/>
              </a:rPr>
              <a:t>Match the connecting word to the correct sentence.</a:t>
            </a:r>
          </a:p>
        </p:txBody>
      </p:sp>
      <p:sp>
        <p:nvSpPr>
          <p:cNvPr id="9" name="Google Shape;183;p27">
            <a:extLst>
              <a:ext uri="{FF2B5EF4-FFF2-40B4-BE49-F238E27FC236}">
                <a16:creationId xmlns:a16="http://schemas.microsoft.com/office/drawing/2014/main" xmlns="" id="{DDDF0A2A-8690-7DBC-FADE-D6E50752EC56}"/>
              </a:ext>
            </a:extLst>
          </p:cNvPr>
          <p:cNvSpPr/>
          <p:nvPr/>
        </p:nvSpPr>
        <p:spPr>
          <a:xfrm>
            <a:off x="3674533" y="2275665"/>
            <a:ext cx="47138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buClr>
                <a:schemeClr val="dk1"/>
              </a:buClr>
              <a:buSzPts val="1100"/>
            </a:pPr>
            <a:r>
              <a:rPr lang="en-GB" sz="1700" dirty="0">
                <a:solidFill>
                  <a:schemeClr val="dk1"/>
                </a:solidFill>
                <a:latin typeface="Roboto" panose="02000000000000000000" pitchFamily="2" charset="0"/>
                <a:ea typeface="Roboto" panose="02000000000000000000" pitchFamily="2" charset="0"/>
              </a:rPr>
              <a:t>She studied all night for the exam. </a:t>
            </a:r>
            <a:r>
              <a:rPr lang="en-GB" sz="1700" u="sng" dirty="0">
                <a:solidFill>
                  <a:schemeClr val="dk1"/>
                </a:solidFill>
                <a:latin typeface="Roboto" panose="02000000000000000000" pitchFamily="2" charset="0"/>
                <a:ea typeface="Roboto" panose="02000000000000000000" pitchFamily="2" charset="0"/>
              </a:rPr>
              <a:t>                 </a:t>
            </a:r>
            <a:r>
              <a:rPr lang="en-GB" sz="1700" dirty="0">
                <a:solidFill>
                  <a:schemeClr val="dk1"/>
                </a:solidFill>
                <a:latin typeface="Roboto" panose="02000000000000000000" pitchFamily="2" charset="0"/>
                <a:ea typeface="Roboto" panose="02000000000000000000" pitchFamily="2" charset="0"/>
              </a:rPr>
              <a:t>, she still found it difficult.</a:t>
            </a:r>
            <a:endParaRPr sz="1700" dirty="0">
              <a:solidFill>
                <a:schemeClr val="dk1"/>
              </a:solidFill>
              <a:latin typeface="Roboto" panose="02000000000000000000" pitchFamily="2" charset="0"/>
              <a:ea typeface="Roboto" panose="02000000000000000000" pitchFamily="2" charset="0"/>
            </a:endParaRPr>
          </a:p>
        </p:txBody>
      </p:sp>
      <p:sp>
        <p:nvSpPr>
          <p:cNvPr id="2" name="Google Shape;179;p27">
            <a:extLst>
              <a:ext uri="{FF2B5EF4-FFF2-40B4-BE49-F238E27FC236}">
                <a16:creationId xmlns:a16="http://schemas.microsoft.com/office/drawing/2014/main" xmlns="" id="{777F48C9-2138-209E-F5ED-420344CEBB26}"/>
              </a:ext>
            </a:extLst>
          </p:cNvPr>
          <p:cNvSpPr/>
          <p:nvPr/>
        </p:nvSpPr>
        <p:spPr>
          <a:xfrm>
            <a:off x="755650" y="2275665"/>
            <a:ext cx="14372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sz="1700" b="1">
                <a:solidFill>
                  <a:schemeClr val="dk1"/>
                </a:solidFill>
                <a:latin typeface="Roboto" panose="02000000000000000000" pitchFamily="2" charset="0"/>
                <a:ea typeface="Roboto" panose="02000000000000000000" pitchFamily="2" charset="0"/>
              </a:rPr>
              <a:t>due to</a:t>
            </a:r>
            <a:endParaRPr sz="1700" b="1">
              <a:solidFill>
                <a:schemeClr val="dk1"/>
              </a:solidFill>
              <a:latin typeface="Roboto" panose="02000000000000000000" pitchFamily="2" charset="0"/>
              <a:ea typeface="Roboto" panose="02000000000000000000" pitchFamily="2" charset="0"/>
            </a:endParaRPr>
          </a:p>
        </p:txBody>
      </p:sp>
      <p:sp>
        <p:nvSpPr>
          <p:cNvPr id="5" name="Google Shape;180;p27">
            <a:extLst>
              <a:ext uri="{FF2B5EF4-FFF2-40B4-BE49-F238E27FC236}">
                <a16:creationId xmlns:a16="http://schemas.microsoft.com/office/drawing/2014/main" xmlns="" id="{BDC71845-D923-C862-B197-586055608256}"/>
              </a:ext>
            </a:extLst>
          </p:cNvPr>
          <p:cNvSpPr/>
          <p:nvPr/>
        </p:nvSpPr>
        <p:spPr>
          <a:xfrm>
            <a:off x="755650" y="3232930"/>
            <a:ext cx="14372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700" b="1">
                <a:solidFill>
                  <a:schemeClr val="dk1"/>
                </a:solidFill>
                <a:latin typeface="Roboto" panose="02000000000000000000" pitchFamily="2" charset="0"/>
                <a:ea typeface="Roboto" panose="02000000000000000000" pitchFamily="2" charset="0"/>
              </a:rPr>
              <a:t>however</a:t>
            </a:r>
            <a:endParaRPr sz="1700" b="1">
              <a:latin typeface="Roboto" panose="02000000000000000000" pitchFamily="2" charset="0"/>
              <a:ea typeface="Roboto" panose="02000000000000000000" pitchFamily="2" charset="0"/>
            </a:endParaRPr>
          </a:p>
        </p:txBody>
      </p:sp>
      <p:sp>
        <p:nvSpPr>
          <p:cNvPr id="10" name="Google Shape;184;p27">
            <a:extLst>
              <a:ext uri="{FF2B5EF4-FFF2-40B4-BE49-F238E27FC236}">
                <a16:creationId xmlns:a16="http://schemas.microsoft.com/office/drawing/2014/main" xmlns="" id="{84105135-B96C-2518-4EAB-ACCE663C5911}"/>
              </a:ext>
            </a:extLst>
          </p:cNvPr>
          <p:cNvSpPr/>
          <p:nvPr/>
        </p:nvSpPr>
        <p:spPr>
          <a:xfrm>
            <a:off x="3674533" y="3232930"/>
            <a:ext cx="47138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rtl="0">
              <a:spcBef>
                <a:spcPts val="0"/>
              </a:spcBef>
              <a:spcAft>
                <a:spcPts val="0"/>
              </a:spcAft>
              <a:buNone/>
            </a:pPr>
            <a:r>
              <a:rPr lang="en-GB" sz="1700" dirty="0">
                <a:latin typeface="Roboto" panose="02000000000000000000" pitchFamily="2" charset="0"/>
                <a:ea typeface="Roboto" panose="02000000000000000000" pitchFamily="2" charset="0"/>
              </a:rPr>
              <a:t>The movie was very entertaining.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,the acting was excellent.</a:t>
            </a:r>
            <a:endParaRPr sz="1700" dirty="0">
              <a:latin typeface="Roboto" panose="02000000000000000000" pitchFamily="2" charset="0"/>
              <a:ea typeface="Roboto" panose="02000000000000000000" pitchFamily="2" charset="0"/>
            </a:endParaRPr>
          </a:p>
        </p:txBody>
      </p:sp>
      <p:sp>
        <p:nvSpPr>
          <p:cNvPr id="7" name="Google Shape;181;p27">
            <a:extLst>
              <a:ext uri="{FF2B5EF4-FFF2-40B4-BE49-F238E27FC236}">
                <a16:creationId xmlns:a16="http://schemas.microsoft.com/office/drawing/2014/main" xmlns="" id="{36D8E016-6819-B47B-33F5-DCD60B77E470}"/>
              </a:ext>
            </a:extLst>
          </p:cNvPr>
          <p:cNvSpPr/>
          <p:nvPr/>
        </p:nvSpPr>
        <p:spPr>
          <a:xfrm>
            <a:off x="755650" y="4190195"/>
            <a:ext cx="14372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700" b="1">
                <a:latin typeface="Roboto" panose="02000000000000000000" pitchFamily="2" charset="0"/>
                <a:ea typeface="Roboto" panose="02000000000000000000" pitchFamily="2" charset="0"/>
              </a:rPr>
              <a:t>as a result</a:t>
            </a:r>
            <a:endParaRPr sz="1700" b="1">
              <a:latin typeface="Roboto" panose="02000000000000000000" pitchFamily="2" charset="0"/>
              <a:ea typeface="Roboto" panose="02000000000000000000" pitchFamily="2" charset="0"/>
            </a:endParaRPr>
          </a:p>
        </p:txBody>
      </p:sp>
      <p:sp>
        <p:nvSpPr>
          <p:cNvPr id="12" name="Google Shape;185;p27">
            <a:extLst>
              <a:ext uri="{FF2B5EF4-FFF2-40B4-BE49-F238E27FC236}">
                <a16:creationId xmlns:a16="http://schemas.microsoft.com/office/drawing/2014/main" xmlns="" id="{935483E2-11BC-780E-CADE-260B8B337660}"/>
              </a:ext>
            </a:extLst>
          </p:cNvPr>
          <p:cNvSpPr/>
          <p:nvPr/>
        </p:nvSpPr>
        <p:spPr>
          <a:xfrm>
            <a:off x="3674533" y="4190195"/>
            <a:ext cx="4713817" cy="729709"/>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rtl="0">
              <a:spcBef>
                <a:spcPts val="0"/>
              </a:spcBef>
              <a:spcAft>
                <a:spcPts val="0"/>
              </a:spcAft>
              <a:buNone/>
            </a:pPr>
            <a:r>
              <a:rPr lang="en-GB" sz="1700" dirty="0">
                <a:latin typeface="Roboto" panose="02000000000000000000" pitchFamily="2" charset="0"/>
                <a:ea typeface="Roboto" panose="02000000000000000000" pitchFamily="2" charset="0"/>
              </a:rPr>
              <a:t>The match was cancelled</a:t>
            </a:r>
            <a:r>
              <a:rPr lang="en-GB" sz="1700" dirty="0">
                <a:solidFill>
                  <a:schemeClr val="dk1"/>
                </a:solidFill>
                <a:latin typeface="Roboto" panose="02000000000000000000" pitchFamily="2" charset="0"/>
                <a:ea typeface="Roboto" panose="02000000000000000000" pitchFamily="2" charset="0"/>
              </a:rPr>
              <a:t> </a:t>
            </a:r>
            <a:r>
              <a:rPr lang="en-GB" sz="1700" u="sng" dirty="0">
                <a:solidFill>
                  <a:schemeClr val="dk1"/>
                </a:solidFill>
                <a:latin typeface="Roboto" panose="02000000000000000000" pitchFamily="2" charset="0"/>
                <a:ea typeface="Roboto" panose="02000000000000000000" pitchFamily="2" charset="0"/>
              </a:rPr>
              <a:t>                </a:t>
            </a:r>
            <a:r>
              <a:rPr lang="en-GB" sz="1700" dirty="0">
                <a:solidFill>
                  <a:schemeClr val="dk1"/>
                </a:solidFill>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the</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heavy rain.</a:t>
            </a:r>
            <a:endParaRPr sz="1700" dirty="0">
              <a:latin typeface="Roboto" panose="02000000000000000000" pitchFamily="2" charset="0"/>
              <a:ea typeface="Roboto" panose="02000000000000000000" pitchFamily="2" charset="0"/>
            </a:endParaRPr>
          </a:p>
        </p:txBody>
      </p:sp>
      <p:sp>
        <p:nvSpPr>
          <p:cNvPr id="8" name="Google Shape;182;p27">
            <a:extLst>
              <a:ext uri="{FF2B5EF4-FFF2-40B4-BE49-F238E27FC236}">
                <a16:creationId xmlns:a16="http://schemas.microsoft.com/office/drawing/2014/main" xmlns="" id="{7A44F429-9C42-5BA4-6E15-95C34C1DC0BE}"/>
              </a:ext>
            </a:extLst>
          </p:cNvPr>
          <p:cNvSpPr/>
          <p:nvPr/>
        </p:nvSpPr>
        <p:spPr>
          <a:xfrm>
            <a:off x="755650" y="5147459"/>
            <a:ext cx="14372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700" b="1">
                <a:solidFill>
                  <a:schemeClr val="dk1"/>
                </a:solidFill>
                <a:latin typeface="Roboto" panose="02000000000000000000" pitchFamily="2" charset="0"/>
                <a:ea typeface="Roboto" panose="02000000000000000000" pitchFamily="2" charset="0"/>
              </a:rPr>
              <a:t>moreover</a:t>
            </a:r>
            <a:endParaRPr sz="1700" b="1">
              <a:latin typeface="Roboto" panose="02000000000000000000" pitchFamily="2" charset="0"/>
              <a:ea typeface="Roboto" panose="02000000000000000000" pitchFamily="2" charset="0"/>
            </a:endParaRPr>
          </a:p>
        </p:txBody>
      </p:sp>
      <p:sp>
        <p:nvSpPr>
          <p:cNvPr id="13" name="Google Shape;186;p27">
            <a:extLst>
              <a:ext uri="{FF2B5EF4-FFF2-40B4-BE49-F238E27FC236}">
                <a16:creationId xmlns:a16="http://schemas.microsoft.com/office/drawing/2014/main" xmlns="" id="{38E40F24-F3BD-3C14-FF7D-4E7634D1B407}"/>
              </a:ext>
            </a:extLst>
          </p:cNvPr>
          <p:cNvSpPr/>
          <p:nvPr/>
        </p:nvSpPr>
        <p:spPr>
          <a:xfrm>
            <a:off x="3674533" y="5147459"/>
            <a:ext cx="47138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spAutoFit/>
          </a:bodyPr>
          <a:lstStyle/>
          <a:p>
            <a:pPr marL="0" lvl="0" indent="0" rtl="0">
              <a:spcBef>
                <a:spcPts val="0"/>
              </a:spcBef>
              <a:spcAft>
                <a:spcPts val="0"/>
              </a:spcAft>
              <a:buNone/>
            </a:pPr>
            <a:r>
              <a:rPr lang="en-GB" sz="1700" dirty="0">
                <a:latin typeface="Roboto" panose="02000000000000000000" pitchFamily="2" charset="0"/>
                <a:ea typeface="Roboto" panose="02000000000000000000" pitchFamily="2" charset="0"/>
              </a:rPr>
              <a:t>The flight was delayed for several hours.</a:t>
            </a:r>
            <a:br>
              <a:rPr lang="en-GB" sz="1700" dirty="0">
                <a:latin typeface="Roboto" panose="02000000000000000000" pitchFamily="2" charset="0"/>
                <a:ea typeface="Roboto" panose="02000000000000000000" pitchFamily="2" charset="0"/>
              </a:rPr>
            </a:b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we missed our connection.</a:t>
            </a:r>
            <a:endParaRPr sz="1700" dirty="0">
              <a:latin typeface="Roboto" panose="02000000000000000000" pitchFamily="2" charset="0"/>
              <a:ea typeface="Roboto" panose="02000000000000000000" pitchFamily="2" charset="0"/>
            </a:endParaRPr>
          </a:p>
        </p:txBody>
      </p:sp>
      <p:cxnSp>
        <p:nvCxnSpPr>
          <p:cNvPr id="21" name="Straight Arrow Connector 20">
            <a:extLst>
              <a:ext uri="{FF2B5EF4-FFF2-40B4-BE49-F238E27FC236}">
                <a16:creationId xmlns:a16="http://schemas.microsoft.com/office/drawing/2014/main" xmlns="" id="{BB3E2680-14D0-D79D-8DC3-6BC452A5B113}"/>
              </a:ext>
            </a:extLst>
          </p:cNvPr>
          <p:cNvCxnSpPr>
            <a:stCxn id="2" idx="3"/>
            <a:endCxn id="12" idx="1"/>
          </p:cNvCxnSpPr>
          <p:nvPr/>
        </p:nvCxnSpPr>
        <p:spPr>
          <a:xfrm>
            <a:off x="2192867" y="2646330"/>
            <a:ext cx="1481666" cy="1908720"/>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6E76CAB-344D-5581-4FAC-2A3B35A6DA38}"/>
              </a:ext>
            </a:extLst>
          </p:cNvPr>
          <p:cNvCxnSpPr>
            <a:stCxn id="5" idx="3"/>
            <a:endCxn id="9" idx="1"/>
          </p:cNvCxnSpPr>
          <p:nvPr/>
        </p:nvCxnSpPr>
        <p:spPr>
          <a:xfrm flipV="1">
            <a:off x="2192867" y="2646330"/>
            <a:ext cx="1481666" cy="957265"/>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0E3FC9CB-F854-2CE3-C50A-46D9D70B8D20}"/>
              </a:ext>
            </a:extLst>
          </p:cNvPr>
          <p:cNvCxnSpPr>
            <a:stCxn id="7" idx="3"/>
            <a:endCxn id="13" idx="1"/>
          </p:cNvCxnSpPr>
          <p:nvPr/>
        </p:nvCxnSpPr>
        <p:spPr>
          <a:xfrm>
            <a:off x="2192867" y="4560860"/>
            <a:ext cx="1481666" cy="957264"/>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A0073CCE-B3BA-7CF0-321A-80AE5095F3DE}"/>
              </a:ext>
            </a:extLst>
          </p:cNvPr>
          <p:cNvCxnSpPr>
            <a:cxnSpLocks/>
            <a:stCxn id="8" idx="3"/>
            <a:endCxn id="10" idx="1"/>
          </p:cNvCxnSpPr>
          <p:nvPr/>
        </p:nvCxnSpPr>
        <p:spPr>
          <a:xfrm flipV="1">
            <a:off x="2192867" y="3603595"/>
            <a:ext cx="1481666" cy="1914529"/>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84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2" grpId="0" animBg="1"/>
      <p:bldP spid="5" grpId="0" animBg="1"/>
      <p:bldP spid="10" grpId="0" animBg="1"/>
      <p:bldP spid="7" grpId="0" animBg="1"/>
      <p:bldP spid="12" grpId="0" animBg="1"/>
      <p:bldP spid="8"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62C52D7-145A-EA46-CAAF-843047C1879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B384D82E-9CC4-55B6-CEC9-EB23707DEEC0}"/>
              </a:ext>
            </a:extLst>
          </p:cNvPr>
          <p:cNvSpPr>
            <a:spLocks noGrp="1"/>
          </p:cNvSpPr>
          <p:nvPr>
            <p:ph type="title"/>
          </p:nvPr>
        </p:nvSpPr>
        <p:spPr/>
        <p:txBody>
          <a:bodyPr/>
          <a:lstStyle/>
          <a:p>
            <a:r>
              <a:rPr lang="en-GB" dirty="0"/>
              <a:t>Let’s practise!</a:t>
            </a:r>
            <a:endParaRPr lang="x-none" dirty="0"/>
          </a:p>
        </p:txBody>
      </p:sp>
      <p:sp>
        <p:nvSpPr>
          <p:cNvPr id="3" name="Text">
            <a:extLst>
              <a:ext uri="{FF2B5EF4-FFF2-40B4-BE49-F238E27FC236}">
                <a16:creationId xmlns:a16="http://schemas.microsoft.com/office/drawing/2014/main" xmlns="" id="{7BAA8DCD-AE15-08B4-0A20-B0ECB555DB55}"/>
              </a:ext>
            </a:extLst>
          </p:cNvPr>
          <p:cNvSpPr/>
          <p:nvPr/>
        </p:nvSpPr>
        <p:spPr>
          <a:xfrm>
            <a:off x="755650" y="1716772"/>
            <a:ext cx="7632700" cy="261610"/>
          </a:xfrm>
          <a:prstGeom prst="rect">
            <a:avLst/>
          </a:prstGeom>
        </p:spPr>
        <p:txBody>
          <a:bodyPr wrap="square" lIns="0" tIns="0" rIns="0" bIns="0">
            <a:spAutoFit/>
          </a:bodyPr>
          <a:lstStyle/>
          <a:p>
            <a:r>
              <a:rPr lang="en-GB" sz="1700" dirty="0">
                <a:solidFill>
                  <a:srgbClr val="007AC2"/>
                </a:solidFill>
                <a:latin typeface="Roboto" panose="02000000000000000000" pitchFamily="2" charset="0"/>
                <a:ea typeface="Roboto" panose="02000000000000000000" pitchFamily="2" charset="0"/>
              </a:rPr>
              <a:t>Match the connecting word to the correct sentence.</a:t>
            </a:r>
          </a:p>
        </p:txBody>
      </p:sp>
      <p:sp>
        <p:nvSpPr>
          <p:cNvPr id="9" name="Google Shape;183;p27">
            <a:extLst>
              <a:ext uri="{FF2B5EF4-FFF2-40B4-BE49-F238E27FC236}">
                <a16:creationId xmlns:a16="http://schemas.microsoft.com/office/drawing/2014/main" xmlns="" id="{8F24387B-64E3-6B5A-4F9D-E38E06A4E533}"/>
              </a:ext>
            </a:extLst>
          </p:cNvPr>
          <p:cNvSpPr/>
          <p:nvPr/>
        </p:nvSpPr>
        <p:spPr>
          <a:xfrm>
            <a:off x="3674533" y="2275665"/>
            <a:ext cx="47138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buClr>
                <a:schemeClr val="dk1"/>
              </a:buClr>
              <a:buSzPts val="1100"/>
            </a:pPr>
            <a:r>
              <a:rPr lang="en-GB" sz="1700" dirty="0">
                <a:solidFill>
                  <a:schemeClr val="dk1"/>
                </a:solidFill>
                <a:latin typeface="Roboto" panose="02000000000000000000" pitchFamily="2" charset="0"/>
                <a:ea typeface="Roboto" panose="02000000000000000000" pitchFamily="2" charset="0"/>
              </a:rPr>
              <a:t>He finished the race </a:t>
            </a:r>
            <a:r>
              <a:rPr lang="en-GB" sz="1700" u="sng" dirty="0">
                <a:solidFill>
                  <a:schemeClr val="dk1"/>
                </a:solidFill>
                <a:latin typeface="Roboto" panose="02000000000000000000" pitchFamily="2" charset="0"/>
                <a:ea typeface="Roboto" panose="02000000000000000000" pitchFamily="2" charset="0"/>
              </a:rPr>
              <a:t>             </a:t>
            </a:r>
            <a:r>
              <a:rPr lang="en-GB" sz="1700" dirty="0">
                <a:solidFill>
                  <a:schemeClr val="dk1"/>
                </a:solidFill>
                <a:latin typeface="Roboto" panose="02000000000000000000" pitchFamily="2" charset="0"/>
                <a:ea typeface="Roboto" panose="02000000000000000000" pitchFamily="2" charset="0"/>
              </a:rPr>
              <a:t> feeling exhausted.</a:t>
            </a:r>
          </a:p>
        </p:txBody>
      </p:sp>
      <p:sp>
        <p:nvSpPr>
          <p:cNvPr id="2" name="Google Shape;179;p27">
            <a:extLst>
              <a:ext uri="{FF2B5EF4-FFF2-40B4-BE49-F238E27FC236}">
                <a16:creationId xmlns:a16="http://schemas.microsoft.com/office/drawing/2014/main" xmlns="" id="{028D50B1-47EC-FAAE-72BE-0084557E7656}"/>
              </a:ext>
            </a:extLst>
          </p:cNvPr>
          <p:cNvSpPr/>
          <p:nvPr/>
        </p:nvSpPr>
        <p:spPr>
          <a:xfrm>
            <a:off x="755650" y="2275665"/>
            <a:ext cx="14372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sz="1700" b="1" dirty="0">
                <a:solidFill>
                  <a:schemeClr val="dk1"/>
                </a:solidFill>
                <a:latin typeface="Roboto" panose="02000000000000000000" pitchFamily="2" charset="0"/>
                <a:ea typeface="Roboto" panose="02000000000000000000" pitchFamily="2" charset="0"/>
              </a:rPr>
              <a:t>although</a:t>
            </a:r>
            <a:endParaRPr sz="1700" b="1" dirty="0">
              <a:solidFill>
                <a:schemeClr val="dk1"/>
              </a:solidFill>
              <a:latin typeface="Roboto" panose="02000000000000000000" pitchFamily="2" charset="0"/>
              <a:ea typeface="Roboto" panose="02000000000000000000" pitchFamily="2" charset="0"/>
            </a:endParaRPr>
          </a:p>
        </p:txBody>
      </p:sp>
      <p:sp>
        <p:nvSpPr>
          <p:cNvPr id="5" name="Google Shape;180;p27">
            <a:extLst>
              <a:ext uri="{FF2B5EF4-FFF2-40B4-BE49-F238E27FC236}">
                <a16:creationId xmlns:a16="http://schemas.microsoft.com/office/drawing/2014/main" xmlns="" id="{45DC01EF-19FD-F85C-840A-6F525EC8FBE5}"/>
              </a:ext>
            </a:extLst>
          </p:cNvPr>
          <p:cNvSpPr/>
          <p:nvPr/>
        </p:nvSpPr>
        <p:spPr>
          <a:xfrm>
            <a:off x="755650" y="3232930"/>
            <a:ext cx="14372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lvl="0" algn="ctr">
              <a:buClr>
                <a:schemeClr val="dk1"/>
              </a:buClr>
              <a:buSzPts val="1100"/>
            </a:pPr>
            <a:r>
              <a:rPr lang="en-GB" sz="1700" b="1" dirty="0">
                <a:solidFill>
                  <a:schemeClr val="dk1"/>
                </a:solidFill>
                <a:latin typeface="Roboto" panose="02000000000000000000" pitchFamily="2" charset="0"/>
                <a:ea typeface="Roboto" panose="02000000000000000000" pitchFamily="2" charset="0"/>
              </a:rPr>
              <a:t>owing to</a:t>
            </a:r>
          </a:p>
        </p:txBody>
      </p:sp>
      <p:sp>
        <p:nvSpPr>
          <p:cNvPr id="10" name="Google Shape;184;p27">
            <a:extLst>
              <a:ext uri="{FF2B5EF4-FFF2-40B4-BE49-F238E27FC236}">
                <a16:creationId xmlns:a16="http://schemas.microsoft.com/office/drawing/2014/main" xmlns="" id="{BD8F1946-B823-7D75-F745-BE3B88AD42F4}"/>
              </a:ext>
            </a:extLst>
          </p:cNvPr>
          <p:cNvSpPr/>
          <p:nvPr/>
        </p:nvSpPr>
        <p:spPr>
          <a:xfrm>
            <a:off x="3674533" y="3232930"/>
            <a:ext cx="47138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lvl="0"/>
            <a:r>
              <a:rPr lang="en-GB" sz="1700" dirty="0">
                <a:latin typeface="Roboto" panose="02000000000000000000" pitchFamily="2" charset="0"/>
                <a:ea typeface="Roboto" panose="02000000000000000000" pitchFamily="2" charset="0"/>
              </a:rPr>
              <a:t>The event was postponed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to technical difficulties.</a:t>
            </a:r>
          </a:p>
        </p:txBody>
      </p:sp>
      <p:sp>
        <p:nvSpPr>
          <p:cNvPr id="7" name="Google Shape;181;p27">
            <a:extLst>
              <a:ext uri="{FF2B5EF4-FFF2-40B4-BE49-F238E27FC236}">
                <a16:creationId xmlns:a16="http://schemas.microsoft.com/office/drawing/2014/main" xmlns="" id="{B4D197C4-E3D7-6C92-2BBD-97926A9157FF}"/>
              </a:ext>
            </a:extLst>
          </p:cNvPr>
          <p:cNvSpPr/>
          <p:nvPr/>
        </p:nvSpPr>
        <p:spPr>
          <a:xfrm>
            <a:off x="755650" y="4190195"/>
            <a:ext cx="1437217" cy="74133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lvl="0" algn="ctr"/>
            <a:r>
              <a:rPr lang="en-GB" sz="1700" b="1" dirty="0">
                <a:latin typeface="Roboto" panose="02000000000000000000" pitchFamily="2" charset="0"/>
                <a:ea typeface="Roboto" panose="02000000000000000000" pitchFamily="2" charset="0"/>
              </a:rPr>
              <a:t>despite</a:t>
            </a:r>
            <a:endParaRPr sz="1700" b="1" dirty="0">
              <a:latin typeface="Roboto" panose="02000000000000000000" pitchFamily="2" charset="0"/>
              <a:ea typeface="Roboto" panose="02000000000000000000" pitchFamily="2" charset="0"/>
            </a:endParaRPr>
          </a:p>
        </p:txBody>
      </p:sp>
      <p:sp>
        <p:nvSpPr>
          <p:cNvPr id="12" name="Google Shape;185;p27">
            <a:extLst>
              <a:ext uri="{FF2B5EF4-FFF2-40B4-BE49-F238E27FC236}">
                <a16:creationId xmlns:a16="http://schemas.microsoft.com/office/drawing/2014/main" xmlns="" id="{566D37B9-8668-FD54-2304-99CD0FB4A174}"/>
              </a:ext>
            </a:extLst>
          </p:cNvPr>
          <p:cNvSpPr/>
          <p:nvPr/>
        </p:nvSpPr>
        <p:spPr>
          <a:xfrm>
            <a:off x="3674533" y="4190195"/>
            <a:ext cx="4713817" cy="729709"/>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lvl="0"/>
            <a:r>
              <a:rPr lang="en-GB" sz="1700" dirty="0">
                <a:latin typeface="Roboto" panose="02000000000000000000" pitchFamily="2" charset="0"/>
                <a:ea typeface="Roboto" panose="02000000000000000000" pitchFamily="2" charset="0"/>
              </a:rPr>
              <a:t>The course is challenging.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it requires a lot of independent study.</a:t>
            </a:r>
          </a:p>
        </p:txBody>
      </p:sp>
      <p:sp>
        <p:nvSpPr>
          <p:cNvPr id="8" name="Google Shape;182;p27">
            <a:extLst>
              <a:ext uri="{FF2B5EF4-FFF2-40B4-BE49-F238E27FC236}">
                <a16:creationId xmlns:a16="http://schemas.microsoft.com/office/drawing/2014/main" xmlns="" id="{F456920A-5A8B-51FF-BC18-4415E4FAD1AA}"/>
              </a:ext>
            </a:extLst>
          </p:cNvPr>
          <p:cNvSpPr/>
          <p:nvPr/>
        </p:nvSpPr>
        <p:spPr>
          <a:xfrm>
            <a:off x="755650" y="5147459"/>
            <a:ext cx="14372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lvl="0" algn="ctr">
              <a:buClr>
                <a:schemeClr val="dk1"/>
              </a:buClr>
              <a:buSzPts val="1100"/>
            </a:pPr>
            <a:r>
              <a:rPr lang="en-GB" sz="1700" b="1" dirty="0">
                <a:solidFill>
                  <a:schemeClr val="dk1"/>
                </a:solidFill>
                <a:latin typeface="Roboto" panose="02000000000000000000" pitchFamily="2" charset="0"/>
                <a:ea typeface="Roboto" panose="02000000000000000000" pitchFamily="2" charset="0"/>
              </a:rPr>
              <a:t>furthermore</a:t>
            </a:r>
            <a:endParaRPr sz="1700" b="1" dirty="0">
              <a:latin typeface="Roboto" panose="02000000000000000000" pitchFamily="2" charset="0"/>
              <a:ea typeface="Roboto" panose="02000000000000000000" pitchFamily="2" charset="0"/>
            </a:endParaRPr>
          </a:p>
        </p:txBody>
      </p:sp>
      <p:sp>
        <p:nvSpPr>
          <p:cNvPr id="13" name="Google Shape;186;p27">
            <a:extLst>
              <a:ext uri="{FF2B5EF4-FFF2-40B4-BE49-F238E27FC236}">
                <a16:creationId xmlns:a16="http://schemas.microsoft.com/office/drawing/2014/main" xmlns="" id="{7326F596-7503-6468-4461-1D43DD1ACE3E}"/>
              </a:ext>
            </a:extLst>
          </p:cNvPr>
          <p:cNvSpPr/>
          <p:nvPr/>
        </p:nvSpPr>
        <p:spPr>
          <a:xfrm>
            <a:off x="3674533" y="5147459"/>
            <a:ext cx="4713817" cy="74133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spAutoFit/>
          </a:bodyPr>
          <a:lstStyle/>
          <a:p>
            <a:pPr lvl="0"/>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she didn’t know many of the songs, she still enjoyed the concert.</a:t>
            </a:r>
            <a:endParaRPr sz="1700" dirty="0">
              <a:latin typeface="Roboto" panose="02000000000000000000" pitchFamily="2" charset="0"/>
              <a:ea typeface="Roboto" panose="02000000000000000000" pitchFamily="2" charset="0"/>
            </a:endParaRPr>
          </a:p>
        </p:txBody>
      </p:sp>
      <p:cxnSp>
        <p:nvCxnSpPr>
          <p:cNvPr id="21" name="Straight Arrow Connector 20">
            <a:extLst>
              <a:ext uri="{FF2B5EF4-FFF2-40B4-BE49-F238E27FC236}">
                <a16:creationId xmlns:a16="http://schemas.microsoft.com/office/drawing/2014/main" xmlns="" id="{B74B0E08-ED00-061E-95D6-2C22B26D7660}"/>
              </a:ext>
            </a:extLst>
          </p:cNvPr>
          <p:cNvCxnSpPr>
            <a:cxnSpLocks/>
            <a:stCxn id="2" idx="3"/>
            <a:endCxn id="13" idx="1"/>
          </p:cNvCxnSpPr>
          <p:nvPr/>
        </p:nvCxnSpPr>
        <p:spPr>
          <a:xfrm>
            <a:off x="2192867" y="2646330"/>
            <a:ext cx="1481666" cy="2871794"/>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A757A633-806C-65D3-9908-CF4074BC1967}"/>
              </a:ext>
            </a:extLst>
          </p:cNvPr>
          <p:cNvCxnSpPr>
            <a:cxnSpLocks/>
            <a:stCxn id="5" idx="3"/>
            <a:endCxn id="10" idx="1"/>
          </p:cNvCxnSpPr>
          <p:nvPr/>
        </p:nvCxnSpPr>
        <p:spPr>
          <a:xfrm>
            <a:off x="2192867" y="3603595"/>
            <a:ext cx="1481666" cy="0"/>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CB66F562-7086-4AFF-5727-77429364C682}"/>
              </a:ext>
            </a:extLst>
          </p:cNvPr>
          <p:cNvCxnSpPr>
            <a:cxnSpLocks/>
            <a:stCxn id="7" idx="3"/>
            <a:endCxn id="9" idx="1"/>
          </p:cNvCxnSpPr>
          <p:nvPr/>
        </p:nvCxnSpPr>
        <p:spPr>
          <a:xfrm flipV="1">
            <a:off x="2192867" y="2646330"/>
            <a:ext cx="1481666" cy="1914530"/>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CF4FBBE3-5422-1B71-BB68-5AF26C90F542}"/>
              </a:ext>
            </a:extLst>
          </p:cNvPr>
          <p:cNvCxnSpPr>
            <a:stCxn id="8" idx="3"/>
            <a:endCxn id="12" idx="1"/>
          </p:cNvCxnSpPr>
          <p:nvPr/>
        </p:nvCxnSpPr>
        <p:spPr>
          <a:xfrm flipV="1">
            <a:off x="2192867" y="4555050"/>
            <a:ext cx="1481666" cy="963074"/>
          </a:xfrm>
          <a:prstGeom prst="straightConnector1">
            <a:avLst/>
          </a:prstGeom>
          <a:ln>
            <a:solidFill>
              <a:srgbClr val="23232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5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2" grpId="0" animBg="1"/>
      <p:bldP spid="5" grpId="0" animBg="1"/>
      <p:bldP spid="10" grpId="0" animBg="1"/>
      <p:bldP spid="7" grpId="0" animBg="1"/>
      <p:bldP spid="12" grpId="0" animBg="1"/>
      <p:bldP spid="8"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18FA149-53C2-C5C2-EA9C-BD387734D1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A8D6D0B5-F12A-00EB-C0CA-977FBABB92B0}"/>
              </a:ext>
            </a:extLst>
          </p:cNvPr>
          <p:cNvSpPr>
            <a:spLocks noGrp="1"/>
          </p:cNvSpPr>
          <p:nvPr>
            <p:ph type="title"/>
          </p:nvPr>
        </p:nvSpPr>
        <p:spPr/>
        <p:txBody>
          <a:bodyPr/>
          <a:lstStyle/>
          <a:p>
            <a:r>
              <a:rPr lang="en-GB" dirty="0"/>
              <a:t>Complete the gaps.</a:t>
            </a:r>
            <a:endParaRPr lang="x-none" dirty="0"/>
          </a:p>
        </p:txBody>
      </p:sp>
      <p:sp>
        <p:nvSpPr>
          <p:cNvPr id="3" name="Text">
            <a:extLst>
              <a:ext uri="{FF2B5EF4-FFF2-40B4-BE49-F238E27FC236}">
                <a16:creationId xmlns:a16="http://schemas.microsoft.com/office/drawing/2014/main" xmlns="" id="{2C1402A6-6139-C69A-76FA-D8B7EFA0F198}"/>
              </a:ext>
            </a:extLst>
          </p:cNvPr>
          <p:cNvSpPr/>
          <p:nvPr/>
        </p:nvSpPr>
        <p:spPr>
          <a:xfrm>
            <a:off x="755650" y="1468877"/>
            <a:ext cx="7632700" cy="784830"/>
          </a:xfrm>
          <a:prstGeom prst="rect">
            <a:avLst/>
          </a:prstGeom>
        </p:spPr>
        <p:txBody>
          <a:bodyPr wrap="square" lIns="0" tIns="0" rIns="0" bIns="0">
            <a:spAutoFit/>
          </a:bodyPr>
          <a:lstStyle/>
          <a:p>
            <a:r>
              <a:rPr lang="en-GB" sz="1700" dirty="0">
                <a:solidFill>
                  <a:srgbClr val="007AC2"/>
                </a:solidFill>
                <a:latin typeface="Roboto" panose="02000000000000000000" pitchFamily="2" charset="0"/>
                <a:ea typeface="Roboto" panose="02000000000000000000" pitchFamily="2" charset="0"/>
              </a:rPr>
              <a:t>Complete the following sentences with a suitable connecting word and say what type of connecting word it is. In some cases more than one answer may be possible.</a:t>
            </a:r>
          </a:p>
        </p:txBody>
      </p:sp>
      <p:sp>
        <p:nvSpPr>
          <p:cNvPr id="16" name="Rectangle 15">
            <a:extLst>
              <a:ext uri="{FF2B5EF4-FFF2-40B4-BE49-F238E27FC236}">
                <a16:creationId xmlns:a16="http://schemas.microsoft.com/office/drawing/2014/main" xmlns="" id="{AB0278FE-3C75-590C-7A12-35ED8BABA86B}"/>
              </a:ext>
            </a:extLst>
          </p:cNvPr>
          <p:cNvSpPr/>
          <p:nvPr/>
        </p:nvSpPr>
        <p:spPr>
          <a:xfrm>
            <a:off x="758604" y="2619102"/>
            <a:ext cx="422910" cy="4922158"/>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7" name="Group 26">
            <a:extLst>
              <a:ext uri="{FF2B5EF4-FFF2-40B4-BE49-F238E27FC236}">
                <a16:creationId xmlns:a16="http://schemas.microsoft.com/office/drawing/2014/main" xmlns="" id="{3A8FAD09-1E88-1C57-F8E4-3FF310ECB7E0}"/>
              </a:ext>
            </a:extLst>
          </p:cNvPr>
          <p:cNvGrpSpPr/>
          <p:nvPr/>
        </p:nvGrpSpPr>
        <p:grpSpPr>
          <a:xfrm>
            <a:off x="758604" y="2761149"/>
            <a:ext cx="7649126" cy="294894"/>
            <a:chOff x="758604" y="2761149"/>
            <a:chExt cx="7649126" cy="294894"/>
          </a:xfrm>
        </p:grpSpPr>
        <p:sp>
          <p:nvSpPr>
            <p:cNvPr id="11" name="Text">
              <a:extLst>
                <a:ext uri="{FF2B5EF4-FFF2-40B4-BE49-F238E27FC236}">
                  <a16:creationId xmlns:a16="http://schemas.microsoft.com/office/drawing/2014/main" xmlns="" id="{251DB68F-815B-387C-7985-862C4D54F4B9}"/>
                </a:ext>
              </a:extLst>
            </p:cNvPr>
            <p:cNvSpPr/>
            <p:nvPr/>
          </p:nvSpPr>
          <p:spPr>
            <a:xfrm>
              <a:off x="1294410" y="2761149"/>
              <a:ext cx="7113320" cy="261610"/>
            </a:xfrm>
            <a:prstGeom prst="rect">
              <a:avLst/>
            </a:prstGeom>
          </p:spPr>
          <p:txBody>
            <a:bodyPr wrap="square" lIns="0" tIns="0" rIns="0" bIns="0">
              <a:spAutoFit/>
            </a:bodyPr>
            <a:lstStyle/>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the bad weather, they decided to go hiking. </a:t>
              </a:r>
              <a:endParaRPr lang="en-GB" sz="1700" dirty="0">
                <a:solidFill>
                  <a:srgbClr val="007AC2"/>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xmlns="" id="{53508873-2073-404D-41ED-89B487F57054}"/>
                </a:ext>
              </a:extLst>
            </p:cNvPr>
            <p:cNvSpPr txBox="1"/>
            <p:nvPr/>
          </p:nvSpPr>
          <p:spPr>
            <a:xfrm>
              <a:off x="758604" y="2779044"/>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1.</a:t>
              </a:r>
            </a:p>
          </p:txBody>
        </p:sp>
      </p:grpSp>
      <p:grpSp>
        <p:nvGrpSpPr>
          <p:cNvPr id="28" name="Group 27">
            <a:extLst>
              <a:ext uri="{FF2B5EF4-FFF2-40B4-BE49-F238E27FC236}">
                <a16:creationId xmlns:a16="http://schemas.microsoft.com/office/drawing/2014/main" xmlns="" id="{14E88409-EEE6-CFA9-7E9A-B9FCFE7465BF}"/>
              </a:ext>
            </a:extLst>
          </p:cNvPr>
          <p:cNvGrpSpPr/>
          <p:nvPr/>
        </p:nvGrpSpPr>
        <p:grpSpPr>
          <a:xfrm>
            <a:off x="758604" y="3416964"/>
            <a:ext cx="7649126" cy="523220"/>
            <a:chOff x="758604" y="3416964"/>
            <a:chExt cx="7649126" cy="523220"/>
          </a:xfrm>
        </p:grpSpPr>
        <p:sp>
          <p:nvSpPr>
            <p:cNvPr id="14" name="Text">
              <a:extLst>
                <a:ext uri="{FF2B5EF4-FFF2-40B4-BE49-F238E27FC236}">
                  <a16:creationId xmlns:a16="http://schemas.microsoft.com/office/drawing/2014/main" xmlns="" id="{34744A98-75DD-574D-5E29-014E474BAF72}"/>
                </a:ext>
              </a:extLst>
            </p:cNvPr>
            <p:cNvSpPr/>
            <p:nvPr/>
          </p:nvSpPr>
          <p:spPr>
            <a:xfrm>
              <a:off x="1294410" y="3416964"/>
              <a:ext cx="7113320" cy="52322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John prefers studying in the morning,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Sarah prefers studying at night. </a:t>
              </a:r>
              <a:endParaRPr lang="en-GB" sz="1700" dirty="0">
                <a:solidFill>
                  <a:srgbClr val="007AC2"/>
                </a:solidFill>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xmlns="" id="{56A1655C-85AB-C63C-4029-E170808E2568}"/>
                </a:ext>
              </a:extLst>
            </p:cNvPr>
            <p:cNvSpPr txBox="1"/>
            <p:nvPr/>
          </p:nvSpPr>
          <p:spPr>
            <a:xfrm>
              <a:off x="758604" y="3437776"/>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2.</a:t>
              </a:r>
            </a:p>
          </p:txBody>
        </p:sp>
      </p:grpSp>
      <p:grpSp>
        <p:nvGrpSpPr>
          <p:cNvPr id="29" name="Group 28">
            <a:extLst>
              <a:ext uri="{FF2B5EF4-FFF2-40B4-BE49-F238E27FC236}">
                <a16:creationId xmlns:a16="http://schemas.microsoft.com/office/drawing/2014/main" xmlns="" id="{F21821BE-AEC2-0F7B-DC50-7D8273BAD66F}"/>
              </a:ext>
            </a:extLst>
          </p:cNvPr>
          <p:cNvGrpSpPr/>
          <p:nvPr/>
        </p:nvGrpSpPr>
        <p:grpSpPr>
          <a:xfrm>
            <a:off x="758604" y="4334389"/>
            <a:ext cx="7649126" cy="294049"/>
            <a:chOff x="758604" y="4334389"/>
            <a:chExt cx="7649126" cy="294049"/>
          </a:xfrm>
        </p:grpSpPr>
        <p:sp>
          <p:nvSpPr>
            <p:cNvPr id="15" name="Text">
              <a:extLst>
                <a:ext uri="{FF2B5EF4-FFF2-40B4-BE49-F238E27FC236}">
                  <a16:creationId xmlns:a16="http://schemas.microsoft.com/office/drawing/2014/main" xmlns="" id="{06D497CB-98EB-4237-7F18-7F6172704848}"/>
                </a:ext>
              </a:extLst>
            </p:cNvPr>
            <p:cNvSpPr/>
            <p:nvPr/>
          </p:nvSpPr>
          <p:spPr>
            <a:xfrm>
              <a:off x="1294410" y="4334389"/>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They postponed the meeting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many people couldn’t attend.</a:t>
              </a:r>
            </a:p>
          </p:txBody>
        </p:sp>
        <p:sp>
          <p:nvSpPr>
            <p:cNvPr id="19" name="TextBox 18">
              <a:extLst>
                <a:ext uri="{FF2B5EF4-FFF2-40B4-BE49-F238E27FC236}">
                  <a16:creationId xmlns:a16="http://schemas.microsoft.com/office/drawing/2014/main" xmlns="" id="{67D81F64-5DC1-E434-A5DC-F4F2235C8C21}"/>
                </a:ext>
              </a:extLst>
            </p:cNvPr>
            <p:cNvSpPr txBox="1"/>
            <p:nvPr/>
          </p:nvSpPr>
          <p:spPr>
            <a:xfrm>
              <a:off x="758604" y="4351439"/>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3.</a:t>
              </a:r>
            </a:p>
          </p:txBody>
        </p:sp>
      </p:grpSp>
      <p:grpSp>
        <p:nvGrpSpPr>
          <p:cNvPr id="30" name="Group 29">
            <a:extLst>
              <a:ext uri="{FF2B5EF4-FFF2-40B4-BE49-F238E27FC236}">
                <a16:creationId xmlns:a16="http://schemas.microsoft.com/office/drawing/2014/main" xmlns="" id="{44D2CCB9-0744-46C4-7ED1-AAE79242C443}"/>
              </a:ext>
            </a:extLst>
          </p:cNvPr>
          <p:cNvGrpSpPr/>
          <p:nvPr/>
        </p:nvGrpSpPr>
        <p:grpSpPr>
          <a:xfrm>
            <a:off x="758604" y="5251813"/>
            <a:ext cx="7649126" cy="290288"/>
            <a:chOff x="758604" y="5251813"/>
            <a:chExt cx="7649126" cy="290288"/>
          </a:xfrm>
        </p:grpSpPr>
        <p:sp>
          <p:nvSpPr>
            <p:cNvPr id="20" name="Text">
              <a:extLst>
                <a:ext uri="{FF2B5EF4-FFF2-40B4-BE49-F238E27FC236}">
                  <a16:creationId xmlns:a16="http://schemas.microsoft.com/office/drawing/2014/main" xmlns="" id="{362C10D1-D09B-2D2D-6AF1-842260831308}"/>
                </a:ext>
              </a:extLst>
            </p:cNvPr>
            <p:cNvSpPr/>
            <p:nvPr/>
          </p:nvSpPr>
          <p:spPr>
            <a:xfrm>
              <a:off x="1294410" y="5251813"/>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She left early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avoid the rush hour traffic. </a:t>
              </a:r>
              <a:endParaRPr lang="en-GB" sz="1700" dirty="0">
                <a:solidFill>
                  <a:srgbClr val="007AC2"/>
                </a:solidFill>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xmlns="" id="{A8BB3824-AA6B-2248-E7E9-D4F5386F272D}"/>
                </a:ext>
              </a:extLst>
            </p:cNvPr>
            <p:cNvSpPr txBox="1"/>
            <p:nvPr/>
          </p:nvSpPr>
          <p:spPr>
            <a:xfrm>
              <a:off x="758604" y="5265102"/>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4.</a:t>
              </a:r>
            </a:p>
          </p:txBody>
        </p:sp>
      </p:grpSp>
      <p:sp>
        <p:nvSpPr>
          <p:cNvPr id="23" name="Google Shape;215;p29">
            <a:extLst>
              <a:ext uri="{FF2B5EF4-FFF2-40B4-BE49-F238E27FC236}">
                <a16:creationId xmlns:a16="http://schemas.microsoft.com/office/drawing/2014/main" xmlns="" id="{3D26E807-BCF5-DF58-4568-253A9CC4C22C}"/>
              </a:ext>
            </a:extLst>
          </p:cNvPr>
          <p:cNvSpPr/>
          <p:nvPr/>
        </p:nvSpPr>
        <p:spPr>
          <a:xfrm>
            <a:off x="1319124" y="2659861"/>
            <a:ext cx="1016100"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Despite</a:t>
            </a:r>
            <a:endParaRPr sz="1700" b="1" dirty="0">
              <a:latin typeface="Roboto" panose="02000000000000000000" pitchFamily="2" charset="0"/>
              <a:ea typeface="Roboto" panose="02000000000000000000" pitchFamily="2" charset="0"/>
            </a:endParaRPr>
          </a:p>
        </p:txBody>
      </p:sp>
      <p:sp>
        <p:nvSpPr>
          <p:cNvPr id="24" name="Google Shape;216;p29">
            <a:extLst>
              <a:ext uri="{FF2B5EF4-FFF2-40B4-BE49-F238E27FC236}">
                <a16:creationId xmlns:a16="http://schemas.microsoft.com/office/drawing/2014/main" xmlns="" id="{177C5974-0431-58B4-DFB9-1139AE214ADA}"/>
              </a:ext>
            </a:extLst>
          </p:cNvPr>
          <p:cNvSpPr/>
          <p:nvPr/>
        </p:nvSpPr>
        <p:spPr>
          <a:xfrm>
            <a:off x="4851070" y="3333616"/>
            <a:ext cx="1250700"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whereas</a:t>
            </a:r>
            <a:endParaRPr sz="1700" b="1" dirty="0">
              <a:latin typeface="Roboto" panose="02000000000000000000" pitchFamily="2" charset="0"/>
              <a:ea typeface="Roboto" panose="02000000000000000000" pitchFamily="2" charset="0"/>
            </a:endParaRPr>
          </a:p>
        </p:txBody>
      </p:sp>
      <p:sp>
        <p:nvSpPr>
          <p:cNvPr id="25" name="Google Shape;217;p29">
            <a:extLst>
              <a:ext uri="{FF2B5EF4-FFF2-40B4-BE49-F238E27FC236}">
                <a16:creationId xmlns:a16="http://schemas.microsoft.com/office/drawing/2014/main" xmlns="" id="{35E8E785-6BB4-4224-497C-0438B5C369DD}"/>
              </a:ext>
            </a:extLst>
          </p:cNvPr>
          <p:cNvSpPr/>
          <p:nvPr/>
        </p:nvSpPr>
        <p:spPr>
          <a:xfrm>
            <a:off x="3967416" y="4242071"/>
            <a:ext cx="1375800"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since</a:t>
            </a:r>
            <a:endParaRPr sz="1700" b="1" dirty="0">
              <a:latin typeface="Roboto" panose="02000000000000000000" pitchFamily="2" charset="0"/>
              <a:ea typeface="Roboto" panose="02000000000000000000" pitchFamily="2" charset="0"/>
            </a:endParaRPr>
          </a:p>
        </p:txBody>
      </p:sp>
      <p:sp>
        <p:nvSpPr>
          <p:cNvPr id="26" name="Google Shape;218;p29">
            <a:extLst>
              <a:ext uri="{FF2B5EF4-FFF2-40B4-BE49-F238E27FC236}">
                <a16:creationId xmlns:a16="http://schemas.microsoft.com/office/drawing/2014/main" xmlns="" id="{BCB37CAC-6F1F-1EB6-BCCF-B4A5C4BDEE8E}"/>
              </a:ext>
            </a:extLst>
          </p:cNvPr>
          <p:cNvSpPr/>
          <p:nvPr/>
        </p:nvSpPr>
        <p:spPr>
          <a:xfrm>
            <a:off x="2420902" y="5159495"/>
            <a:ext cx="1453800"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a:latin typeface="Roboto" panose="02000000000000000000" pitchFamily="2" charset="0"/>
                <a:ea typeface="Roboto" panose="02000000000000000000" pitchFamily="2" charset="0"/>
              </a:rPr>
              <a:t>in order to</a:t>
            </a:r>
            <a:endParaRPr sz="1700" b="1">
              <a:latin typeface="Roboto" panose="02000000000000000000" pitchFamily="2" charset="0"/>
              <a:ea typeface="Roboto" panose="02000000000000000000" pitchFamily="2" charset="0"/>
            </a:endParaRPr>
          </a:p>
        </p:txBody>
      </p:sp>
      <p:sp>
        <p:nvSpPr>
          <p:cNvPr id="2" name="Google Shape;215;p29">
            <a:extLst>
              <a:ext uri="{FF2B5EF4-FFF2-40B4-BE49-F238E27FC236}">
                <a16:creationId xmlns:a16="http://schemas.microsoft.com/office/drawing/2014/main" xmlns="" id="{5281562B-22C6-3355-91BA-207A505CEC99}"/>
              </a:ext>
            </a:extLst>
          </p:cNvPr>
          <p:cNvSpPr/>
          <p:nvPr/>
        </p:nvSpPr>
        <p:spPr>
          <a:xfrm>
            <a:off x="6625168" y="2659861"/>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(contrast)</a:t>
            </a:r>
            <a:endParaRPr sz="1700" dirty="0">
              <a:solidFill>
                <a:srgbClr val="007AC2"/>
              </a:solidFill>
              <a:latin typeface="Roboto" panose="02000000000000000000" pitchFamily="2" charset="0"/>
              <a:ea typeface="Roboto" panose="02000000000000000000" pitchFamily="2" charset="0"/>
            </a:endParaRPr>
          </a:p>
        </p:txBody>
      </p:sp>
      <p:sp>
        <p:nvSpPr>
          <p:cNvPr id="5" name="Google Shape;215;p29">
            <a:extLst>
              <a:ext uri="{FF2B5EF4-FFF2-40B4-BE49-F238E27FC236}">
                <a16:creationId xmlns:a16="http://schemas.microsoft.com/office/drawing/2014/main" xmlns="" id="{F0A597CD-FDD6-51C5-4F82-57072E668F42}"/>
              </a:ext>
            </a:extLst>
          </p:cNvPr>
          <p:cNvSpPr/>
          <p:nvPr/>
        </p:nvSpPr>
        <p:spPr>
          <a:xfrm>
            <a:off x="2016238" y="3576275"/>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(contrast)</a:t>
            </a:r>
            <a:endParaRPr sz="1700" dirty="0">
              <a:solidFill>
                <a:srgbClr val="007AC2"/>
              </a:solidFill>
              <a:latin typeface="Roboto" panose="02000000000000000000" pitchFamily="2" charset="0"/>
              <a:ea typeface="Roboto" panose="02000000000000000000" pitchFamily="2" charset="0"/>
            </a:endParaRPr>
          </a:p>
        </p:txBody>
      </p:sp>
      <p:sp>
        <p:nvSpPr>
          <p:cNvPr id="6" name="Google Shape;215;p29">
            <a:extLst>
              <a:ext uri="{FF2B5EF4-FFF2-40B4-BE49-F238E27FC236}">
                <a16:creationId xmlns:a16="http://schemas.microsoft.com/office/drawing/2014/main" xmlns="" id="{8DAE77F6-CA52-EA44-9D0A-33DB018137AD}"/>
              </a:ext>
            </a:extLst>
          </p:cNvPr>
          <p:cNvSpPr/>
          <p:nvPr/>
        </p:nvSpPr>
        <p:spPr>
          <a:xfrm>
            <a:off x="1098926" y="4536285"/>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(reason)</a:t>
            </a:r>
          </a:p>
        </p:txBody>
      </p:sp>
      <p:sp>
        <p:nvSpPr>
          <p:cNvPr id="7" name="Google Shape;215;p29">
            <a:extLst>
              <a:ext uri="{FF2B5EF4-FFF2-40B4-BE49-F238E27FC236}">
                <a16:creationId xmlns:a16="http://schemas.microsoft.com/office/drawing/2014/main" xmlns="" id="{ECB05B9F-ECD4-77D6-A264-9D37F9AAA933}"/>
              </a:ext>
            </a:extLst>
          </p:cNvPr>
          <p:cNvSpPr/>
          <p:nvPr/>
        </p:nvSpPr>
        <p:spPr>
          <a:xfrm>
            <a:off x="6250591" y="5156489"/>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(purpose) </a:t>
            </a:r>
          </a:p>
        </p:txBody>
      </p:sp>
    </p:spTree>
    <p:extLst>
      <p:ext uri="{BB962C8B-B14F-4D97-AF65-F5344CB8AC3E}">
        <p14:creationId xmlns:p14="http://schemas.microsoft.com/office/powerpoint/2010/main" val="26507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 grpId="0"/>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2BC7092-52D4-C97A-1B0D-900C27FF4C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49930CD1-9346-5E81-2E48-84636995DA4F}"/>
              </a:ext>
            </a:extLst>
          </p:cNvPr>
          <p:cNvSpPr>
            <a:spLocks noGrp="1"/>
          </p:cNvSpPr>
          <p:nvPr>
            <p:ph type="title"/>
          </p:nvPr>
        </p:nvSpPr>
        <p:spPr/>
        <p:txBody>
          <a:bodyPr/>
          <a:lstStyle/>
          <a:p>
            <a:r>
              <a:rPr lang="en-GB" dirty="0"/>
              <a:t>Complete the gaps.</a:t>
            </a:r>
            <a:endParaRPr lang="x-none" dirty="0"/>
          </a:p>
        </p:txBody>
      </p:sp>
      <p:sp>
        <p:nvSpPr>
          <p:cNvPr id="3" name="Text">
            <a:extLst>
              <a:ext uri="{FF2B5EF4-FFF2-40B4-BE49-F238E27FC236}">
                <a16:creationId xmlns:a16="http://schemas.microsoft.com/office/drawing/2014/main" xmlns="" id="{EBC9DE25-E646-3E14-A506-AD4FB74FCFAD}"/>
              </a:ext>
            </a:extLst>
          </p:cNvPr>
          <p:cNvSpPr/>
          <p:nvPr/>
        </p:nvSpPr>
        <p:spPr>
          <a:xfrm>
            <a:off x="755650" y="1468877"/>
            <a:ext cx="7632700" cy="784830"/>
          </a:xfrm>
          <a:prstGeom prst="rect">
            <a:avLst/>
          </a:prstGeom>
        </p:spPr>
        <p:txBody>
          <a:bodyPr wrap="square" lIns="0" tIns="0" rIns="0" bIns="0">
            <a:spAutoFit/>
          </a:bodyPr>
          <a:lstStyle/>
          <a:p>
            <a:r>
              <a:rPr lang="en-GB" sz="1700" dirty="0">
                <a:solidFill>
                  <a:srgbClr val="007AC2"/>
                </a:solidFill>
                <a:latin typeface="Roboto" panose="02000000000000000000" pitchFamily="2" charset="0"/>
                <a:ea typeface="Roboto" panose="02000000000000000000" pitchFamily="2" charset="0"/>
              </a:rPr>
              <a:t>Complete the following sentences with a suitable connecting word and say what type of connecting word it is. In some cases more than one answer may be possible.</a:t>
            </a:r>
          </a:p>
        </p:txBody>
      </p:sp>
      <p:sp>
        <p:nvSpPr>
          <p:cNvPr id="16" name="Rectangle 15">
            <a:extLst>
              <a:ext uri="{FF2B5EF4-FFF2-40B4-BE49-F238E27FC236}">
                <a16:creationId xmlns:a16="http://schemas.microsoft.com/office/drawing/2014/main" xmlns="" id="{8688B3D7-05F9-1F8C-34DD-AFD557246F42}"/>
              </a:ext>
            </a:extLst>
          </p:cNvPr>
          <p:cNvSpPr/>
          <p:nvPr/>
        </p:nvSpPr>
        <p:spPr>
          <a:xfrm>
            <a:off x="758604" y="2619102"/>
            <a:ext cx="422910" cy="4922158"/>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5" name="Group 4">
            <a:extLst>
              <a:ext uri="{FF2B5EF4-FFF2-40B4-BE49-F238E27FC236}">
                <a16:creationId xmlns:a16="http://schemas.microsoft.com/office/drawing/2014/main" xmlns="" id="{3938CDE7-70CA-DC74-E718-0E14C60889C1}"/>
              </a:ext>
            </a:extLst>
          </p:cNvPr>
          <p:cNvGrpSpPr/>
          <p:nvPr/>
        </p:nvGrpSpPr>
        <p:grpSpPr>
          <a:xfrm>
            <a:off x="758604" y="2761149"/>
            <a:ext cx="7649126" cy="294894"/>
            <a:chOff x="758604" y="2761149"/>
            <a:chExt cx="7649126" cy="294894"/>
          </a:xfrm>
        </p:grpSpPr>
        <p:sp>
          <p:nvSpPr>
            <p:cNvPr id="11" name="Text">
              <a:extLst>
                <a:ext uri="{FF2B5EF4-FFF2-40B4-BE49-F238E27FC236}">
                  <a16:creationId xmlns:a16="http://schemas.microsoft.com/office/drawing/2014/main" xmlns="" id="{9ADCADCB-A424-2822-A9A1-E5E0F3C5B200}"/>
                </a:ext>
              </a:extLst>
            </p:cNvPr>
            <p:cNvSpPr/>
            <p:nvPr/>
          </p:nvSpPr>
          <p:spPr>
            <a:xfrm>
              <a:off x="1294410" y="2761149"/>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I wanted to go to the party.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I had too much homework. </a:t>
              </a:r>
              <a:endParaRPr lang="en-GB" sz="1700" dirty="0">
                <a:solidFill>
                  <a:srgbClr val="007AC2"/>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xmlns="" id="{2172CA25-F580-52C1-C745-D47580BCFC1A}"/>
                </a:ext>
              </a:extLst>
            </p:cNvPr>
            <p:cNvSpPr txBox="1"/>
            <p:nvPr/>
          </p:nvSpPr>
          <p:spPr>
            <a:xfrm>
              <a:off x="758604" y="2779044"/>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5.</a:t>
              </a:r>
            </a:p>
          </p:txBody>
        </p:sp>
      </p:grpSp>
      <p:grpSp>
        <p:nvGrpSpPr>
          <p:cNvPr id="7" name="Group 6">
            <a:extLst>
              <a:ext uri="{FF2B5EF4-FFF2-40B4-BE49-F238E27FC236}">
                <a16:creationId xmlns:a16="http://schemas.microsoft.com/office/drawing/2014/main" xmlns="" id="{B1F7D75D-8C34-FE91-A5CC-B35E88B33B7C}"/>
              </a:ext>
            </a:extLst>
          </p:cNvPr>
          <p:cNvGrpSpPr/>
          <p:nvPr/>
        </p:nvGrpSpPr>
        <p:grpSpPr>
          <a:xfrm>
            <a:off x="758604" y="3641991"/>
            <a:ext cx="7649126" cy="340536"/>
            <a:chOff x="758604" y="3641991"/>
            <a:chExt cx="7649126" cy="340536"/>
          </a:xfrm>
        </p:grpSpPr>
        <p:sp>
          <p:nvSpPr>
            <p:cNvPr id="14" name="Text">
              <a:extLst>
                <a:ext uri="{FF2B5EF4-FFF2-40B4-BE49-F238E27FC236}">
                  <a16:creationId xmlns:a16="http://schemas.microsoft.com/office/drawing/2014/main" xmlns="" id="{FE8DD1C7-AAC6-E676-63D5-26A5F13D68AB}"/>
                </a:ext>
              </a:extLst>
            </p:cNvPr>
            <p:cNvSpPr/>
            <p:nvPr/>
          </p:nvSpPr>
          <p:spPr>
            <a:xfrm>
              <a:off x="1294410" y="3647246"/>
              <a:ext cx="7113320" cy="335281"/>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The hotel offers free breakfast.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it has a gym and a pool.</a:t>
              </a:r>
              <a:endParaRPr lang="en-GB" sz="1700" dirty="0">
                <a:solidFill>
                  <a:srgbClr val="007AC2"/>
                </a:solidFill>
                <a:latin typeface="Roboto" panose="02000000000000000000" pitchFamily="2" charset="0"/>
                <a:ea typeface="Roboto" panose="02000000000000000000" pitchFamily="2" charset="0"/>
              </a:endParaRPr>
            </a:p>
          </p:txBody>
        </p:sp>
        <p:sp>
          <p:nvSpPr>
            <p:cNvPr id="18" name="TextBox 17">
              <a:extLst>
                <a:ext uri="{FF2B5EF4-FFF2-40B4-BE49-F238E27FC236}">
                  <a16:creationId xmlns:a16="http://schemas.microsoft.com/office/drawing/2014/main" xmlns="" id="{4F3812AC-7976-64BF-54F6-61A3FDD9739F}"/>
                </a:ext>
              </a:extLst>
            </p:cNvPr>
            <p:cNvSpPr txBox="1"/>
            <p:nvPr/>
          </p:nvSpPr>
          <p:spPr>
            <a:xfrm>
              <a:off x="758604" y="3641991"/>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6.</a:t>
              </a:r>
            </a:p>
          </p:txBody>
        </p:sp>
      </p:grpSp>
      <p:grpSp>
        <p:nvGrpSpPr>
          <p:cNvPr id="9" name="Group 8">
            <a:extLst>
              <a:ext uri="{FF2B5EF4-FFF2-40B4-BE49-F238E27FC236}">
                <a16:creationId xmlns:a16="http://schemas.microsoft.com/office/drawing/2014/main" xmlns="" id="{5EEABD45-7439-9079-F57A-D14A84840A80}"/>
              </a:ext>
            </a:extLst>
          </p:cNvPr>
          <p:cNvGrpSpPr/>
          <p:nvPr/>
        </p:nvGrpSpPr>
        <p:grpSpPr>
          <a:xfrm>
            <a:off x="758604" y="5404050"/>
            <a:ext cx="7649126" cy="276999"/>
            <a:chOff x="758604" y="5404050"/>
            <a:chExt cx="7649126" cy="276999"/>
          </a:xfrm>
        </p:grpSpPr>
        <p:sp>
          <p:nvSpPr>
            <p:cNvPr id="20" name="Text">
              <a:extLst>
                <a:ext uri="{FF2B5EF4-FFF2-40B4-BE49-F238E27FC236}">
                  <a16:creationId xmlns:a16="http://schemas.microsoft.com/office/drawing/2014/main" xmlns="" id="{A3602B42-12BA-AE75-9C37-D72717DCF18B}"/>
                </a:ext>
              </a:extLst>
            </p:cNvPr>
            <p:cNvSpPr/>
            <p:nvPr/>
          </p:nvSpPr>
          <p:spPr>
            <a:xfrm>
              <a:off x="1294410" y="5419439"/>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It started raining heavily, </a:t>
              </a:r>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we had to cancel the outdoor game. </a:t>
              </a:r>
              <a:endParaRPr lang="en-GB" sz="1700" dirty="0">
                <a:solidFill>
                  <a:srgbClr val="007AC2"/>
                </a:solidFill>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xmlns="" id="{FE81F9B3-3A97-3CEA-DA2B-7B76715BD542}"/>
                </a:ext>
              </a:extLst>
            </p:cNvPr>
            <p:cNvSpPr txBox="1"/>
            <p:nvPr/>
          </p:nvSpPr>
          <p:spPr>
            <a:xfrm>
              <a:off x="758604" y="5404050"/>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8.</a:t>
              </a:r>
            </a:p>
          </p:txBody>
        </p:sp>
      </p:grpSp>
      <p:grpSp>
        <p:nvGrpSpPr>
          <p:cNvPr id="8" name="Group 7">
            <a:extLst>
              <a:ext uri="{FF2B5EF4-FFF2-40B4-BE49-F238E27FC236}">
                <a16:creationId xmlns:a16="http://schemas.microsoft.com/office/drawing/2014/main" xmlns="" id="{722EEBB9-896B-C4DF-48FE-5AD0B1ED877C}"/>
              </a:ext>
            </a:extLst>
          </p:cNvPr>
          <p:cNvGrpSpPr/>
          <p:nvPr/>
        </p:nvGrpSpPr>
        <p:grpSpPr>
          <a:xfrm>
            <a:off x="758604" y="4533343"/>
            <a:ext cx="7649126" cy="523220"/>
            <a:chOff x="758604" y="4533343"/>
            <a:chExt cx="7649126" cy="523220"/>
          </a:xfrm>
        </p:grpSpPr>
        <p:sp>
          <p:nvSpPr>
            <p:cNvPr id="19" name="TextBox 18">
              <a:extLst>
                <a:ext uri="{FF2B5EF4-FFF2-40B4-BE49-F238E27FC236}">
                  <a16:creationId xmlns:a16="http://schemas.microsoft.com/office/drawing/2014/main" xmlns="" id="{39C54FBE-9C2C-F390-7526-C8AABE10F22F}"/>
                </a:ext>
              </a:extLst>
            </p:cNvPr>
            <p:cNvSpPr txBox="1"/>
            <p:nvPr/>
          </p:nvSpPr>
          <p:spPr>
            <a:xfrm>
              <a:off x="758604" y="4550756"/>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7.</a:t>
              </a:r>
            </a:p>
          </p:txBody>
        </p:sp>
        <p:sp>
          <p:nvSpPr>
            <p:cNvPr id="2" name="Text">
              <a:extLst>
                <a:ext uri="{FF2B5EF4-FFF2-40B4-BE49-F238E27FC236}">
                  <a16:creationId xmlns:a16="http://schemas.microsoft.com/office/drawing/2014/main" xmlns="" id="{CFE81143-47ED-1268-E400-43F253391405}"/>
                </a:ext>
              </a:extLst>
            </p:cNvPr>
            <p:cNvSpPr/>
            <p:nvPr/>
          </p:nvSpPr>
          <p:spPr>
            <a:xfrm>
              <a:off x="1294410" y="4533343"/>
              <a:ext cx="7113320" cy="523220"/>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On the one hand, I want to hang out with my friends this weekend.</a:t>
              </a:r>
            </a:p>
            <a:p>
              <a:r>
                <a:rPr lang="en-GB" sz="1700" u="sng" dirty="0">
                  <a:latin typeface="Roboto" panose="02000000000000000000" pitchFamily="2" charset="0"/>
                  <a:ea typeface="Roboto" panose="02000000000000000000" pitchFamily="2" charset="0"/>
                </a:rPr>
                <a:t>                                   </a:t>
              </a:r>
              <a:r>
                <a:rPr lang="en-GB" sz="1700" dirty="0">
                  <a:latin typeface="Roboto" panose="02000000000000000000" pitchFamily="2" charset="0"/>
                  <a:ea typeface="Roboto" panose="02000000000000000000" pitchFamily="2" charset="0"/>
                </a:rPr>
                <a:t> I really need to study for my exams</a:t>
              </a:r>
              <a:r>
                <a:rPr lang="en-GB" sz="1700" dirty="0">
                  <a:solidFill>
                    <a:srgbClr val="232321"/>
                  </a:solidFill>
                  <a:latin typeface="Roboto" panose="02000000000000000000" pitchFamily="2" charset="0"/>
                  <a:ea typeface="Roboto" panose="02000000000000000000" pitchFamily="2" charset="0"/>
                </a:rPr>
                <a:t>.</a:t>
              </a:r>
              <a:endParaRPr lang="en-GB" sz="1700" dirty="0">
                <a:solidFill>
                  <a:srgbClr val="007AC2"/>
                </a:solidFill>
                <a:latin typeface="Roboto" panose="02000000000000000000" pitchFamily="2" charset="0"/>
                <a:ea typeface="Roboto" panose="02000000000000000000" pitchFamily="2" charset="0"/>
              </a:endParaRPr>
            </a:p>
          </p:txBody>
        </p:sp>
      </p:grpSp>
      <p:sp>
        <p:nvSpPr>
          <p:cNvPr id="23" name="Google Shape;215;p29">
            <a:extLst>
              <a:ext uri="{FF2B5EF4-FFF2-40B4-BE49-F238E27FC236}">
                <a16:creationId xmlns:a16="http://schemas.microsoft.com/office/drawing/2014/main" xmlns="" id="{B48C2522-33CC-BB1E-8CC1-F5BB3B2D8383}"/>
              </a:ext>
            </a:extLst>
          </p:cNvPr>
          <p:cNvSpPr/>
          <p:nvPr/>
        </p:nvSpPr>
        <p:spPr>
          <a:xfrm>
            <a:off x="3916612" y="2645705"/>
            <a:ext cx="1301246"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However</a:t>
            </a:r>
            <a:endParaRPr sz="1700" b="1" dirty="0">
              <a:latin typeface="Roboto" panose="02000000000000000000" pitchFamily="2" charset="0"/>
              <a:ea typeface="Roboto" panose="02000000000000000000" pitchFamily="2" charset="0"/>
            </a:endParaRPr>
          </a:p>
        </p:txBody>
      </p:sp>
      <p:sp>
        <p:nvSpPr>
          <p:cNvPr id="24" name="Google Shape;216;p29">
            <a:extLst>
              <a:ext uri="{FF2B5EF4-FFF2-40B4-BE49-F238E27FC236}">
                <a16:creationId xmlns:a16="http://schemas.microsoft.com/office/drawing/2014/main" xmlns="" id="{3CB0E123-A89C-CC75-ED37-4EFEFCFF5F91}"/>
              </a:ext>
            </a:extLst>
          </p:cNvPr>
          <p:cNvSpPr/>
          <p:nvPr/>
        </p:nvSpPr>
        <p:spPr>
          <a:xfrm>
            <a:off x="4407604" y="3536281"/>
            <a:ext cx="1250700"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In addition</a:t>
            </a:r>
          </a:p>
        </p:txBody>
      </p:sp>
      <p:sp>
        <p:nvSpPr>
          <p:cNvPr id="25" name="Google Shape;217;p29">
            <a:extLst>
              <a:ext uri="{FF2B5EF4-FFF2-40B4-BE49-F238E27FC236}">
                <a16:creationId xmlns:a16="http://schemas.microsoft.com/office/drawing/2014/main" xmlns="" id="{1B45E8BB-A6A2-2693-BE85-38E53DBD9425}"/>
              </a:ext>
            </a:extLst>
          </p:cNvPr>
          <p:cNvSpPr/>
          <p:nvPr/>
        </p:nvSpPr>
        <p:spPr>
          <a:xfrm>
            <a:off x="1050886" y="4700141"/>
            <a:ext cx="2236964"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On the other hand</a:t>
            </a:r>
          </a:p>
        </p:txBody>
      </p:sp>
      <p:sp>
        <p:nvSpPr>
          <p:cNvPr id="26" name="Google Shape;218;p29">
            <a:extLst>
              <a:ext uri="{FF2B5EF4-FFF2-40B4-BE49-F238E27FC236}">
                <a16:creationId xmlns:a16="http://schemas.microsoft.com/office/drawing/2014/main" xmlns="" id="{B3807132-A77C-AF14-13C3-99CC8922AA15}"/>
              </a:ext>
            </a:extLst>
          </p:cNvPr>
          <p:cNvSpPr/>
          <p:nvPr/>
        </p:nvSpPr>
        <p:spPr>
          <a:xfrm>
            <a:off x="3741520" y="5319426"/>
            <a:ext cx="1038253"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marL="0" lvl="0" indent="0" algn="ctr" rtl="0">
              <a:spcBef>
                <a:spcPts val="0"/>
              </a:spcBef>
              <a:spcAft>
                <a:spcPts val="0"/>
              </a:spcAft>
              <a:buNone/>
            </a:pPr>
            <a:r>
              <a:rPr lang="en-GB" sz="1700" b="1" dirty="0">
                <a:latin typeface="Roboto" panose="02000000000000000000" pitchFamily="2" charset="0"/>
                <a:ea typeface="Roboto" panose="02000000000000000000" pitchFamily="2" charset="0"/>
              </a:rPr>
              <a:t>so</a:t>
            </a:r>
            <a:endParaRPr sz="1700" b="1" dirty="0">
              <a:latin typeface="Roboto" panose="02000000000000000000" pitchFamily="2" charset="0"/>
              <a:ea typeface="Roboto" panose="02000000000000000000" pitchFamily="2" charset="0"/>
            </a:endParaRPr>
          </a:p>
        </p:txBody>
      </p:sp>
      <p:sp>
        <p:nvSpPr>
          <p:cNvPr id="6" name="Google Shape;215;p29">
            <a:extLst>
              <a:ext uri="{FF2B5EF4-FFF2-40B4-BE49-F238E27FC236}">
                <a16:creationId xmlns:a16="http://schemas.microsoft.com/office/drawing/2014/main" xmlns="" id="{029C0327-D136-8020-C7E0-8AC24068CDA7}"/>
              </a:ext>
            </a:extLst>
          </p:cNvPr>
          <p:cNvSpPr/>
          <p:nvPr/>
        </p:nvSpPr>
        <p:spPr>
          <a:xfrm>
            <a:off x="1157022" y="2938599"/>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(contrast)</a:t>
            </a:r>
            <a:endParaRPr sz="1700" dirty="0">
              <a:solidFill>
                <a:srgbClr val="007AC2"/>
              </a:solidFill>
              <a:latin typeface="Roboto" panose="02000000000000000000" pitchFamily="2" charset="0"/>
              <a:ea typeface="Roboto" panose="02000000000000000000" pitchFamily="2" charset="0"/>
            </a:endParaRPr>
          </a:p>
        </p:txBody>
      </p:sp>
      <p:sp>
        <p:nvSpPr>
          <p:cNvPr id="10" name="Google Shape;215;p29">
            <a:extLst>
              <a:ext uri="{FF2B5EF4-FFF2-40B4-BE49-F238E27FC236}">
                <a16:creationId xmlns:a16="http://schemas.microsoft.com/office/drawing/2014/main" xmlns="" id="{F819C1FA-2546-86E9-D49A-2430BD25C604}"/>
              </a:ext>
            </a:extLst>
          </p:cNvPr>
          <p:cNvSpPr/>
          <p:nvPr/>
        </p:nvSpPr>
        <p:spPr>
          <a:xfrm>
            <a:off x="6613292" y="4692478"/>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(contrast)</a:t>
            </a:r>
            <a:endParaRPr sz="1700" dirty="0">
              <a:solidFill>
                <a:srgbClr val="007AC2"/>
              </a:solidFill>
              <a:latin typeface="Roboto" panose="02000000000000000000" pitchFamily="2" charset="0"/>
              <a:ea typeface="Roboto" panose="02000000000000000000" pitchFamily="2" charset="0"/>
            </a:endParaRPr>
          </a:p>
        </p:txBody>
      </p:sp>
      <p:sp>
        <p:nvSpPr>
          <p:cNvPr id="12" name="Google Shape;215;p29">
            <a:extLst>
              <a:ext uri="{FF2B5EF4-FFF2-40B4-BE49-F238E27FC236}">
                <a16:creationId xmlns:a16="http://schemas.microsoft.com/office/drawing/2014/main" xmlns="" id="{E6B9D50A-192E-4085-2015-81C134495073}"/>
              </a:ext>
            </a:extLst>
          </p:cNvPr>
          <p:cNvSpPr/>
          <p:nvPr/>
        </p:nvSpPr>
        <p:spPr>
          <a:xfrm>
            <a:off x="1140694" y="3804371"/>
            <a:ext cx="1236298"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(addition)</a:t>
            </a:r>
            <a:endParaRPr sz="1700" dirty="0">
              <a:solidFill>
                <a:srgbClr val="007AC2"/>
              </a:solidFill>
              <a:latin typeface="Roboto" panose="02000000000000000000" pitchFamily="2" charset="0"/>
              <a:ea typeface="Roboto" panose="02000000000000000000" pitchFamily="2" charset="0"/>
            </a:endParaRPr>
          </a:p>
        </p:txBody>
      </p:sp>
      <p:sp>
        <p:nvSpPr>
          <p:cNvPr id="13" name="Google Shape;215;p29">
            <a:extLst>
              <a:ext uri="{FF2B5EF4-FFF2-40B4-BE49-F238E27FC236}">
                <a16:creationId xmlns:a16="http://schemas.microsoft.com/office/drawing/2014/main" xmlns="" id="{9C80F373-58F8-D1EB-25CF-31349D49EBDD}"/>
              </a:ext>
            </a:extLst>
          </p:cNvPr>
          <p:cNvSpPr/>
          <p:nvPr/>
        </p:nvSpPr>
        <p:spPr>
          <a:xfrm>
            <a:off x="1140694" y="5608127"/>
            <a:ext cx="957684" cy="446246"/>
          </a:xfrm>
          <a:prstGeom prst="rect">
            <a:avLst/>
          </a:prstGeom>
          <a:noFill/>
          <a:ln w="9525" cap="flat" cmpd="sng">
            <a:noFill/>
            <a:prstDash val="solid"/>
            <a:round/>
            <a:headEnd type="none" w="sm" len="sm"/>
            <a:tailEnd type="none" w="sm" len="sm"/>
          </a:ln>
        </p:spPr>
        <p:txBody>
          <a:bodyPr spcFirstLastPara="1" wrap="square" lIns="108000" tIns="91425" rIns="108000" bIns="91425" anchor="ctr" anchorCtr="0">
            <a:spAutoFit/>
          </a:bodyPr>
          <a:lstStyle/>
          <a:p>
            <a:pPr lvl="0" algn="ctr"/>
            <a:r>
              <a:rPr lang="en-GB" sz="1700" dirty="0">
                <a:solidFill>
                  <a:srgbClr val="007AC2"/>
                </a:solidFill>
                <a:latin typeface="Roboto" panose="02000000000000000000" pitchFamily="2" charset="0"/>
                <a:ea typeface="Roboto" panose="02000000000000000000" pitchFamily="2" charset="0"/>
              </a:rPr>
              <a:t>(result)</a:t>
            </a:r>
            <a:endParaRPr sz="1700" dirty="0">
              <a:solidFill>
                <a:srgbClr val="007AC2"/>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93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p:bldP spid="24" grpId="0"/>
      <p:bldP spid="25" grpId="0"/>
      <p:bldP spid="26" grpId="0"/>
      <p:bldP spid="6" grpId="0"/>
      <p:bldP spid="10"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9302608-50B7-D321-820D-BBED0BE2F0CD}"/>
            </a:ext>
          </a:extLst>
        </p:cNvPr>
        <p:cNvGrpSpPr/>
        <p:nvPr/>
      </p:nvGrpSpPr>
      <p:grpSpPr>
        <a:xfrm>
          <a:off x="0" y="0"/>
          <a:ext cx="0" cy="0"/>
          <a:chOff x="0" y="0"/>
          <a:chExt cx="0" cy="0"/>
        </a:xfrm>
      </p:grpSpPr>
      <p:sp>
        <p:nvSpPr>
          <p:cNvPr id="28" name="Text">
            <a:extLst>
              <a:ext uri="{FF2B5EF4-FFF2-40B4-BE49-F238E27FC236}">
                <a16:creationId xmlns:a16="http://schemas.microsoft.com/office/drawing/2014/main" xmlns="" id="{DE47C151-3B7E-DAA3-6D44-93A341C7BEC6}"/>
              </a:ext>
            </a:extLst>
          </p:cNvPr>
          <p:cNvSpPr/>
          <p:nvPr/>
        </p:nvSpPr>
        <p:spPr>
          <a:xfrm>
            <a:off x="1294411" y="2330010"/>
            <a:ext cx="7113320" cy="261610"/>
          </a:xfrm>
          <a:prstGeom prst="rect">
            <a:avLst/>
          </a:prstGeom>
        </p:spPr>
        <p:txBody>
          <a:bodyPr wrap="square" lIns="0" tIns="0" rIns="0" bIns="0">
            <a:spAutoFit/>
          </a:bodyPr>
          <a:lstStyle/>
          <a:p>
            <a:r>
              <a:rPr lang="en-GB" sz="1700" b="1" dirty="0">
                <a:latin typeface="Roboto" panose="02000000000000000000" pitchFamily="2" charset="0"/>
                <a:ea typeface="Roboto" panose="02000000000000000000" pitchFamily="2" charset="0"/>
              </a:rPr>
              <a:t>Even though </a:t>
            </a:r>
            <a:r>
              <a:rPr lang="en-GB" sz="1700" dirty="0">
                <a:latin typeface="Roboto" panose="02000000000000000000" pitchFamily="2" charset="0"/>
                <a:ea typeface="Roboto" panose="02000000000000000000" pitchFamily="2" charset="0"/>
              </a:rPr>
              <a:t>it was raining, we decided to go to the park anyway.</a:t>
            </a:r>
          </a:p>
        </p:txBody>
      </p:sp>
      <p:sp>
        <p:nvSpPr>
          <p:cNvPr id="29" name="Text">
            <a:extLst>
              <a:ext uri="{FF2B5EF4-FFF2-40B4-BE49-F238E27FC236}">
                <a16:creationId xmlns:a16="http://schemas.microsoft.com/office/drawing/2014/main" xmlns="" id="{99BF120F-71D6-4C24-E955-900DF7EACDB1}"/>
              </a:ext>
            </a:extLst>
          </p:cNvPr>
          <p:cNvSpPr/>
          <p:nvPr/>
        </p:nvSpPr>
        <p:spPr>
          <a:xfrm>
            <a:off x="1294411" y="3041773"/>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He didn’t train much. </a:t>
            </a:r>
            <a:r>
              <a:rPr lang="en-GB" sz="1700" b="1" dirty="0">
                <a:latin typeface="Roboto" panose="02000000000000000000" pitchFamily="2" charset="0"/>
                <a:ea typeface="Roboto" panose="02000000000000000000" pitchFamily="2" charset="0"/>
              </a:rPr>
              <a:t>However</a:t>
            </a:r>
            <a:r>
              <a:rPr lang="en-GB" sz="1700" dirty="0">
                <a:latin typeface="Roboto" panose="02000000000000000000" pitchFamily="2" charset="0"/>
                <a:ea typeface="Roboto" panose="02000000000000000000" pitchFamily="2" charset="0"/>
              </a:rPr>
              <a:t>, he passed the fitness test easily.</a:t>
            </a:r>
          </a:p>
        </p:txBody>
      </p:sp>
      <p:sp>
        <p:nvSpPr>
          <p:cNvPr id="30" name="Text">
            <a:extLst>
              <a:ext uri="{FF2B5EF4-FFF2-40B4-BE49-F238E27FC236}">
                <a16:creationId xmlns:a16="http://schemas.microsoft.com/office/drawing/2014/main" xmlns="" id="{3AB7EB0B-854E-236B-618B-FAB40AD9D094}"/>
              </a:ext>
            </a:extLst>
          </p:cNvPr>
          <p:cNvSpPr/>
          <p:nvPr/>
        </p:nvSpPr>
        <p:spPr>
          <a:xfrm>
            <a:off x="1294411" y="3805172"/>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She loves playing tennis, </a:t>
            </a:r>
            <a:r>
              <a:rPr lang="en-GB" sz="1700" b="1" dirty="0">
                <a:latin typeface="Roboto" panose="02000000000000000000" pitchFamily="2" charset="0"/>
                <a:ea typeface="Roboto" panose="02000000000000000000" pitchFamily="2" charset="0"/>
              </a:rPr>
              <a:t>but</a:t>
            </a:r>
            <a:r>
              <a:rPr lang="en-GB" sz="1700" dirty="0">
                <a:latin typeface="Roboto" panose="02000000000000000000" pitchFamily="2" charset="0"/>
                <a:ea typeface="Roboto" panose="02000000000000000000" pitchFamily="2" charset="0"/>
              </a:rPr>
              <a:t> she doesn’t like basketball.</a:t>
            </a:r>
          </a:p>
        </p:txBody>
      </p:sp>
      <p:sp>
        <p:nvSpPr>
          <p:cNvPr id="31" name="Text">
            <a:extLst>
              <a:ext uri="{FF2B5EF4-FFF2-40B4-BE49-F238E27FC236}">
                <a16:creationId xmlns:a16="http://schemas.microsoft.com/office/drawing/2014/main" xmlns="" id="{8ED63E1A-33E7-14F0-8C18-AC6FFF64AA50}"/>
              </a:ext>
            </a:extLst>
          </p:cNvPr>
          <p:cNvSpPr/>
          <p:nvPr/>
        </p:nvSpPr>
        <p:spPr>
          <a:xfrm>
            <a:off x="1294410" y="4539626"/>
            <a:ext cx="8220075" cy="261610"/>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I didn’t pass the end of year exam</a:t>
            </a:r>
            <a:r>
              <a:rPr lang="en-GB" sz="1700" b="1" dirty="0">
                <a:latin typeface="Roboto" panose="02000000000000000000" pitchFamily="2" charset="0"/>
                <a:ea typeface="Roboto" panose="02000000000000000000" pitchFamily="2" charset="0"/>
              </a:rPr>
              <a:t> because/due to the fact</a:t>
            </a:r>
            <a:r>
              <a:rPr lang="en-GB" sz="1700" dirty="0">
                <a:latin typeface="Roboto" panose="02000000000000000000" pitchFamily="2" charset="0"/>
                <a:ea typeface="Roboto" panose="02000000000000000000" pitchFamily="2" charset="0"/>
              </a:rPr>
              <a:t> </a:t>
            </a:r>
            <a:r>
              <a:rPr lang="en-GB" sz="1700" b="1" dirty="0">
                <a:latin typeface="Roboto" panose="02000000000000000000" pitchFamily="2" charset="0"/>
                <a:ea typeface="Roboto" panose="02000000000000000000" pitchFamily="2" charset="0"/>
              </a:rPr>
              <a:t>that</a:t>
            </a:r>
            <a:r>
              <a:rPr lang="en-GB" sz="1700" dirty="0">
                <a:latin typeface="Roboto" panose="02000000000000000000" pitchFamily="2" charset="0"/>
                <a:ea typeface="Roboto" panose="02000000000000000000" pitchFamily="2" charset="0"/>
              </a:rPr>
              <a:t> I didn’t</a:t>
            </a:r>
            <a:br>
              <a:rPr lang="en-GB" sz="1700" dirty="0">
                <a:latin typeface="Roboto" panose="02000000000000000000" pitchFamily="2" charset="0"/>
                <a:ea typeface="Roboto" panose="02000000000000000000" pitchFamily="2" charset="0"/>
              </a:rPr>
            </a:br>
            <a:r>
              <a:rPr lang="en-GB" sz="1700" dirty="0">
                <a:latin typeface="Roboto" panose="02000000000000000000" pitchFamily="2" charset="0"/>
                <a:ea typeface="Roboto" panose="02000000000000000000" pitchFamily="2" charset="0"/>
              </a:rPr>
              <a:t>study enough.</a:t>
            </a:r>
          </a:p>
        </p:txBody>
      </p:sp>
      <p:sp>
        <p:nvSpPr>
          <p:cNvPr id="4" name="Title 3">
            <a:extLst>
              <a:ext uri="{FF2B5EF4-FFF2-40B4-BE49-F238E27FC236}">
                <a16:creationId xmlns:a16="http://schemas.microsoft.com/office/drawing/2014/main" xmlns="" id="{1BFA7CA2-C111-3A65-53F9-5E9F4834A147}"/>
              </a:ext>
            </a:extLst>
          </p:cNvPr>
          <p:cNvSpPr>
            <a:spLocks noGrp="1"/>
          </p:cNvSpPr>
          <p:nvPr>
            <p:ph type="title"/>
          </p:nvPr>
        </p:nvSpPr>
        <p:spPr>
          <a:xfrm>
            <a:off x="457198" y="657146"/>
            <a:ext cx="8220075" cy="994306"/>
          </a:xfrm>
        </p:spPr>
        <p:txBody>
          <a:bodyPr/>
          <a:lstStyle/>
          <a:p>
            <a:r>
              <a:rPr lang="en-GB" dirty="0"/>
              <a:t>Find the mistakes in these sentences and correct them.</a:t>
            </a:r>
            <a:endParaRPr lang="x-none" dirty="0"/>
          </a:p>
        </p:txBody>
      </p:sp>
      <p:sp>
        <p:nvSpPr>
          <p:cNvPr id="16" name="Rectangle 15">
            <a:extLst>
              <a:ext uri="{FF2B5EF4-FFF2-40B4-BE49-F238E27FC236}">
                <a16:creationId xmlns:a16="http://schemas.microsoft.com/office/drawing/2014/main" xmlns="" id="{DBD4E7F6-0637-31AC-4965-A1A26C5EC89E}"/>
              </a:ext>
            </a:extLst>
          </p:cNvPr>
          <p:cNvSpPr/>
          <p:nvPr/>
        </p:nvSpPr>
        <p:spPr>
          <a:xfrm>
            <a:off x="758604" y="2058956"/>
            <a:ext cx="422910" cy="5739756"/>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
            <a:extLst>
              <a:ext uri="{FF2B5EF4-FFF2-40B4-BE49-F238E27FC236}">
                <a16:creationId xmlns:a16="http://schemas.microsoft.com/office/drawing/2014/main" xmlns="" id="{F059E891-ADF1-4A34-4653-789AC435C05A}"/>
              </a:ext>
            </a:extLst>
          </p:cNvPr>
          <p:cNvSpPr/>
          <p:nvPr/>
        </p:nvSpPr>
        <p:spPr>
          <a:xfrm>
            <a:off x="1294410" y="2333768"/>
            <a:ext cx="7113320" cy="254903"/>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In addition it was raining, we decided to go to the park anyway.</a:t>
            </a:r>
          </a:p>
        </p:txBody>
      </p:sp>
      <p:sp>
        <p:nvSpPr>
          <p:cNvPr id="17" name="TextBox 16">
            <a:extLst>
              <a:ext uri="{FF2B5EF4-FFF2-40B4-BE49-F238E27FC236}">
                <a16:creationId xmlns:a16="http://schemas.microsoft.com/office/drawing/2014/main" xmlns="" id="{A455E092-A7EF-F39A-AE3D-E7F0D9DA549C}"/>
              </a:ext>
            </a:extLst>
          </p:cNvPr>
          <p:cNvSpPr txBox="1"/>
          <p:nvPr/>
        </p:nvSpPr>
        <p:spPr>
          <a:xfrm>
            <a:off x="758604" y="2323294"/>
            <a:ext cx="422910" cy="245329"/>
          </a:xfrm>
          <a:prstGeom prst="rect">
            <a:avLst/>
          </a:prstGeom>
          <a:noFill/>
        </p:spPr>
        <p:txBody>
          <a:bodyPr wrap="square" rtlCol="0">
            <a:noAutofit/>
          </a:bodyPr>
          <a:lstStyle/>
          <a:p>
            <a:pPr lvl="0" algn="ctr">
              <a:buClr>
                <a:schemeClr val="dk1"/>
              </a:buClr>
              <a:buSzPts val="1100"/>
            </a:pPr>
            <a:r>
              <a:rPr lang="en-GB" sz="1200" b="1" dirty="0">
                <a:solidFill>
                  <a:srgbClr val="232321"/>
                </a:solidFill>
                <a:latin typeface="Roboto"/>
                <a:ea typeface="Roboto"/>
                <a:cs typeface="Roboto"/>
                <a:sym typeface="Roboto"/>
              </a:rPr>
              <a:t>1.</a:t>
            </a:r>
          </a:p>
        </p:txBody>
      </p:sp>
      <p:sp>
        <p:nvSpPr>
          <p:cNvPr id="18" name="TextBox 17">
            <a:extLst>
              <a:ext uri="{FF2B5EF4-FFF2-40B4-BE49-F238E27FC236}">
                <a16:creationId xmlns:a16="http://schemas.microsoft.com/office/drawing/2014/main" xmlns="" id="{AB0FA712-7EB1-E6D2-BBE3-61D6166B9131}"/>
              </a:ext>
            </a:extLst>
          </p:cNvPr>
          <p:cNvSpPr txBox="1"/>
          <p:nvPr/>
        </p:nvSpPr>
        <p:spPr>
          <a:xfrm>
            <a:off x="758604" y="4527990"/>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4.</a:t>
            </a:r>
          </a:p>
        </p:txBody>
      </p:sp>
      <p:sp>
        <p:nvSpPr>
          <p:cNvPr id="7" name="Text">
            <a:extLst>
              <a:ext uri="{FF2B5EF4-FFF2-40B4-BE49-F238E27FC236}">
                <a16:creationId xmlns:a16="http://schemas.microsoft.com/office/drawing/2014/main" xmlns="" id="{33EBE007-5124-41BC-14BB-6943DF714165}"/>
              </a:ext>
            </a:extLst>
          </p:cNvPr>
          <p:cNvSpPr/>
          <p:nvPr/>
        </p:nvSpPr>
        <p:spPr>
          <a:xfrm>
            <a:off x="1294410" y="4536154"/>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I didn’t pass the end of year exam due to I didn’t study enough.</a:t>
            </a:r>
          </a:p>
        </p:txBody>
      </p:sp>
      <p:sp>
        <p:nvSpPr>
          <p:cNvPr id="14" name="Text">
            <a:extLst>
              <a:ext uri="{FF2B5EF4-FFF2-40B4-BE49-F238E27FC236}">
                <a16:creationId xmlns:a16="http://schemas.microsoft.com/office/drawing/2014/main" xmlns="" id="{35B23FBC-37CF-F5DF-9775-E709C1AD6FBF}"/>
              </a:ext>
            </a:extLst>
          </p:cNvPr>
          <p:cNvSpPr/>
          <p:nvPr/>
        </p:nvSpPr>
        <p:spPr>
          <a:xfrm>
            <a:off x="1294410" y="3050494"/>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He didn’t train much so he passed the fitness test easily.</a:t>
            </a:r>
          </a:p>
        </p:txBody>
      </p:sp>
      <p:sp>
        <p:nvSpPr>
          <p:cNvPr id="13" name="TextBox 12">
            <a:extLst>
              <a:ext uri="{FF2B5EF4-FFF2-40B4-BE49-F238E27FC236}">
                <a16:creationId xmlns:a16="http://schemas.microsoft.com/office/drawing/2014/main" xmlns="" id="{7FE98D93-0E2E-89EA-6824-2A189ADB6DD2}"/>
              </a:ext>
            </a:extLst>
          </p:cNvPr>
          <p:cNvSpPr txBox="1"/>
          <p:nvPr/>
        </p:nvSpPr>
        <p:spPr>
          <a:xfrm>
            <a:off x="758604" y="3048816"/>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2.</a:t>
            </a:r>
          </a:p>
        </p:txBody>
      </p:sp>
      <p:sp>
        <p:nvSpPr>
          <p:cNvPr id="5" name="Text">
            <a:extLst>
              <a:ext uri="{FF2B5EF4-FFF2-40B4-BE49-F238E27FC236}">
                <a16:creationId xmlns:a16="http://schemas.microsoft.com/office/drawing/2014/main" xmlns="" id="{E28334A6-35B2-ADF0-8C94-716F68C4CD57}"/>
              </a:ext>
            </a:extLst>
          </p:cNvPr>
          <p:cNvSpPr/>
          <p:nvPr/>
        </p:nvSpPr>
        <p:spPr>
          <a:xfrm>
            <a:off x="1294410" y="3793719"/>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She loves playing tennis, despite she doesn’t like basketball.</a:t>
            </a:r>
          </a:p>
        </p:txBody>
      </p:sp>
      <p:sp>
        <p:nvSpPr>
          <p:cNvPr id="15" name="TextBox 14">
            <a:extLst>
              <a:ext uri="{FF2B5EF4-FFF2-40B4-BE49-F238E27FC236}">
                <a16:creationId xmlns:a16="http://schemas.microsoft.com/office/drawing/2014/main" xmlns="" id="{EDA5FB89-DEF1-BAA1-683E-DCC310A9437D}"/>
              </a:ext>
            </a:extLst>
          </p:cNvPr>
          <p:cNvSpPr txBox="1"/>
          <p:nvPr/>
        </p:nvSpPr>
        <p:spPr>
          <a:xfrm>
            <a:off x="758604" y="3787638"/>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3.</a:t>
            </a:r>
          </a:p>
        </p:txBody>
      </p:sp>
    </p:spTree>
    <p:extLst>
      <p:ext uri="{BB962C8B-B14F-4D97-AF65-F5344CB8AC3E}">
        <p14:creationId xmlns:p14="http://schemas.microsoft.com/office/powerpoint/2010/main" val="56633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16" grpId="0" animBg="1"/>
      <p:bldP spid="11" grpId="0"/>
      <p:bldP spid="11" grpId="1"/>
      <p:bldP spid="17" grpId="0"/>
      <p:bldP spid="18" grpId="0"/>
      <p:bldP spid="7" grpId="0"/>
      <p:bldP spid="7" grpId="1"/>
      <p:bldP spid="14" grpId="0"/>
      <p:bldP spid="14" grpId="1"/>
      <p:bldP spid="13" grpId="0"/>
      <p:bldP spid="5" grpId="0"/>
      <p:bldP spid="5" grpId="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C1BF153-AA14-8313-1CB1-B8A7A88490F9}"/>
            </a:ext>
          </a:extLst>
        </p:cNvPr>
        <p:cNvGrpSpPr/>
        <p:nvPr/>
      </p:nvGrpSpPr>
      <p:grpSpPr>
        <a:xfrm>
          <a:off x="0" y="0"/>
          <a:ext cx="0" cy="0"/>
          <a:chOff x="0" y="0"/>
          <a:chExt cx="0" cy="0"/>
        </a:xfrm>
      </p:grpSpPr>
      <p:sp>
        <p:nvSpPr>
          <p:cNvPr id="28" name="Text">
            <a:extLst>
              <a:ext uri="{FF2B5EF4-FFF2-40B4-BE49-F238E27FC236}">
                <a16:creationId xmlns:a16="http://schemas.microsoft.com/office/drawing/2014/main" xmlns="" id="{12D13845-323F-B248-08B6-7A7D3F95C628}"/>
              </a:ext>
            </a:extLst>
          </p:cNvPr>
          <p:cNvSpPr/>
          <p:nvPr/>
        </p:nvSpPr>
        <p:spPr>
          <a:xfrm>
            <a:off x="1294411" y="2330010"/>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She is studying languages in order </a:t>
            </a:r>
            <a:r>
              <a:rPr lang="en-GB" sz="1700" b="1" dirty="0">
                <a:latin typeface="Roboto" panose="02000000000000000000" pitchFamily="2" charset="0"/>
                <a:ea typeface="Roboto" panose="02000000000000000000" pitchFamily="2" charset="0"/>
              </a:rPr>
              <a:t>to</a:t>
            </a:r>
            <a:r>
              <a:rPr lang="en-GB" sz="1700" dirty="0">
                <a:latin typeface="Roboto" panose="02000000000000000000" pitchFamily="2" charset="0"/>
                <a:ea typeface="Roboto" panose="02000000000000000000" pitchFamily="2" charset="0"/>
              </a:rPr>
              <a:t> get a good job.</a:t>
            </a:r>
          </a:p>
        </p:txBody>
      </p:sp>
      <p:sp>
        <p:nvSpPr>
          <p:cNvPr id="29" name="Text">
            <a:extLst>
              <a:ext uri="{FF2B5EF4-FFF2-40B4-BE49-F238E27FC236}">
                <a16:creationId xmlns:a16="http://schemas.microsoft.com/office/drawing/2014/main" xmlns="" id="{EBCC994D-FA55-996D-B20F-23FD1BC5A8C9}"/>
              </a:ext>
            </a:extLst>
          </p:cNvPr>
          <p:cNvSpPr/>
          <p:nvPr/>
        </p:nvSpPr>
        <p:spPr>
          <a:xfrm>
            <a:off x="1294411" y="3041773"/>
            <a:ext cx="7113320" cy="276999"/>
          </a:xfrm>
          <a:prstGeom prst="rect">
            <a:avLst/>
          </a:prstGeom>
        </p:spPr>
        <p:txBody>
          <a:bodyPr wrap="square" lIns="0" tIns="0" rIns="0" bIns="0">
            <a:noAutofit/>
          </a:bodyPr>
          <a:lstStyle/>
          <a:p>
            <a:r>
              <a:rPr lang="en-GB" sz="1700" b="1" dirty="0">
                <a:latin typeface="Roboto" panose="02000000000000000000" pitchFamily="2" charset="0"/>
                <a:ea typeface="Roboto" panose="02000000000000000000" pitchFamily="2" charset="0"/>
              </a:rPr>
              <a:t>In spite of </a:t>
            </a:r>
            <a:r>
              <a:rPr lang="en-GB" sz="1700" dirty="0">
                <a:latin typeface="Roboto" panose="02000000000000000000" pitchFamily="2" charset="0"/>
                <a:ea typeface="Roboto" panose="02000000000000000000" pitchFamily="2" charset="0"/>
              </a:rPr>
              <a:t>being 90, he still travels all over the world.</a:t>
            </a:r>
          </a:p>
        </p:txBody>
      </p:sp>
      <p:sp>
        <p:nvSpPr>
          <p:cNvPr id="30" name="Text">
            <a:extLst>
              <a:ext uri="{FF2B5EF4-FFF2-40B4-BE49-F238E27FC236}">
                <a16:creationId xmlns:a16="http://schemas.microsoft.com/office/drawing/2014/main" xmlns="" id="{8B1B72A0-D1CE-D45C-BBF8-294958B2EED8}"/>
              </a:ext>
            </a:extLst>
          </p:cNvPr>
          <p:cNvSpPr/>
          <p:nvPr/>
        </p:nvSpPr>
        <p:spPr>
          <a:xfrm>
            <a:off x="1294411" y="3805172"/>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We enjoyed the film </a:t>
            </a:r>
            <a:r>
              <a:rPr lang="en-GB" sz="1700" b="1" dirty="0">
                <a:latin typeface="Roboto" panose="02000000000000000000" pitchFamily="2" charset="0"/>
                <a:ea typeface="Roboto" panose="02000000000000000000" pitchFamily="2" charset="0"/>
              </a:rPr>
              <a:t>even though </a:t>
            </a:r>
            <a:r>
              <a:rPr lang="en-GB" sz="1700" dirty="0">
                <a:latin typeface="Roboto" panose="02000000000000000000" pitchFamily="2" charset="0"/>
                <a:ea typeface="Roboto" panose="02000000000000000000" pitchFamily="2" charset="0"/>
              </a:rPr>
              <a:t>it was long.</a:t>
            </a:r>
          </a:p>
        </p:txBody>
      </p:sp>
      <p:sp>
        <p:nvSpPr>
          <p:cNvPr id="31" name="Text">
            <a:extLst>
              <a:ext uri="{FF2B5EF4-FFF2-40B4-BE49-F238E27FC236}">
                <a16:creationId xmlns:a16="http://schemas.microsoft.com/office/drawing/2014/main" xmlns="" id="{1DADD4E2-C42A-920E-E7CF-9203463465EE}"/>
              </a:ext>
            </a:extLst>
          </p:cNvPr>
          <p:cNvSpPr/>
          <p:nvPr/>
        </p:nvSpPr>
        <p:spPr>
          <a:xfrm>
            <a:off x="1294410" y="4539626"/>
            <a:ext cx="8220075" cy="261610"/>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It was a really sunny day. </a:t>
            </a:r>
            <a:r>
              <a:rPr lang="en-GB" sz="1700" b="1" dirty="0">
                <a:latin typeface="Roboto" panose="02000000000000000000" pitchFamily="2" charset="0"/>
                <a:ea typeface="Roboto" panose="02000000000000000000" pitchFamily="2" charset="0"/>
              </a:rPr>
              <a:t>Nevertheless</a:t>
            </a:r>
            <a:r>
              <a:rPr lang="en-GB" sz="1700" dirty="0">
                <a:latin typeface="Roboto" panose="02000000000000000000" pitchFamily="2" charset="0"/>
                <a:ea typeface="Roboto" panose="02000000000000000000" pitchFamily="2" charset="0"/>
              </a:rPr>
              <a:t>, the temperature was very cool.</a:t>
            </a:r>
          </a:p>
        </p:txBody>
      </p:sp>
      <p:sp>
        <p:nvSpPr>
          <p:cNvPr id="4" name="Title 3">
            <a:extLst>
              <a:ext uri="{FF2B5EF4-FFF2-40B4-BE49-F238E27FC236}">
                <a16:creationId xmlns:a16="http://schemas.microsoft.com/office/drawing/2014/main" xmlns="" id="{BF7A7611-0766-4079-F3C8-801C3498756A}"/>
              </a:ext>
            </a:extLst>
          </p:cNvPr>
          <p:cNvSpPr>
            <a:spLocks noGrp="1"/>
          </p:cNvSpPr>
          <p:nvPr>
            <p:ph type="title"/>
          </p:nvPr>
        </p:nvSpPr>
        <p:spPr>
          <a:xfrm>
            <a:off x="457198" y="657146"/>
            <a:ext cx="8220075" cy="994306"/>
          </a:xfrm>
        </p:spPr>
        <p:txBody>
          <a:bodyPr/>
          <a:lstStyle/>
          <a:p>
            <a:r>
              <a:rPr lang="en-GB" dirty="0"/>
              <a:t>Find the mistakes in these sentences and correct them.</a:t>
            </a:r>
            <a:endParaRPr lang="x-none" dirty="0"/>
          </a:p>
        </p:txBody>
      </p:sp>
      <p:sp>
        <p:nvSpPr>
          <p:cNvPr id="16" name="Rectangle 15">
            <a:extLst>
              <a:ext uri="{FF2B5EF4-FFF2-40B4-BE49-F238E27FC236}">
                <a16:creationId xmlns:a16="http://schemas.microsoft.com/office/drawing/2014/main" xmlns="" id="{EB5A20E1-2561-AF62-3EA1-A061F0B89FCC}"/>
              </a:ext>
            </a:extLst>
          </p:cNvPr>
          <p:cNvSpPr/>
          <p:nvPr/>
        </p:nvSpPr>
        <p:spPr>
          <a:xfrm>
            <a:off x="758604" y="2058956"/>
            <a:ext cx="422910" cy="5739756"/>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1" name="Text">
            <a:extLst>
              <a:ext uri="{FF2B5EF4-FFF2-40B4-BE49-F238E27FC236}">
                <a16:creationId xmlns:a16="http://schemas.microsoft.com/office/drawing/2014/main" xmlns="" id="{CA1FA48E-99A8-85CF-F041-F1AB38A699B5}"/>
              </a:ext>
            </a:extLst>
          </p:cNvPr>
          <p:cNvSpPr/>
          <p:nvPr/>
        </p:nvSpPr>
        <p:spPr>
          <a:xfrm>
            <a:off x="1294410" y="2336717"/>
            <a:ext cx="7113320" cy="254903"/>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She is studying languages in order get a good job.</a:t>
            </a:r>
          </a:p>
          <a:p>
            <a:endParaRPr lang="en-GB" sz="1700" dirty="0">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xmlns="" id="{18D205B6-3BDA-04E5-F157-76A551CE1973}"/>
              </a:ext>
            </a:extLst>
          </p:cNvPr>
          <p:cNvSpPr txBox="1"/>
          <p:nvPr/>
        </p:nvSpPr>
        <p:spPr>
          <a:xfrm>
            <a:off x="758604" y="2323294"/>
            <a:ext cx="422910" cy="245329"/>
          </a:xfrm>
          <a:prstGeom prst="rect">
            <a:avLst/>
          </a:prstGeom>
          <a:noFill/>
        </p:spPr>
        <p:txBody>
          <a:bodyPr wrap="square" rtlCol="0">
            <a:noAutofit/>
          </a:bodyPr>
          <a:lstStyle/>
          <a:p>
            <a:pPr lvl="0" algn="ctr">
              <a:buClr>
                <a:schemeClr val="dk1"/>
              </a:buClr>
              <a:buSzPts val="1100"/>
            </a:pPr>
            <a:r>
              <a:rPr lang="en-GB" sz="1200" b="1" dirty="0">
                <a:solidFill>
                  <a:srgbClr val="232321"/>
                </a:solidFill>
                <a:latin typeface="Roboto"/>
                <a:ea typeface="Roboto"/>
                <a:cs typeface="Roboto"/>
                <a:sym typeface="Roboto"/>
              </a:rPr>
              <a:t>5.</a:t>
            </a:r>
          </a:p>
        </p:txBody>
      </p:sp>
      <p:sp>
        <p:nvSpPr>
          <p:cNvPr id="18" name="TextBox 17">
            <a:extLst>
              <a:ext uri="{FF2B5EF4-FFF2-40B4-BE49-F238E27FC236}">
                <a16:creationId xmlns:a16="http://schemas.microsoft.com/office/drawing/2014/main" xmlns="" id="{946FB469-2CD9-6234-A1AA-7D4BD85A4823}"/>
              </a:ext>
            </a:extLst>
          </p:cNvPr>
          <p:cNvSpPr txBox="1"/>
          <p:nvPr/>
        </p:nvSpPr>
        <p:spPr>
          <a:xfrm>
            <a:off x="758604" y="4527990"/>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8.</a:t>
            </a:r>
          </a:p>
        </p:txBody>
      </p:sp>
      <p:sp>
        <p:nvSpPr>
          <p:cNvPr id="7" name="Text">
            <a:extLst>
              <a:ext uri="{FF2B5EF4-FFF2-40B4-BE49-F238E27FC236}">
                <a16:creationId xmlns:a16="http://schemas.microsoft.com/office/drawing/2014/main" xmlns="" id="{B874424C-0EB8-A778-73C9-DD6DCD33F744}"/>
              </a:ext>
            </a:extLst>
          </p:cNvPr>
          <p:cNvSpPr/>
          <p:nvPr/>
        </p:nvSpPr>
        <p:spPr>
          <a:xfrm>
            <a:off x="1294410" y="4537076"/>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The was a really sunny day. Therefore, the temperature was really cool.</a:t>
            </a:r>
          </a:p>
        </p:txBody>
      </p:sp>
      <p:sp>
        <p:nvSpPr>
          <p:cNvPr id="14" name="Text">
            <a:extLst>
              <a:ext uri="{FF2B5EF4-FFF2-40B4-BE49-F238E27FC236}">
                <a16:creationId xmlns:a16="http://schemas.microsoft.com/office/drawing/2014/main" xmlns="" id="{5CDF7718-1888-E2CC-395A-25726AB8C210}"/>
              </a:ext>
            </a:extLst>
          </p:cNvPr>
          <p:cNvSpPr/>
          <p:nvPr/>
        </p:nvSpPr>
        <p:spPr>
          <a:xfrm>
            <a:off x="1294410" y="3053443"/>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Although being 90, he still travels all over the world.</a:t>
            </a:r>
          </a:p>
          <a:p>
            <a:endParaRPr lang="en-GB" sz="1700" dirty="0">
              <a:latin typeface="Roboto" panose="02000000000000000000" pitchFamily="2" charset="0"/>
              <a:ea typeface="Roboto" panose="02000000000000000000" pitchFamily="2" charset="0"/>
            </a:endParaRPr>
          </a:p>
        </p:txBody>
      </p:sp>
      <p:sp>
        <p:nvSpPr>
          <p:cNvPr id="13" name="TextBox 12">
            <a:extLst>
              <a:ext uri="{FF2B5EF4-FFF2-40B4-BE49-F238E27FC236}">
                <a16:creationId xmlns:a16="http://schemas.microsoft.com/office/drawing/2014/main" xmlns="" id="{C5E2E644-6349-B736-7B44-9D9735C97267}"/>
              </a:ext>
            </a:extLst>
          </p:cNvPr>
          <p:cNvSpPr txBox="1"/>
          <p:nvPr/>
        </p:nvSpPr>
        <p:spPr>
          <a:xfrm>
            <a:off x="758604" y="3048816"/>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6.</a:t>
            </a:r>
          </a:p>
        </p:txBody>
      </p:sp>
      <p:sp>
        <p:nvSpPr>
          <p:cNvPr id="5" name="Text">
            <a:extLst>
              <a:ext uri="{FF2B5EF4-FFF2-40B4-BE49-F238E27FC236}">
                <a16:creationId xmlns:a16="http://schemas.microsoft.com/office/drawing/2014/main" xmlns="" id="{FB7688A2-B4C2-932C-64FE-D3D8AC47B398}"/>
              </a:ext>
            </a:extLst>
          </p:cNvPr>
          <p:cNvSpPr/>
          <p:nvPr/>
        </p:nvSpPr>
        <p:spPr>
          <a:xfrm>
            <a:off x="1294410" y="3796668"/>
            <a:ext cx="7113320" cy="276999"/>
          </a:xfrm>
          <a:prstGeom prst="rect">
            <a:avLst/>
          </a:prstGeom>
        </p:spPr>
        <p:txBody>
          <a:bodyPr wrap="square" lIns="0" tIns="0" rIns="0" bIns="0">
            <a:noAutofit/>
          </a:bodyPr>
          <a:lstStyle/>
          <a:p>
            <a:r>
              <a:rPr lang="en-GB" sz="1700" dirty="0">
                <a:latin typeface="Roboto" panose="02000000000000000000" pitchFamily="2" charset="0"/>
                <a:ea typeface="Roboto" panose="02000000000000000000" pitchFamily="2" charset="0"/>
              </a:rPr>
              <a:t>We enjoyed the film owing to it was long.</a:t>
            </a:r>
          </a:p>
        </p:txBody>
      </p:sp>
      <p:sp>
        <p:nvSpPr>
          <p:cNvPr id="15" name="TextBox 14">
            <a:extLst>
              <a:ext uri="{FF2B5EF4-FFF2-40B4-BE49-F238E27FC236}">
                <a16:creationId xmlns:a16="http://schemas.microsoft.com/office/drawing/2014/main" xmlns="" id="{8565238B-25FB-BE4D-CCBF-CA611F5EB9E5}"/>
              </a:ext>
            </a:extLst>
          </p:cNvPr>
          <p:cNvSpPr txBox="1"/>
          <p:nvPr/>
        </p:nvSpPr>
        <p:spPr>
          <a:xfrm>
            <a:off x="758604" y="3787638"/>
            <a:ext cx="422910" cy="276999"/>
          </a:xfrm>
          <a:prstGeom prst="rect">
            <a:avLst/>
          </a:prstGeom>
          <a:noFill/>
        </p:spPr>
        <p:txBody>
          <a:bodyPr wrap="square" rtlCol="0">
            <a:spAutoFit/>
          </a:bodyPr>
          <a:lstStyle/>
          <a:p>
            <a:pPr lvl="0" algn="ctr">
              <a:buClr>
                <a:schemeClr val="dk1"/>
              </a:buClr>
              <a:buSzPts val="1100"/>
            </a:pPr>
            <a:r>
              <a:rPr lang="en-GB" sz="1200" b="1" dirty="0">
                <a:solidFill>
                  <a:srgbClr val="232321"/>
                </a:solidFill>
                <a:latin typeface="Roboto"/>
                <a:ea typeface="Roboto"/>
                <a:cs typeface="Roboto"/>
                <a:sym typeface="Roboto"/>
              </a:rPr>
              <a:t>7.</a:t>
            </a:r>
          </a:p>
        </p:txBody>
      </p:sp>
    </p:spTree>
    <p:extLst>
      <p:ext uri="{BB962C8B-B14F-4D97-AF65-F5344CB8AC3E}">
        <p14:creationId xmlns:p14="http://schemas.microsoft.com/office/powerpoint/2010/main" val="193822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2"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16" grpId="0" animBg="1"/>
      <p:bldP spid="11" grpId="0"/>
      <p:bldP spid="11" grpId="1"/>
      <p:bldP spid="17" grpId="0"/>
      <p:bldP spid="18" grpId="0"/>
      <p:bldP spid="7" grpId="1"/>
      <p:bldP spid="7" grpId="2"/>
      <p:bldP spid="14" grpId="0"/>
      <p:bldP spid="14" grpId="1"/>
      <p:bldP spid="13" grpId="0"/>
      <p:bldP spid="5" grpId="0"/>
      <p:bldP spid="5" grpId="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9AB6758-B6E0-F0A2-5B10-F88426AE5F3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871EACD9-EBE3-ACBA-E865-BB740DE2C5D5}"/>
              </a:ext>
            </a:extLst>
          </p:cNvPr>
          <p:cNvSpPr>
            <a:spLocks noGrp="1"/>
          </p:cNvSpPr>
          <p:nvPr>
            <p:ph type="title"/>
          </p:nvPr>
        </p:nvSpPr>
        <p:spPr/>
        <p:txBody>
          <a:bodyPr/>
          <a:lstStyle/>
          <a:p>
            <a:r>
              <a:rPr lang="en-GB" dirty="0"/>
              <a:t>Wrap-up</a:t>
            </a:r>
            <a:endParaRPr lang="x-none" dirty="0"/>
          </a:p>
        </p:txBody>
      </p:sp>
      <p:graphicFrame>
        <p:nvGraphicFramePr>
          <p:cNvPr id="2" name="Table 1">
            <a:extLst>
              <a:ext uri="{FF2B5EF4-FFF2-40B4-BE49-F238E27FC236}">
                <a16:creationId xmlns:a16="http://schemas.microsoft.com/office/drawing/2014/main" xmlns="" id="{EA1BAA5C-FEDF-47A1-13E0-D656CCF59673}"/>
              </a:ext>
            </a:extLst>
          </p:cNvPr>
          <p:cNvGraphicFramePr>
            <a:graphicFrameLocks noGrp="1"/>
          </p:cNvGraphicFramePr>
          <p:nvPr>
            <p:extLst>
              <p:ext uri="{D42A27DB-BD31-4B8C-83A1-F6EECF244321}">
                <p14:modId xmlns:p14="http://schemas.microsoft.com/office/powerpoint/2010/main" val="2912410518"/>
              </p:ext>
            </p:extLst>
          </p:nvPr>
        </p:nvGraphicFramePr>
        <p:xfrm>
          <a:off x="755650" y="1321622"/>
          <a:ext cx="7632700" cy="4894068"/>
        </p:xfrm>
        <a:graphic>
          <a:graphicData uri="http://schemas.openxmlformats.org/drawingml/2006/table">
            <a:tbl>
              <a:tblPr firstRow="1" bandRow="1">
                <a:tableStyleId>{5C22544A-7EE6-4342-B048-85BDC9FD1C3A}</a:tableStyleId>
              </a:tblPr>
              <a:tblGrid>
                <a:gridCol w="1526540">
                  <a:extLst>
                    <a:ext uri="{9D8B030D-6E8A-4147-A177-3AD203B41FA5}">
                      <a16:colId xmlns:a16="http://schemas.microsoft.com/office/drawing/2014/main" xmlns="" val="1925670656"/>
                    </a:ext>
                  </a:extLst>
                </a:gridCol>
                <a:gridCol w="1526540">
                  <a:extLst>
                    <a:ext uri="{9D8B030D-6E8A-4147-A177-3AD203B41FA5}">
                      <a16:colId xmlns:a16="http://schemas.microsoft.com/office/drawing/2014/main" xmlns="" val="2465209378"/>
                    </a:ext>
                  </a:extLst>
                </a:gridCol>
                <a:gridCol w="1380787">
                  <a:extLst>
                    <a:ext uri="{9D8B030D-6E8A-4147-A177-3AD203B41FA5}">
                      <a16:colId xmlns:a16="http://schemas.microsoft.com/office/drawing/2014/main" xmlns="" val="2695170189"/>
                    </a:ext>
                  </a:extLst>
                </a:gridCol>
                <a:gridCol w="1353787">
                  <a:extLst>
                    <a:ext uri="{9D8B030D-6E8A-4147-A177-3AD203B41FA5}">
                      <a16:colId xmlns:a16="http://schemas.microsoft.com/office/drawing/2014/main" xmlns="" val="2844513402"/>
                    </a:ext>
                  </a:extLst>
                </a:gridCol>
                <a:gridCol w="1845046">
                  <a:extLst>
                    <a:ext uri="{9D8B030D-6E8A-4147-A177-3AD203B41FA5}">
                      <a16:colId xmlns:a16="http://schemas.microsoft.com/office/drawing/2014/main" xmlns="" val="3316614910"/>
                    </a:ext>
                  </a:extLst>
                </a:gridCol>
              </a:tblGrid>
              <a:tr h="383028">
                <a:tc>
                  <a:txBody>
                    <a:bodyPr/>
                    <a:lstStyle/>
                    <a:p>
                      <a:pPr algn="ctr"/>
                      <a:r>
                        <a:rPr lang="en-GB" b="1" i="0" dirty="0">
                          <a:solidFill>
                            <a:srgbClr val="232321"/>
                          </a:solidFill>
                          <a:latin typeface="Roboto" panose="02000000000000000000" pitchFamily="2" charset="0"/>
                          <a:ea typeface="Roboto" panose="02000000000000000000" pitchFamily="2" charset="0"/>
                        </a:rPr>
                        <a:t>addition</a:t>
                      </a:r>
                      <a:endParaRPr lang="x-none" b="1" i="0" dirty="0">
                        <a:solidFill>
                          <a:srgbClr val="232321"/>
                        </a:solidFill>
                        <a:latin typeface="Roboto" panose="02000000000000000000" pitchFamily="2" charset="0"/>
                        <a:ea typeface="Roboto" panose="02000000000000000000" pitchFamily="2" charset="0"/>
                      </a:endParaRPr>
                    </a:p>
                  </a:txBody>
                  <a:tcPr>
                    <a:solidFill>
                      <a:srgbClr val="F8BD95"/>
                    </a:solidFill>
                  </a:tcPr>
                </a:tc>
                <a:tc>
                  <a:txBody>
                    <a:bodyPr/>
                    <a:lstStyle/>
                    <a:p>
                      <a:pPr algn="ctr"/>
                      <a:r>
                        <a:rPr lang="en-GB" b="1" i="0" dirty="0">
                          <a:solidFill>
                            <a:srgbClr val="232321"/>
                          </a:solidFill>
                          <a:latin typeface="Roboto" panose="02000000000000000000" pitchFamily="2" charset="0"/>
                          <a:ea typeface="Roboto" panose="02000000000000000000" pitchFamily="2" charset="0"/>
                        </a:rPr>
                        <a:t>contrast</a:t>
                      </a:r>
                    </a:p>
                  </a:txBody>
                  <a:tcPr>
                    <a:solidFill>
                      <a:srgbClr val="F8BD95"/>
                    </a:solidFill>
                  </a:tcPr>
                </a:tc>
                <a:tc>
                  <a:txBody>
                    <a:bodyPr/>
                    <a:lstStyle/>
                    <a:p>
                      <a:pPr algn="ctr"/>
                      <a:r>
                        <a:rPr lang="en-GB" b="1" i="0" dirty="0">
                          <a:solidFill>
                            <a:srgbClr val="232321"/>
                          </a:solidFill>
                          <a:latin typeface="Roboto" panose="02000000000000000000" pitchFamily="2" charset="0"/>
                          <a:ea typeface="Roboto" panose="02000000000000000000" pitchFamily="2" charset="0"/>
                        </a:rPr>
                        <a:t>result</a:t>
                      </a:r>
                      <a:endParaRPr lang="x-none" b="1" i="0" dirty="0">
                        <a:solidFill>
                          <a:srgbClr val="232321"/>
                        </a:solidFill>
                        <a:latin typeface="Roboto" panose="02000000000000000000" pitchFamily="2" charset="0"/>
                        <a:ea typeface="Roboto" panose="02000000000000000000" pitchFamily="2" charset="0"/>
                      </a:endParaRPr>
                    </a:p>
                  </a:txBody>
                  <a:tcPr>
                    <a:solidFill>
                      <a:srgbClr val="F8BD95"/>
                    </a:solidFill>
                  </a:tcPr>
                </a:tc>
                <a:tc>
                  <a:txBody>
                    <a:bodyPr/>
                    <a:lstStyle/>
                    <a:p>
                      <a:pPr algn="ctr"/>
                      <a:r>
                        <a:rPr lang="en-GB" b="1" i="0" dirty="0">
                          <a:solidFill>
                            <a:srgbClr val="232321"/>
                          </a:solidFill>
                          <a:latin typeface="Roboto" panose="02000000000000000000" pitchFamily="2" charset="0"/>
                          <a:ea typeface="Roboto" panose="02000000000000000000" pitchFamily="2" charset="0"/>
                        </a:rPr>
                        <a:t>reason</a:t>
                      </a:r>
                      <a:endParaRPr lang="x-none" b="1" i="0" dirty="0">
                        <a:solidFill>
                          <a:srgbClr val="232321"/>
                        </a:solidFill>
                        <a:latin typeface="Roboto" panose="02000000000000000000" pitchFamily="2" charset="0"/>
                        <a:ea typeface="Roboto" panose="02000000000000000000" pitchFamily="2" charset="0"/>
                      </a:endParaRPr>
                    </a:p>
                  </a:txBody>
                  <a:tcPr>
                    <a:solidFill>
                      <a:srgbClr val="F8BD95"/>
                    </a:solidFill>
                  </a:tcPr>
                </a:tc>
                <a:tc>
                  <a:txBody>
                    <a:bodyPr/>
                    <a:lstStyle/>
                    <a:p>
                      <a:pPr algn="ctr"/>
                      <a:r>
                        <a:rPr lang="en-GB" b="1" i="0" dirty="0">
                          <a:solidFill>
                            <a:srgbClr val="232321"/>
                          </a:solidFill>
                          <a:latin typeface="Roboto" panose="02000000000000000000" pitchFamily="2" charset="0"/>
                          <a:ea typeface="Roboto" panose="02000000000000000000" pitchFamily="2" charset="0"/>
                        </a:rPr>
                        <a:t>purpose</a:t>
                      </a:r>
                      <a:endParaRPr lang="x-none" b="1" i="0" dirty="0">
                        <a:solidFill>
                          <a:srgbClr val="232321"/>
                        </a:solidFill>
                        <a:latin typeface="Roboto" panose="02000000000000000000" pitchFamily="2" charset="0"/>
                        <a:ea typeface="Roboto" panose="02000000000000000000" pitchFamily="2" charset="0"/>
                      </a:endParaRPr>
                    </a:p>
                  </a:txBody>
                  <a:tcPr>
                    <a:solidFill>
                      <a:srgbClr val="F8BD95"/>
                    </a:solidFill>
                  </a:tcPr>
                </a:tc>
                <a:extLst>
                  <a:ext uri="{0D108BD9-81ED-4DB2-BD59-A6C34878D82A}">
                    <a16:rowId xmlns:a16="http://schemas.microsoft.com/office/drawing/2014/main" xmlns="" val="2811915205"/>
                  </a:ext>
                </a:extLst>
              </a:tr>
              <a:tr h="3936130">
                <a:tc>
                  <a:txBody>
                    <a:bodyPr/>
                    <a:lstStyle/>
                    <a:p>
                      <a:pPr algn="ctr">
                        <a:lnSpc>
                          <a:spcPts val="2860"/>
                        </a:lnSpc>
                      </a:pPr>
                      <a:r>
                        <a:rPr lang="en-GB" b="0" i="0" dirty="0">
                          <a:latin typeface="Roboto" panose="02000000000000000000" pitchFamily="2" charset="0"/>
                          <a:ea typeface="Roboto" panose="02000000000000000000" pitchFamily="2" charset="0"/>
                        </a:rPr>
                        <a:t>and</a:t>
                      </a:r>
                    </a:p>
                    <a:p>
                      <a:pPr algn="ctr">
                        <a:lnSpc>
                          <a:spcPts val="2860"/>
                        </a:lnSpc>
                      </a:pPr>
                      <a:r>
                        <a:rPr lang="en-GB" b="0" i="0" dirty="0">
                          <a:latin typeface="Roboto" panose="02000000000000000000" pitchFamily="2" charset="0"/>
                          <a:ea typeface="Roboto" panose="02000000000000000000" pitchFamily="2" charset="0"/>
                        </a:rPr>
                        <a:t>also</a:t>
                      </a:r>
                    </a:p>
                    <a:p>
                      <a:pPr algn="ctr">
                        <a:lnSpc>
                          <a:spcPts val="2860"/>
                        </a:lnSpc>
                      </a:pPr>
                      <a:r>
                        <a:rPr lang="en-GB" b="0" i="0" dirty="0">
                          <a:latin typeface="Roboto" panose="02000000000000000000" pitchFamily="2" charset="0"/>
                          <a:ea typeface="Roboto" panose="02000000000000000000" pitchFamily="2" charset="0"/>
                        </a:rPr>
                        <a:t>in addition</a:t>
                      </a:r>
                    </a:p>
                    <a:p>
                      <a:pPr algn="ctr">
                        <a:lnSpc>
                          <a:spcPts val="2860"/>
                        </a:lnSpc>
                      </a:pPr>
                      <a:r>
                        <a:rPr lang="en-GB" b="0" i="0" dirty="0">
                          <a:latin typeface="Roboto" panose="02000000000000000000" pitchFamily="2" charset="0"/>
                          <a:ea typeface="Roboto" panose="02000000000000000000" pitchFamily="2" charset="0"/>
                        </a:rPr>
                        <a:t>furthermore</a:t>
                      </a:r>
                    </a:p>
                    <a:p>
                      <a:pPr algn="ctr">
                        <a:lnSpc>
                          <a:spcPts val="2860"/>
                        </a:lnSpc>
                      </a:pPr>
                      <a:r>
                        <a:rPr lang="en-GB" b="0" i="0" dirty="0">
                          <a:latin typeface="Roboto" panose="02000000000000000000" pitchFamily="2" charset="0"/>
                          <a:ea typeface="Roboto" panose="02000000000000000000" pitchFamily="2" charset="0"/>
                        </a:rPr>
                        <a:t>moreover</a:t>
                      </a:r>
                    </a:p>
                    <a:p>
                      <a:pPr algn="ctr"/>
                      <a:endParaRPr lang="en-GB" b="0" i="0" dirty="0">
                        <a:latin typeface="Roboto" panose="02000000000000000000" pitchFamily="2" charset="0"/>
                        <a:ea typeface="Roboto" panose="02000000000000000000" pitchFamily="2" charset="0"/>
                      </a:endParaRPr>
                    </a:p>
                    <a:p>
                      <a:pPr algn="ctr"/>
                      <a:endParaRPr lang="x-none" b="0" i="0" dirty="0">
                        <a:latin typeface="Roboto" panose="02000000000000000000" pitchFamily="2" charset="0"/>
                        <a:ea typeface="Roboto" panose="02000000000000000000" pitchFamily="2" charset="0"/>
                      </a:endParaRPr>
                    </a:p>
                  </a:txBody>
                  <a:tcPr>
                    <a:solidFill>
                      <a:srgbClr val="F8BD95">
                        <a:alpha val="50000"/>
                      </a:srgbClr>
                    </a:solidFill>
                  </a:tcPr>
                </a:tc>
                <a:tc>
                  <a:txBody>
                    <a:bodyPr/>
                    <a:lstStyle/>
                    <a:p>
                      <a:pPr algn="ctr">
                        <a:lnSpc>
                          <a:spcPts val="2860"/>
                        </a:lnSpc>
                      </a:pPr>
                      <a:r>
                        <a:rPr lang="en-GB" b="0" i="0" dirty="0">
                          <a:latin typeface="Roboto" panose="02000000000000000000" pitchFamily="2" charset="0"/>
                          <a:ea typeface="Roboto" panose="02000000000000000000" pitchFamily="2" charset="0"/>
                        </a:rPr>
                        <a:t>but</a:t>
                      </a:r>
                    </a:p>
                    <a:p>
                      <a:pPr algn="ctr">
                        <a:lnSpc>
                          <a:spcPts val="2860"/>
                        </a:lnSpc>
                      </a:pPr>
                      <a:r>
                        <a:rPr lang="en-GB" b="0" i="0" dirty="0">
                          <a:latin typeface="Roboto" panose="02000000000000000000" pitchFamily="2" charset="0"/>
                          <a:ea typeface="Roboto" panose="02000000000000000000" pitchFamily="2" charset="0"/>
                        </a:rPr>
                        <a:t>while</a:t>
                      </a:r>
                    </a:p>
                    <a:p>
                      <a:pPr algn="ctr">
                        <a:lnSpc>
                          <a:spcPts val="2860"/>
                        </a:lnSpc>
                      </a:pPr>
                      <a:r>
                        <a:rPr lang="en-GB" b="0" i="0" dirty="0">
                          <a:latin typeface="Roboto" panose="02000000000000000000" pitchFamily="2" charset="0"/>
                          <a:ea typeface="Roboto" panose="02000000000000000000" pitchFamily="2" charset="0"/>
                        </a:rPr>
                        <a:t>despite</a:t>
                      </a:r>
                    </a:p>
                    <a:p>
                      <a:pPr algn="ctr">
                        <a:lnSpc>
                          <a:spcPts val="2860"/>
                        </a:lnSpc>
                      </a:pPr>
                      <a:r>
                        <a:rPr lang="en-GB" b="0" i="0" dirty="0">
                          <a:latin typeface="Roboto" panose="02000000000000000000" pitchFamily="2" charset="0"/>
                          <a:ea typeface="Roboto" panose="02000000000000000000" pitchFamily="2" charset="0"/>
                        </a:rPr>
                        <a:t>however</a:t>
                      </a:r>
                    </a:p>
                    <a:p>
                      <a:pPr algn="ctr">
                        <a:lnSpc>
                          <a:spcPts val="2860"/>
                        </a:lnSpc>
                      </a:pPr>
                      <a:r>
                        <a:rPr lang="en-GB" b="0" i="0" dirty="0">
                          <a:latin typeface="Roboto" panose="02000000000000000000" pitchFamily="2" charset="0"/>
                          <a:ea typeface="Roboto" panose="02000000000000000000" pitchFamily="2" charset="0"/>
                        </a:rPr>
                        <a:t>in spite of</a:t>
                      </a:r>
                    </a:p>
                    <a:p>
                      <a:pPr algn="ctr">
                        <a:lnSpc>
                          <a:spcPts val="2860"/>
                        </a:lnSpc>
                      </a:pPr>
                      <a:r>
                        <a:rPr lang="en-GB" b="0" i="0" dirty="0">
                          <a:latin typeface="Roboto" panose="02000000000000000000" pitchFamily="2" charset="0"/>
                          <a:ea typeface="Roboto" panose="02000000000000000000" pitchFamily="2" charset="0"/>
                        </a:rPr>
                        <a:t>whereas</a:t>
                      </a:r>
                    </a:p>
                    <a:p>
                      <a:pPr algn="ctr">
                        <a:lnSpc>
                          <a:spcPts val="2860"/>
                        </a:lnSpc>
                      </a:pPr>
                      <a:r>
                        <a:rPr lang="en-GB" b="0" i="0" dirty="0">
                          <a:latin typeface="Roboto" panose="02000000000000000000" pitchFamily="2" charset="0"/>
                          <a:ea typeface="Roboto" panose="02000000000000000000" pitchFamily="2" charset="0"/>
                        </a:rPr>
                        <a:t>although</a:t>
                      </a:r>
                    </a:p>
                    <a:p>
                      <a:pPr algn="ctr">
                        <a:lnSpc>
                          <a:spcPts val="2860"/>
                        </a:lnSpc>
                      </a:pPr>
                      <a:r>
                        <a:rPr lang="en-GB" b="0" i="0" dirty="0">
                          <a:latin typeface="Roboto" panose="02000000000000000000" pitchFamily="2" charset="0"/>
                          <a:ea typeface="Roboto" panose="02000000000000000000" pitchFamily="2" charset="0"/>
                        </a:rPr>
                        <a:t>even though</a:t>
                      </a:r>
                    </a:p>
                    <a:p>
                      <a:pPr algn="ctr">
                        <a:lnSpc>
                          <a:spcPts val="2860"/>
                        </a:lnSpc>
                      </a:pPr>
                      <a:r>
                        <a:rPr lang="en-GB" b="0" i="0" dirty="0">
                          <a:latin typeface="Roboto" panose="02000000000000000000" pitchFamily="2" charset="0"/>
                          <a:ea typeface="Roboto" panose="02000000000000000000" pitchFamily="2" charset="0"/>
                        </a:rPr>
                        <a:t>on the one hand…on the other hand</a:t>
                      </a:r>
                    </a:p>
                    <a:p>
                      <a:pPr algn="ctr">
                        <a:lnSpc>
                          <a:spcPts val="2860"/>
                        </a:lnSpc>
                      </a:pPr>
                      <a:r>
                        <a:rPr lang="en-GB" b="0" i="0" dirty="0">
                          <a:latin typeface="Roboto" panose="02000000000000000000" pitchFamily="2" charset="0"/>
                          <a:ea typeface="Roboto" panose="02000000000000000000" pitchFamily="2" charset="0"/>
                        </a:rPr>
                        <a:t>nevertheless</a:t>
                      </a:r>
                    </a:p>
                  </a:txBody>
                  <a:tcPr>
                    <a:solidFill>
                      <a:srgbClr val="F8BD95">
                        <a:alpha val="50000"/>
                      </a:srgbClr>
                    </a:solidFill>
                  </a:tcPr>
                </a:tc>
                <a:tc>
                  <a:txBody>
                    <a:bodyPr/>
                    <a:lstStyle/>
                    <a:p>
                      <a:pPr algn="ctr">
                        <a:lnSpc>
                          <a:spcPts val="2860"/>
                        </a:lnSpc>
                      </a:pPr>
                      <a:r>
                        <a:rPr lang="en-GB" b="0" i="0" dirty="0">
                          <a:latin typeface="Roboto" panose="02000000000000000000" pitchFamily="2" charset="0"/>
                          <a:ea typeface="Roboto" panose="02000000000000000000" pitchFamily="2" charset="0"/>
                        </a:rPr>
                        <a:t>so</a:t>
                      </a:r>
                    </a:p>
                    <a:p>
                      <a:pPr algn="ctr">
                        <a:lnSpc>
                          <a:spcPts val="2860"/>
                        </a:lnSpc>
                      </a:pPr>
                      <a:r>
                        <a:rPr lang="en-GB" b="0" i="0" dirty="0">
                          <a:latin typeface="Roboto" panose="02000000000000000000" pitchFamily="2" charset="0"/>
                          <a:ea typeface="Roboto" panose="02000000000000000000" pitchFamily="2" charset="0"/>
                        </a:rPr>
                        <a:t>as a result</a:t>
                      </a:r>
                    </a:p>
                    <a:p>
                      <a:pPr algn="ctr">
                        <a:lnSpc>
                          <a:spcPts val="2860"/>
                        </a:lnSpc>
                      </a:pPr>
                      <a:r>
                        <a:rPr lang="en-GB" b="0" i="0" dirty="0">
                          <a:latin typeface="Roboto" panose="02000000000000000000" pitchFamily="2" charset="0"/>
                          <a:ea typeface="Roboto" panose="02000000000000000000" pitchFamily="2" charset="0"/>
                        </a:rPr>
                        <a:t>therefore</a:t>
                      </a:r>
                    </a:p>
                    <a:p>
                      <a:pPr algn="ctr"/>
                      <a:endParaRPr lang="en-GB" b="0" i="0" dirty="0">
                        <a:latin typeface="Roboto" panose="02000000000000000000" pitchFamily="2" charset="0"/>
                        <a:ea typeface="Roboto" panose="02000000000000000000" pitchFamily="2" charset="0"/>
                      </a:endParaRPr>
                    </a:p>
                  </a:txBody>
                  <a:tcPr>
                    <a:solidFill>
                      <a:srgbClr val="F8BD95">
                        <a:alpha val="50000"/>
                      </a:srgbClr>
                    </a:solidFill>
                  </a:tcPr>
                </a:tc>
                <a:tc>
                  <a:txBody>
                    <a:bodyPr/>
                    <a:lstStyle/>
                    <a:p>
                      <a:pPr algn="ctr">
                        <a:lnSpc>
                          <a:spcPts val="2860"/>
                        </a:lnSpc>
                      </a:pPr>
                      <a:r>
                        <a:rPr lang="en-GB" b="0" i="0" dirty="0">
                          <a:latin typeface="Roboto" panose="02000000000000000000" pitchFamily="2" charset="0"/>
                          <a:ea typeface="Roboto" panose="02000000000000000000" pitchFamily="2" charset="0"/>
                        </a:rPr>
                        <a:t>because</a:t>
                      </a:r>
                    </a:p>
                    <a:p>
                      <a:pPr algn="ctr">
                        <a:lnSpc>
                          <a:spcPts val="2860"/>
                        </a:lnSpc>
                      </a:pPr>
                      <a:r>
                        <a:rPr lang="en-GB" b="0" i="0" dirty="0">
                          <a:latin typeface="Roboto" panose="02000000000000000000" pitchFamily="2" charset="0"/>
                          <a:ea typeface="Roboto" panose="02000000000000000000" pitchFamily="2" charset="0"/>
                        </a:rPr>
                        <a:t>since</a:t>
                      </a:r>
                    </a:p>
                    <a:p>
                      <a:pPr algn="ctr">
                        <a:lnSpc>
                          <a:spcPts val="2860"/>
                        </a:lnSpc>
                      </a:pPr>
                      <a:r>
                        <a:rPr lang="en-GB" b="0" i="0" dirty="0">
                          <a:latin typeface="Roboto" panose="02000000000000000000" pitchFamily="2" charset="0"/>
                          <a:ea typeface="Roboto" panose="02000000000000000000" pitchFamily="2" charset="0"/>
                        </a:rPr>
                        <a:t>as</a:t>
                      </a:r>
                    </a:p>
                    <a:p>
                      <a:pPr algn="ctr">
                        <a:lnSpc>
                          <a:spcPts val="2860"/>
                        </a:lnSpc>
                      </a:pPr>
                      <a:r>
                        <a:rPr lang="en-GB" b="0" i="0" dirty="0">
                          <a:latin typeface="Roboto" panose="02000000000000000000" pitchFamily="2" charset="0"/>
                          <a:ea typeface="Roboto" panose="02000000000000000000" pitchFamily="2" charset="0"/>
                        </a:rPr>
                        <a:t>due to</a:t>
                      </a:r>
                    </a:p>
                    <a:p>
                      <a:pPr algn="ctr">
                        <a:lnSpc>
                          <a:spcPts val="2860"/>
                        </a:lnSpc>
                      </a:pPr>
                      <a:r>
                        <a:rPr lang="en-GB" b="0" i="0" dirty="0">
                          <a:latin typeface="Roboto" panose="02000000000000000000" pitchFamily="2" charset="0"/>
                          <a:ea typeface="Roboto" panose="02000000000000000000" pitchFamily="2" charset="0"/>
                        </a:rPr>
                        <a:t>owing to</a:t>
                      </a:r>
                    </a:p>
                    <a:p>
                      <a:pPr algn="ctr">
                        <a:lnSpc>
                          <a:spcPts val="2460"/>
                        </a:lnSpc>
                      </a:pPr>
                      <a:endParaRPr lang="en-GB" b="0" i="0" dirty="0">
                        <a:latin typeface="Roboto" panose="02000000000000000000" pitchFamily="2" charset="0"/>
                        <a:ea typeface="Roboto" panose="02000000000000000000" pitchFamily="2" charset="0"/>
                      </a:endParaRPr>
                    </a:p>
                    <a:p>
                      <a:pPr algn="ctr"/>
                      <a:endParaRPr lang="x-none" b="0" i="0" dirty="0">
                        <a:latin typeface="Roboto" panose="02000000000000000000" pitchFamily="2" charset="0"/>
                        <a:ea typeface="Roboto" panose="02000000000000000000" pitchFamily="2" charset="0"/>
                      </a:endParaRPr>
                    </a:p>
                  </a:txBody>
                  <a:tcPr>
                    <a:solidFill>
                      <a:srgbClr val="F8BD95">
                        <a:alpha val="50000"/>
                      </a:srgbClr>
                    </a:solidFill>
                  </a:tcPr>
                </a:tc>
                <a:tc>
                  <a:txBody>
                    <a:bodyPr/>
                    <a:lstStyle/>
                    <a:p>
                      <a:pPr algn="ctr">
                        <a:lnSpc>
                          <a:spcPts val="2860"/>
                        </a:lnSpc>
                      </a:pPr>
                      <a:r>
                        <a:rPr lang="en-GB" b="0" i="0" dirty="0">
                          <a:latin typeface="Roboto" panose="02000000000000000000" pitchFamily="2" charset="0"/>
                          <a:ea typeface="Roboto" panose="02000000000000000000" pitchFamily="2" charset="0"/>
                        </a:rPr>
                        <a:t>to</a:t>
                      </a:r>
                    </a:p>
                    <a:p>
                      <a:pPr algn="ctr">
                        <a:lnSpc>
                          <a:spcPts val="2860"/>
                        </a:lnSpc>
                      </a:pPr>
                      <a:r>
                        <a:rPr lang="en-GB" b="0" i="0" dirty="0">
                          <a:latin typeface="Roboto" panose="02000000000000000000" pitchFamily="2" charset="0"/>
                          <a:ea typeface="Roboto" panose="02000000000000000000" pitchFamily="2" charset="0"/>
                        </a:rPr>
                        <a:t>in order (not) to</a:t>
                      </a:r>
                    </a:p>
                    <a:p>
                      <a:pPr algn="ctr">
                        <a:lnSpc>
                          <a:spcPts val="2860"/>
                        </a:lnSpc>
                      </a:pPr>
                      <a:r>
                        <a:rPr lang="en-GB" b="0" i="0" dirty="0">
                          <a:latin typeface="Roboto" panose="02000000000000000000" pitchFamily="2" charset="0"/>
                          <a:ea typeface="Roboto" panose="02000000000000000000" pitchFamily="2" charset="0"/>
                        </a:rPr>
                        <a:t>so as (not) to</a:t>
                      </a:r>
                    </a:p>
                    <a:p>
                      <a:pPr algn="ctr"/>
                      <a:endParaRPr lang="en-GB" b="0" i="0" dirty="0">
                        <a:latin typeface="Roboto" panose="02000000000000000000" pitchFamily="2" charset="0"/>
                        <a:ea typeface="Roboto" panose="02000000000000000000" pitchFamily="2" charset="0"/>
                      </a:endParaRPr>
                    </a:p>
                    <a:p>
                      <a:pPr algn="ctr"/>
                      <a:endParaRPr lang="x-none" b="0" i="0" dirty="0">
                        <a:latin typeface="Roboto" panose="02000000000000000000" pitchFamily="2" charset="0"/>
                        <a:ea typeface="Roboto" panose="02000000000000000000" pitchFamily="2" charset="0"/>
                      </a:endParaRPr>
                    </a:p>
                  </a:txBody>
                  <a:tcPr>
                    <a:solidFill>
                      <a:srgbClr val="F8BD95">
                        <a:alpha val="50000"/>
                      </a:srgbClr>
                    </a:solidFill>
                  </a:tcPr>
                </a:tc>
                <a:extLst>
                  <a:ext uri="{0D108BD9-81ED-4DB2-BD59-A6C34878D82A}">
                    <a16:rowId xmlns:a16="http://schemas.microsoft.com/office/drawing/2014/main" xmlns="" val="3785084588"/>
                  </a:ext>
                </a:extLst>
              </a:tr>
            </a:tbl>
          </a:graphicData>
        </a:graphic>
      </p:graphicFrame>
    </p:spTree>
    <p:extLst>
      <p:ext uri="{BB962C8B-B14F-4D97-AF65-F5344CB8AC3E}">
        <p14:creationId xmlns:p14="http://schemas.microsoft.com/office/powerpoint/2010/main" val="314312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6027E27-8275-0452-1AFB-E542DC6786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733D2886-05DC-FA24-4C79-7E5B3C90A9A5}"/>
              </a:ext>
            </a:extLst>
          </p:cNvPr>
          <p:cNvSpPr>
            <a:spLocks noGrp="1"/>
          </p:cNvSpPr>
          <p:nvPr>
            <p:ph type="title"/>
          </p:nvPr>
        </p:nvSpPr>
        <p:spPr/>
        <p:txBody>
          <a:bodyPr/>
          <a:lstStyle/>
          <a:p>
            <a:r>
              <a:rPr lang="en-GB" dirty="0"/>
              <a:t>What Are Connecting Words? </a:t>
            </a:r>
            <a:endParaRPr lang="x-none" dirty="0"/>
          </a:p>
        </p:txBody>
      </p:sp>
      <p:sp>
        <p:nvSpPr>
          <p:cNvPr id="17" name="Rectangle 16">
            <a:extLst>
              <a:ext uri="{FF2B5EF4-FFF2-40B4-BE49-F238E27FC236}">
                <a16:creationId xmlns:a16="http://schemas.microsoft.com/office/drawing/2014/main" xmlns="" id="{41FE2333-52DF-2056-B332-846D5EDB631A}"/>
              </a:ext>
            </a:extLst>
          </p:cNvPr>
          <p:cNvSpPr/>
          <p:nvPr/>
        </p:nvSpPr>
        <p:spPr>
          <a:xfrm>
            <a:off x="758604" y="2167411"/>
            <a:ext cx="422910" cy="4922158"/>
          </a:xfrm>
          <a:prstGeom prst="rect">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nvGrpSpPr>
          <p:cNvPr id="25" name="Group 24">
            <a:extLst>
              <a:ext uri="{FF2B5EF4-FFF2-40B4-BE49-F238E27FC236}">
                <a16:creationId xmlns:a16="http://schemas.microsoft.com/office/drawing/2014/main" xmlns="" id="{5052238A-1163-885C-1454-47CCA27F2CF3}"/>
              </a:ext>
            </a:extLst>
          </p:cNvPr>
          <p:cNvGrpSpPr/>
          <p:nvPr/>
        </p:nvGrpSpPr>
        <p:grpSpPr>
          <a:xfrm>
            <a:off x="916163" y="2309458"/>
            <a:ext cx="7491567" cy="523220"/>
            <a:chOff x="916163" y="2309458"/>
            <a:chExt cx="7491567" cy="523220"/>
          </a:xfrm>
        </p:grpSpPr>
        <p:sp>
          <p:nvSpPr>
            <p:cNvPr id="7" name="Text">
              <a:extLst>
                <a:ext uri="{FF2B5EF4-FFF2-40B4-BE49-F238E27FC236}">
                  <a16:creationId xmlns:a16="http://schemas.microsoft.com/office/drawing/2014/main" xmlns="" id="{7367B8B5-1544-6E00-84C0-568B578B1BE1}"/>
                </a:ext>
              </a:extLst>
            </p:cNvPr>
            <p:cNvSpPr/>
            <p:nvPr/>
          </p:nvSpPr>
          <p:spPr>
            <a:xfrm>
              <a:off x="1294410" y="2309458"/>
              <a:ext cx="7113320" cy="52322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Connecting words, also known as linking words, are used to connect ideas, sentences or paragraphs together.</a:t>
              </a:r>
            </a:p>
          </p:txBody>
        </p:sp>
        <p:sp>
          <p:nvSpPr>
            <p:cNvPr id="3" name="Oval 2">
              <a:extLst>
                <a:ext uri="{FF2B5EF4-FFF2-40B4-BE49-F238E27FC236}">
                  <a16:creationId xmlns:a16="http://schemas.microsoft.com/office/drawing/2014/main" xmlns="" id="{9CA5FA1A-1392-A076-1ECC-1659DF4138B2}"/>
                </a:ext>
              </a:extLst>
            </p:cNvPr>
            <p:cNvSpPr/>
            <p:nvPr/>
          </p:nvSpPr>
          <p:spPr>
            <a:xfrm>
              <a:off x="916163" y="2404093"/>
              <a:ext cx="92990" cy="92990"/>
            </a:xfrm>
            <a:prstGeom prst="ellipse">
              <a:avLst/>
            </a:prstGeom>
            <a:solidFill>
              <a:srgbClr val="23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6" name="Group 25">
            <a:extLst>
              <a:ext uri="{FF2B5EF4-FFF2-40B4-BE49-F238E27FC236}">
                <a16:creationId xmlns:a16="http://schemas.microsoft.com/office/drawing/2014/main" xmlns="" id="{4B8C28F8-7F1D-EE04-883A-9CD66F97CB3F}"/>
              </a:ext>
            </a:extLst>
          </p:cNvPr>
          <p:cNvGrpSpPr/>
          <p:nvPr/>
        </p:nvGrpSpPr>
        <p:grpSpPr>
          <a:xfrm>
            <a:off x="916163" y="3562776"/>
            <a:ext cx="7491567" cy="261610"/>
            <a:chOff x="916163" y="3305513"/>
            <a:chExt cx="7491567" cy="261610"/>
          </a:xfrm>
        </p:grpSpPr>
        <p:sp>
          <p:nvSpPr>
            <p:cNvPr id="8" name="Text">
              <a:extLst>
                <a:ext uri="{FF2B5EF4-FFF2-40B4-BE49-F238E27FC236}">
                  <a16:creationId xmlns:a16="http://schemas.microsoft.com/office/drawing/2014/main" xmlns="" id="{94520EE7-5B60-2AEF-5A2C-22065B9FB639}"/>
                </a:ext>
              </a:extLst>
            </p:cNvPr>
            <p:cNvSpPr/>
            <p:nvPr/>
          </p:nvSpPr>
          <p:spPr>
            <a:xfrm>
              <a:off x="1294410" y="3305513"/>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They create a smooth flow in both written and spoken communication. </a:t>
              </a:r>
            </a:p>
          </p:txBody>
        </p:sp>
        <p:sp>
          <p:nvSpPr>
            <p:cNvPr id="21" name="Oval 20">
              <a:extLst>
                <a:ext uri="{FF2B5EF4-FFF2-40B4-BE49-F238E27FC236}">
                  <a16:creationId xmlns:a16="http://schemas.microsoft.com/office/drawing/2014/main" xmlns="" id="{3244DDE3-EFDD-DCDC-4DDF-B57F072C0B32}"/>
                </a:ext>
              </a:extLst>
            </p:cNvPr>
            <p:cNvSpPr/>
            <p:nvPr/>
          </p:nvSpPr>
          <p:spPr>
            <a:xfrm>
              <a:off x="916163" y="3428002"/>
              <a:ext cx="92990" cy="92990"/>
            </a:xfrm>
            <a:prstGeom prst="ellipse">
              <a:avLst/>
            </a:prstGeom>
            <a:solidFill>
              <a:srgbClr val="23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grpSp>
        <p:nvGrpSpPr>
          <p:cNvPr id="27" name="Group 26">
            <a:extLst>
              <a:ext uri="{FF2B5EF4-FFF2-40B4-BE49-F238E27FC236}">
                <a16:creationId xmlns:a16="http://schemas.microsoft.com/office/drawing/2014/main" xmlns="" id="{038CBCF9-8FDE-B779-C30D-89FB4578DD80}"/>
              </a:ext>
            </a:extLst>
          </p:cNvPr>
          <p:cNvGrpSpPr/>
          <p:nvPr/>
        </p:nvGrpSpPr>
        <p:grpSpPr>
          <a:xfrm>
            <a:off x="916163" y="4554483"/>
            <a:ext cx="7491567" cy="261610"/>
            <a:chOff x="916163" y="4039958"/>
            <a:chExt cx="7491567" cy="261610"/>
          </a:xfrm>
        </p:grpSpPr>
        <p:sp>
          <p:nvSpPr>
            <p:cNvPr id="10" name="Text">
              <a:extLst>
                <a:ext uri="{FF2B5EF4-FFF2-40B4-BE49-F238E27FC236}">
                  <a16:creationId xmlns:a16="http://schemas.microsoft.com/office/drawing/2014/main" xmlns="" id="{A3B92BFD-0596-9C43-079C-B3267205E156}"/>
                </a:ext>
              </a:extLst>
            </p:cNvPr>
            <p:cNvSpPr/>
            <p:nvPr/>
          </p:nvSpPr>
          <p:spPr>
            <a:xfrm>
              <a:off x="1294410" y="4039958"/>
              <a:ext cx="711332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They make speech and writing more coherent by linking ideas logically.</a:t>
              </a:r>
            </a:p>
          </p:txBody>
        </p:sp>
        <p:sp>
          <p:nvSpPr>
            <p:cNvPr id="24" name="Oval 23">
              <a:extLst>
                <a:ext uri="{FF2B5EF4-FFF2-40B4-BE49-F238E27FC236}">
                  <a16:creationId xmlns:a16="http://schemas.microsoft.com/office/drawing/2014/main" xmlns="" id="{38034182-F8D5-AC96-E9BB-B18F1CFAF5AF}"/>
                </a:ext>
              </a:extLst>
            </p:cNvPr>
            <p:cNvSpPr/>
            <p:nvPr/>
          </p:nvSpPr>
          <p:spPr>
            <a:xfrm>
              <a:off x="916163" y="4139811"/>
              <a:ext cx="92990" cy="92990"/>
            </a:xfrm>
            <a:prstGeom prst="ellipse">
              <a:avLst/>
            </a:prstGeom>
            <a:solidFill>
              <a:srgbClr val="2323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grpSp>
    </p:spTree>
    <p:extLst>
      <p:ext uri="{BB962C8B-B14F-4D97-AF65-F5344CB8AC3E}">
        <p14:creationId xmlns:p14="http://schemas.microsoft.com/office/powerpoint/2010/main" val="192317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067B81-A643-72AB-336A-38F92A7A32A1}"/>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xmlns="" id="{29D11573-1DCB-0EFD-6965-5E504E0423A3}"/>
              </a:ext>
            </a:extLst>
          </p:cNvPr>
          <p:cNvSpPr/>
          <p:nvPr/>
        </p:nvSpPr>
        <p:spPr>
          <a:xfrm>
            <a:off x="3858425" y="3429000"/>
            <a:ext cx="1659125" cy="1659125"/>
          </a:xfrm>
          <a:prstGeom prst="ellipse">
            <a:avLst/>
          </a:prstGeom>
          <a:solidFill>
            <a:srgbClr val="F8BD9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dk1"/>
                </a:solidFill>
                <a:latin typeface="Roboto" panose="02000000000000000000" pitchFamily="2" charset="0"/>
                <a:ea typeface="Roboto" panose="02000000000000000000" pitchFamily="2" charset="0"/>
              </a:rPr>
              <a:t>result</a:t>
            </a:r>
            <a:endParaRPr lang="en-GB" sz="2000" b="1" dirty="0">
              <a:latin typeface="Roboto" panose="02000000000000000000" pitchFamily="2" charset="0"/>
              <a:ea typeface="Roboto" panose="02000000000000000000" pitchFamily="2" charset="0"/>
            </a:endParaRPr>
          </a:p>
        </p:txBody>
      </p:sp>
      <p:sp>
        <p:nvSpPr>
          <p:cNvPr id="15" name="Oval 14">
            <a:extLst>
              <a:ext uri="{FF2B5EF4-FFF2-40B4-BE49-F238E27FC236}">
                <a16:creationId xmlns:a16="http://schemas.microsoft.com/office/drawing/2014/main" xmlns="" id="{5B0A6C95-AFFC-6FFD-7A4B-4AC274FA98A3}"/>
              </a:ext>
            </a:extLst>
          </p:cNvPr>
          <p:cNvSpPr/>
          <p:nvPr/>
        </p:nvSpPr>
        <p:spPr>
          <a:xfrm>
            <a:off x="6202603" y="2078996"/>
            <a:ext cx="1659125" cy="1659125"/>
          </a:xfrm>
          <a:prstGeom prst="ellipse">
            <a:avLst/>
          </a:prstGeom>
          <a:solidFill>
            <a:srgbClr val="F8BD9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dk1"/>
                </a:solidFill>
                <a:latin typeface="Roboto" panose="02000000000000000000" pitchFamily="2" charset="0"/>
                <a:ea typeface="Roboto" panose="02000000000000000000" pitchFamily="2" charset="0"/>
              </a:rPr>
              <a:t>contrast</a:t>
            </a:r>
            <a:endParaRPr lang="en-GB" sz="2000" b="1" dirty="0">
              <a:latin typeface="Roboto" panose="02000000000000000000" pitchFamily="2" charset="0"/>
              <a:ea typeface="Roboto" panose="02000000000000000000" pitchFamily="2" charset="0"/>
            </a:endParaRPr>
          </a:p>
        </p:txBody>
      </p:sp>
      <p:sp>
        <p:nvSpPr>
          <p:cNvPr id="16" name="Oval 15">
            <a:extLst>
              <a:ext uri="{FF2B5EF4-FFF2-40B4-BE49-F238E27FC236}">
                <a16:creationId xmlns:a16="http://schemas.microsoft.com/office/drawing/2014/main" xmlns="" id="{2D07368B-CD6E-AB60-DAE2-2F22691CFABD}"/>
              </a:ext>
            </a:extLst>
          </p:cNvPr>
          <p:cNvSpPr/>
          <p:nvPr/>
        </p:nvSpPr>
        <p:spPr>
          <a:xfrm>
            <a:off x="6276328" y="4405449"/>
            <a:ext cx="1659125" cy="1659125"/>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dk1"/>
                </a:solidFill>
                <a:latin typeface="Roboto" panose="02000000000000000000" pitchFamily="2" charset="0"/>
                <a:ea typeface="Roboto" panose="02000000000000000000" pitchFamily="2" charset="0"/>
              </a:rPr>
              <a:t>purpose</a:t>
            </a:r>
            <a:endParaRPr lang="x-none" sz="2000" dirty="0"/>
          </a:p>
        </p:txBody>
      </p:sp>
      <p:sp>
        <p:nvSpPr>
          <p:cNvPr id="21" name="Oval 20">
            <a:extLst>
              <a:ext uri="{FF2B5EF4-FFF2-40B4-BE49-F238E27FC236}">
                <a16:creationId xmlns:a16="http://schemas.microsoft.com/office/drawing/2014/main" xmlns="" id="{4D5A3611-D5A2-9A49-C04F-D02E0B022E6D}"/>
              </a:ext>
            </a:extLst>
          </p:cNvPr>
          <p:cNvSpPr/>
          <p:nvPr/>
        </p:nvSpPr>
        <p:spPr>
          <a:xfrm>
            <a:off x="1440523" y="4457630"/>
            <a:ext cx="1659125" cy="1659125"/>
          </a:xfrm>
          <a:prstGeom prst="ellipse">
            <a:avLst/>
          </a:prstGeom>
          <a:solidFill>
            <a:srgbClr val="F8BD9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dk1"/>
                </a:solidFill>
                <a:latin typeface="Roboto" panose="02000000000000000000" pitchFamily="2" charset="0"/>
                <a:ea typeface="Roboto" panose="02000000000000000000" pitchFamily="2" charset="0"/>
              </a:rPr>
              <a:t>reason</a:t>
            </a:r>
            <a:endParaRPr lang="x-none" sz="2000" dirty="0"/>
          </a:p>
        </p:txBody>
      </p:sp>
      <p:sp>
        <p:nvSpPr>
          <p:cNvPr id="13" name="Oval 12">
            <a:extLst>
              <a:ext uri="{FF2B5EF4-FFF2-40B4-BE49-F238E27FC236}">
                <a16:creationId xmlns:a16="http://schemas.microsoft.com/office/drawing/2014/main" xmlns="" id="{D9403184-08C9-07E8-E539-89B53B22B65B}"/>
              </a:ext>
            </a:extLst>
          </p:cNvPr>
          <p:cNvSpPr/>
          <p:nvPr/>
        </p:nvSpPr>
        <p:spPr>
          <a:xfrm>
            <a:off x="1440524" y="2078996"/>
            <a:ext cx="1659125" cy="1659125"/>
          </a:xfrm>
          <a:prstGeom prst="ellipse">
            <a:avLst/>
          </a:prstGeom>
          <a:solidFill>
            <a:srgbClr val="F8BD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232321"/>
                </a:solidFill>
                <a:latin typeface="Roboto" panose="02000000000000000000" pitchFamily="2" charset="0"/>
                <a:ea typeface="Roboto" panose="02000000000000000000" pitchFamily="2" charset="0"/>
              </a:rPr>
              <a:t>addition</a:t>
            </a:r>
            <a:endParaRPr lang="x-none" sz="2000" dirty="0">
              <a:solidFill>
                <a:srgbClr val="232321"/>
              </a:solidFill>
            </a:endParaRPr>
          </a:p>
        </p:txBody>
      </p:sp>
      <p:sp>
        <p:nvSpPr>
          <p:cNvPr id="4" name="Title 3">
            <a:extLst>
              <a:ext uri="{FF2B5EF4-FFF2-40B4-BE49-F238E27FC236}">
                <a16:creationId xmlns:a16="http://schemas.microsoft.com/office/drawing/2014/main" xmlns="" id="{38B047B7-14AD-D4F3-02FE-0BABE9F5A4C8}"/>
              </a:ext>
            </a:extLst>
          </p:cNvPr>
          <p:cNvSpPr>
            <a:spLocks noGrp="1"/>
          </p:cNvSpPr>
          <p:nvPr>
            <p:ph type="title"/>
          </p:nvPr>
        </p:nvSpPr>
        <p:spPr>
          <a:xfrm>
            <a:off x="457198" y="628651"/>
            <a:ext cx="8220075" cy="994306"/>
          </a:xfrm>
        </p:spPr>
        <p:txBody>
          <a:bodyPr/>
          <a:lstStyle/>
          <a:p>
            <a:pPr algn="ctr"/>
            <a:r>
              <a:rPr lang="en-GB" dirty="0"/>
              <a:t>What types of connecting</a:t>
            </a:r>
            <a:br>
              <a:rPr lang="en-GB" dirty="0"/>
            </a:br>
            <a:r>
              <a:rPr lang="en-GB" dirty="0"/>
              <a:t>words do you know?</a:t>
            </a:r>
            <a:endParaRPr lang="x-none" dirty="0"/>
          </a:p>
        </p:txBody>
      </p:sp>
      <p:pic>
        <p:nvPicPr>
          <p:cNvPr id="22" name="Picture 21" descr="Cartoon a cartoon of a person&#10;&#10;Description automatically generated">
            <a:extLst>
              <a:ext uri="{FF2B5EF4-FFF2-40B4-BE49-F238E27FC236}">
                <a16:creationId xmlns:a16="http://schemas.microsoft.com/office/drawing/2014/main" xmlns="" id="{9A682050-4012-C445-C60D-0E72E38D8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36" y="2767796"/>
            <a:ext cx="1779611" cy="6955736"/>
          </a:xfrm>
          <a:prstGeom prst="rect">
            <a:avLst/>
          </a:prstGeom>
        </p:spPr>
      </p:pic>
    </p:spTree>
    <p:extLst>
      <p:ext uri="{BB962C8B-B14F-4D97-AF65-F5344CB8AC3E}">
        <p14:creationId xmlns:p14="http://schemas.microsoft.com/office/powerpoint/2010/main" val="294267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animBg="1"/>
      <p:bldP spid="15" grpId="1" animBg="1"/>
      <p:bldP spid="16" grpId="1" animBg="1"/>
      <p:bldP spid="21" grpId="1"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7FCB602-4035-C1D9-01C6-5C25DC39A7E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3DD9A5FF-5690-51A7-4F8C-06AA741EAE83}"/>
              </a:ext>
            </a:extLst>
          </p:cNvPr>
          <p:cNvSpPr>
            <a:spLocks noGrp="1"/>
          </p:cNvSpPr>
          <p:nvPr>
            <p:ph type="title"/>
          </p:nvPr>
        </p:nvSpPr>
        <p:spPr/>
        <p:txBody>
          <a:bodyPr/>
          <a:lstStyle/>
          <a:p>
            <a:r>
              <a:rPr lang="en-GB" dirty="0"/>
              <a:t>Addition</a:t>
            </a:r>
            <a:endParaRPr lang="x-none" dirty="0"/>
          </a:p>
        </p:txBody>
      </p:sp>
      <p:sp>
        <p:nvSpPr>
          <p:cNvPr id="5" name="Google Shape;105;p19">
            <a:extLst>
              <a:ext uri="{FF2B5EF4-FFF2-40B4-BE49-F238E27FC236}">
                <a16:creationId xmlns:a16="http://schemas.microsoft.com/office/drawing/2014/main" xmlns="" id="{93854BE3-93E7-E291-312E-6ADAF0EB2D7E}"/>
              </a:ext>
            </a:extLst>
          </p:cNvPr>
          <p:cNvSpPr/>
          <p:nvPr/>
        </p:nvSpPr>
        <p:spPr>
          <a:xfrm>
            <a:off x="755650" y="2725500"/>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latin typeface="Roboto" panose="02000000000000000000" pitchFamily="2" charset="0"/>
                <a:ea typeface="Roboto" panose="02000000000000000000" pitchFamily="2" charset="0"/>
              </a:rPr>
              <a:t>and</a:t>
            </a:r>
            <a:endParaRPr sz="1800" b="1">
              <a:latin typeface="Roboto" panose="02000000000000000000" pitchFamily="2" charset="0"/>
              <a:ea typeface="Roboto" panose="02000000000000000000" pitchFamily="2" charset="0"/>
            </a:endParaRPr>
          </a:p>
        </p:txBody>
      </p:sp>
      <p:sp>
        <p:nvSpPr>
          <p:cNvPr id="7" name="Google Shape;106;p19">
            <a:extLst>
              <a:ext uri="{FF2B5EF4-FFF2-40B4-BE49-F238E27FC236}">
                <a16:creationId xmlns:a16="http://schemas.microsoft.com/office/drawing/2014/main" xmlns="" id="{D68631DC-3CB2-7AC0-FC6D-F6C4BAA5BA9C}"/>
              </a:ext>
            </a:extLst>
          </p:cNvPr>
          <p:cNvSpPr/>
          <p:nvPr/>
        </p:nvSpPr>
        <p:spPr>
          <a:xfrm>
            <a:off x="1974850" y="3716875"/>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Roboto" panose="02000000000000000000" pitchFamily="2" charset="0"/>
                <a:ea typeface="Roboto" panose="02000000000000000000" pitchFamily="2" charset="0"/>
              </a:rPr>
              <a:t>also</a:t>
            </a:r>
            <a:endParaRPr b="1">
              <a:latin typeface="Roboto" panose="02000000000000000000" pitchFamily="2" charset="0"/>
              <a:ea typeface="Roboto" panose="02000000000000000000" pitchFamily="2" charset="0"/>
            </a:endParaRPr>
          </a:p>
        </p:txBody>
      </p:sp>
      <p:sp>
        <p:nvSpPr>
          <p:cNvPr id="8" name="Google Shape;107;p19">
            <a:extLst>
              <a:ext uri="{FF2B5EF4-FFF2-40B4-BE49-F238E27FC236}">
                <a16:creationId xmlns:a16="http://schemas.microsoft.com/office/drawing/2014/main" xmlns="" id="{7D9CEAEC-9EA4-C6BC-9F65-5880998B40C6}"/>
              </a:ext>
            </a:extLst>
          </p:cNvPr>
          <p:cNvSpPr/>
          <p:nvPr/>
        </p:nvSpPr>
        <p:spPr>
          <a:xfrm>
            <a:off x="4720351" y="3716875"/>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Roboto" panose="02000000000000000000" pitchFamily="2" charset="0"/>
                <a:ea typeface="Roboto" panose="02000000000000000000" pitchFamily="2" charset="0"/>
              </a:rPr>
              <a:t>furthermore</a:t>
            </a:r>
            <a:endParaRPr b="1">
              <a:latin typeface="Roboto" panose="02000000000000000000" pitchFamily="2" charset="0"/>
              <a:ea typeface="Roboto" panose="02000000000000000000" pitchFamily="2" charset="0"/>
            </a:endParaRPr>
          </a:p>
        </p:txBody>
      </p:sp>
      <p:sp>
        <p:nvSpPr>
          <p:cNvPr id="10" name="Google Shape;108;p19">
            <a:extLst>
              <a:ext uri="{FF2B5EF4-FFF2-40B4-BE49-F238E27FC236}">
                <a16:creationId xmlns:a16="http://schemas.microsoft.com/office/drawing/2014/main" xmlns="" id="{958D9131-C1B3-651D-3F5C-8CF392887D5F}"/>
              </a:ext>
            </a:extLst>
          </p:cNvPr>
          <p:cNvSpPr/>
          <p:nvPr/>
        </p:nvSpPr>
        <p:spPr>
          <a:xfrm>
            <a:off x="3501151" y="2725500"/>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Roboto" panose="02000000000000000000" pitchFamily="2" charset="0"/>
                <a:ea typeface="Roboto" panose="02000000000000000000" pitchFamily="2" charset="0"/>
              </a:rPr>
              <a:t>in addition</a:t>
            </a:r>
            <a:endParaRPr b="1">
              <a:latin typeface="Roboto" panose="02000000000000000000" pitchFamily="2" charset="0"/>
              <a:ea typeface="Roboto" panose="02000000000000000000" pitchFamily="2" charset="0"/>
            </a:endParaRPr>
          </a:p>
        </p:txBody>
      </p:sp>
      <p:sp>
        <p:nvSpPr>
          <p:cNvPr id="18" name="Google Shape;110;p19">
            <a:extLst>
              <a:ext uri="{FF2B5EF4-FFF2-40B4-BE49-F238E27FC236}">
                <a16:creationId xmlns:a16="http://schemas.microsoft.com/office/drawing/2014/main" xmlns="" id="{875E7E1A-D636-9149-0902-361D2B0CA0F3}"/>
              </a:ext>
            </a:extLst>
          </p:cNvPr>
          <p:cNvSpPr/>
          <p:nvPr/>
        </p:nvSpPr>
        <p:spPr>
          <a:xfrm>
            <a:off x="6246652" y="2725500"/>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Roboto" panose="02000000000000000000" pitchFamily="2" charset="0"/>
                <a:ea typeface="Roboto" panose="02000000000000000000" pitchFamily="2" charset="0"/>
              </a:rPr>
              <a:t>moreover</a:t>
            </a:r>
            <a:endParaRPr b="1">
              <a:latin typeface="Roboto" panose="02000000000000000000" pitchFamily="2" charset="0"/>
              <a:ea typeface="Roboto" panose="02000000000000000000" pitchFamily="2" charset="0"/>
            </a:endParaRPr>
          </a:p>
        </p:txBody>
      </p:sp>
      <p:sp>
        <p:nvSpPr>
          <p:cNvPr id="19" name="Text">
            <a:extLst>
              <a:ext uri="{FF2B5EF4-FFF2-40B4-BE49-F238E27FC236}">
                <a16:creationId xmlns:a16="http://schemas.microsoft.com/office/drawing/2014/main" xmlns="" id="{0B8E9421-4409-4D8D-6406-AEF3AEA9EBD1}"/>
              </a:ext>
            </a:extLst>
          </p:cNvPr>
          <p:cNvSpPr/>
          <p:nvPr/>
        </p:nvSpPr>
        <p:spPr>
          <a:xfrm>
            <a:off x="755650" y="1353600"/>
            <a:ext cx="7632700" cy="78483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Addition connecting words add more information to a point.</a:t>
            </a:r>
          </a:p>
          <a:p>
            <a:endParaRPr lang="en-GB" sz="1700" dirty="0">
              <a:latin typeface="Roboto" panose="02000000000000000000" pitchFamily="2" charset="0"/>
              <a:ea typeface="Roboto" panose="02000000000000000000" pitchFamily="2" charset="0"/>
            </a:endParaRPr>
          </a:p>
          <a:p>
            <a:r>
              <a:rPr lang="en-GB" sz="1700" dirty="0">
                <a:solidFill>
                  <a:srgbClr val="007AC2"/>
                </a:solidFill>
                <a:latin typeface="Roboto" panose="02000000000000000000" pitchFamily="2" charset="0"/>
                <a:ea typeface="Roboto" panose="02000000000000000000" pitchFamily="2" charset="0"/>
              </a:rPr>
              <a:t>Can you think of examples?</a:t>
            </a:r>
          </a:p>
        </p:txBody>
      </p:sp>
      <p:sp>
        <p:nvSpPr>
          <p:cNvPr id="22" name="Google Shape;117;p20">
            <a:extLst>
              <a:ext uri="{FF2B5EF4-FFF2-40B4-BE49-F238E27FC236}">
                <a16:creationId xmlns:a16="http://schemas.microsoft.com/office/drawing/2014/main" xmlns="" id="{8CF10C65-0E95-B40B-882A-F3230EBFB351}"/>
              </a:ext>
            </a:extLst>
          </p:cNvPr>
          <p:cNvSpPr/>
          <p:nvPr/>
        </p:nvSpPr>
        <p:spPr>
          <a:xfrm>
            <a:off x="3614550" y="5420525"/>
            <a:ext cx="1914900" cy="672300"/>
          </a:xfrm>
          <a:prstGeom prst="rect">
            <a:avLst/>
          </a:prstGeom>
          <a:solidFill>
            <a:srgbClr val="007AC2"/>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2097853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22"/>
                                        </p:tgtEl>
                                      </p:cBhvr>
                                    </p:animEffect>
                                    <p:set>
                                      <p:cBhvr>
                                        <p:cTn id="3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5" grpId="0" animBg="1"/>
      <p:bldP spid="7" grpId="0" animBg="1"/>
      <p:bldP spid="8" grpId="0" animBg="1"/>
      <p:bldP spid="10" grpId="0" animBg="1"/>
      <p:bldP spid="18"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F1C35AD-2BCF-C975-0F51-8AE544BA94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2D751C88-6E56-9258-A187-B36AADC0786F}"/>
              </a:ext>
            </a:extLst>
          </p:cNvPr>
          <p:cNvSpPr>
            <a:spLocks noGrp="1"/>
          </p:cNvSpPr>
          <p:nvPr>
            <p:ph type="title"/>
          </p:nvPr>
        </p:nvSpPr>
        <p:spPr/>
        <p:txBody>
          <a:bodyPr/>
          <a:lstStyle/>
          <a:p>
            <a:r>
              <a:rPr lang="en-GB" dirty="0"/>
              <a:t>Contrast</a:t>
            </a:r>
            <a:endParaRPr lang="x-none" dirty="0"/>
          </a:p>
        </p:txBody>
      </p:sp>
      <p:sp>
        <p:nvSpPr>
          <p:cNvPr id="19" name="Text">
            <a:extLst>
              <a:ext uri="{FF2B5EF4-FFF2-40B4-BE49-F238E27FC236}">
                <a16:creationId xmlns:a16="http://schemas.microsoft.com/office/drawing/2014/main" xmlns="" id="{F80480B4-0793-DDED-90BC-0DAE55DBB232}"/>
              </a:ext>
            </a:extLst>
          </p:cNvPr>
          <p:cNvSpPr/>
          <p:nvPr/>
        </p:nvSpPr>
        <p:spPr>
          <a:xfrm>
            <a:off x="755650" y="1353600"/>
            <a:ext cx="7632700" cy="78483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Contrast connecting words show different or opposing ideas.</a:t>
            </a:r>
          </a:p>
          <a:p>
            <a:endParaRPr lang="en-GB" sz="1700" dirty="0">
              <a:latin typeface="Roboto" panose="02000000000000000000" pitchFamily="2" charset="0"/>
              <a:ea typeface="Roboto" panose="02000000000000000000" pitchFamily="2" charset="0"/>
            </a:endParaRPr>
          </a:p>
          <a:p>
            <a:r>
              <a:rPr lang="en-GB" sz="1700" dirty="0">
                <a:solidFill>
                  <a:srgbClr val="007AC2"/>
                </a:solidFill>
                <a:latin typeface="Roboto" panose="02000000000000000000" pitchFamily="2" charset="0"/>
                <a:ea typeface="Roboto" panose="02000000000000000000" pitchFamily="2" charset="0"/>
              </a:rPr>
              <a:t>Can you think of examples?</a:t>
            </a:r>
          </a:p>
        </p:txBody>
      </p:sp>
      <p:sp>
        <p:nvSpPr>
          <p:cNvPr id="9" name="Google Shape;117;p20">
            <a:extLst>
              <a:ext uri="{FF2B5EF4-FFF2-40B4-BE49-F238E27FC236}">
                <a16:creationId xmlns:a16="http://schemas.microsoft.com/office/drawing/2014/main" xmlns="" id="{9E377BA5-9FBC-6B84-77A8-3C03D1FBA207}"/>
              </a:ext>
            </a:extLst>
          </p:cNvPr>
          <p:cNvSpPr/>
          <p:nvPr/>
        </p:nvSpPr>
        <p:spPr>
          <a:xfrm>
            <a:off x="755650" y="240011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sz="1800" b="1">
                <a:solidFill>
                  <a:schemeClr val="dk1"/>
                </a:solidFill>
                <a:latin typeface="Roboto" panose="02000000000000000000" pitchFamily="2" charset="0"/>
                <a:ea typeface="Roboto" panose="02000000000000000000" pitchFamily="2" charset="0"/>
              </a:rPr>
              <a:t>but</a:t>
            </a:r>
            <a:endParaRPr b="1">
              <a:latin typeface="Roboto" panose="02000000000000000000" pitchFamily="2" charset="0"/>
              <a:ea typeface="Roboto" panose="02000000000000000000" pitchFamily="2" charset="0"/>
            </a:endParaRPr>
          </a:p>
        </p:txBody>
      </p:sp>
      <p:sp>
        <p:nvSpPr>
          <p:cNvPr id="11" name="Google Shape;118;p20">
            <a:extLst>
              <a:ext uri="{FF2B5EF4-FFF2-40B4-BE49-F238E27FC236}">
                <a16:creationId xmlns:a16="http://schemas.microsoft.com/office/drawing/2014/main" xmlns="" id="{5C7FB605-5624-DA58-1E6A-F1BEBE3EFB7E}"/>
              </a:ext>
            </a:extLst>
          </p:cNvPr>
          <p:cNvSpPr/>
          <p:nvPr/>
        </p:nvSpPr>
        <p:spPr>
          <a:xfrm>
            <a:off x="755650" y="3261878"/>
            <a:ext cx="1914900" cy="6723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while</a:t>
            </a:r>
            <a:endParaRPr b="1">
              <a:latin typeface="Roboto" panose="02000000000000000000" pitchFamily="2" charset="0"/>
              <a:ea typeface="Roboto" panose="02000000000000000000" pitchFamily="2" charset="0"/>
            </a:endParaRPr>
          </a:p>
        </p:txBody>
      </p:sp>
      <p:sp>
        <p:nvSpPr>
          <p:cNvPr id="12" name="Google Shape;119;p20">
            <a:extLst>
              <a:ext uri="{FF2B5EF4-FFF2-40B4-BE49-F238E27FC236}">
                <a16:creationId xmlns:a16="http://schemas.microsoft.com/office/drawing/2014/main" xmlns="" id="{5F7C829E-F3BE-9A9F-3F5E-AAF408FDD55A}"/>
              </a:ext>
            </a:extLst>
          </p:cNvPr>
          <p:cNvSpPr/>
          <p:nvPr/>
        </p:nvSpPr>
        <p:spPr>
          <a:xfrm>
            <a:off x="755650" y="412366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however</a:t>
            </a:r>
            <a:endParaRPr b="1">
              <a:latin typeface="Roboto" panose="02000000000000000000" pitchFamily="2" charset="0"/>
              <a:ea typeface="Roboto" panose="02000000000000000000" pitchFamily="2" charset="0"/>
            </a:endParaRPr>
          </a:p>
        </p:txBody>
      </p:sp>
      <p:sp>
        <p:nvSpPr>
          <p:cNvPr id="13" name="Google Shape;120;p20">
            <a:extLst>
              <a:ext uri="{FF2B5EF4-FFF2-40B4-BE49-F238E27FC236}">
                <a16:creationId xmlns:a16="http://schemas.microsoft.com/office/drawing/2014/main" xmlns="" id="{C4C2FA30-64CD-3BCC-8BBA-9258422B871E}"/>
              </a:ext>
            </a:extLst>
          </p:cNvPr>
          <p:cNvSpPr/>
          <p:nvPr/>
        </p:nvSpPr>
        <p:spPr>
          <a:xfrm>
            <a:off x="3524800" y="240011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despite</a:t>
            </a:r>
            <a:endParaRPr b="1">
              <a:latin typeface="Roboto" panose="02000000000000000000" pitchFamily="2" charset="0"/>
              <a:ea typeface="Roboto" panose="02000000000000000000" pitchFamily="2" charset="0"/>
            </a:endParaRPr>
          </a:p>
        </p:txBody>
      </p:sp>
      <p:sp>
        <p:nvSpPr>
          <p:cNvPr id="14" name="Google Shape;121;p20">
            <a:extLst>
              <a:ext uri="{FF2B5EF4-FFF2-40B4-BE49-F238E27FC236}">
                <a16:creationId xmlns:a16="http://schemas.microsoft.com/office/drawing/2014/main" xmlns="" id="{5AECFB68-4A02-DCB5-61D3-F48D6CFB1A26}"/>
              </a:ext>
            </a:extLst>
          </p:cNvPr>
          <p:cNvSpPr/>
          <p:nvPr/>
        </p:nvSpPr>
        <p:spPr>
          <a:xfrm>
            <a:off x="6293950" y="240011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although</a:t>
            </a:r>
            <a:endParaRPr b="1">
              <a:latin typeface="Roboto" panose="02000000000000000000" pitchFamily="2" charset="0"/>
              <a:ea typeface="Roboto" panose="02000000000000000000" pitchFamily="2" charset="0"/>
            </a:endParaRPr>
          </a:p>
        </p:txBody>
      </p:sp>
      <p:sp>
        <p:nvSpPr>
          <p:cNvPr id="15" name="Google Shape;122;p20">
            <a:extLst>
              <a:ext uri="{FF2B5EF4-FFF2-40B4-BE49-F238E27FC236}">
                <a16:creationId xmlns:a16="http://schemas.microsoft.com/office/drawing/2014/main" xmlns="" id="{CC5061A9-F598-4E72-0C5F-FD10E24A8D54}"/>
              </a:ext>
            </a:extLst>
          </p:cNvPr>
          <p:cNvSpPr/>
          <p:nvPr/>
        </p:nvSpPr>
        <p:spPr>
          <a:xfrm>
            <a:off x="3524800" y="3261890"/>
            <a:ext cx="1914900" cy="6723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in spite of</a:t>
            </a:r>
            <a:endParaRPr b="1">
              <a:latin typeface="Roboto" panose="02000000000000000000" pitchFamily="2" charset="0"/>
              <a:ea typeface="Roboto" panose="02000000000000000000" pitchFamily="2" charset="0"/>
            </a:endParaRPr>
          </a:p>
        </p:txBody>
      </p:sp>
      <p:sp>
        <p:nvSpPr>
          <p:cNvPr id="16" name="Google Shape;123;p20">
            <a:extLst>
              <a:ext uri="{FF2B5EF4-FFF2-40B4-BE49-F238E27FC236}">
                <a16:creationId xmlns:a16="http://schemas.microsoft.com/office/drawing/2014/main" xmlns="" id="{6BC32428-B859-B46D-F0AE-B7D043980DB0}"/>
              </a:ext>
            </a:extLst>
          </p:cNvPr>
          <p:cNvSpPr/>
          <p:nvPr/>
        </p:nvSpPr>
        <p:spPr>
          <a:xfrm>
            <a:off x="3524800" y="412366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whereas</a:t>
            </a:r>
            <a:endParaRPr b="1">
              <a:latin typeface="Roboto" panose="02000000000000000000" pitchFamily="2" charset="0"/>
              <a:ea typeface="Roboto" panose="02000000000000000000" pitchFamily="2" charset="0"/>
            </a:endParaRPr>
          </a:p>
        </p:txBody>
      </p:sp>
      <p:sp>
        <p:nvSpPr>
          <p:cNvPr id="21" name="Google Shape;124;p20">
            <a:extLst>
              <a:ext uri="{FF2B5EF4-FFF2-40B4-BE49-F238E27FC236}">
                <a16:creationId xmlns:a16="http://schemas.microsoft.com/office/drawing/2014/main" xmlns="" id="{E344DA29-F77C-409E-4358-464674944B2F}"/>
              </a:ext>
            </a:extLst>
          </p:cNvPr>
          <p:cNvSpPr/>
          <p:nvPr/>
        </p:nvSpPr>
        <p:spPr>
          <a:xfrm>
            <a:off x="6293950" y="3261890"/>
            <a:ext cx="1914900" cy="6723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800" b="1">
                <a:solidFill>
                  <a:schemeClr val="dk1"/>
                </a:solidFill>
                <a:latin typeface="Roboto" panose="02000000000000000000" pitchFamily="2" charset="0"/>
                <a:ea typeface="Roboto" panose="02000000000000000000" pitchFamily="2" charset="0"/>
              </a:rPr>
              <a:t>even though</a:t>
            </a:r>
            <a:endParaRPr b="1">
              <a:latin typeface="Roboto" panose="02000000000000000000" pitchFamily="2" charset="0"/>
              <a:ea typeface="Roboto" panose="02000000000000000000" pitchFamily="2" charset="0"/>
            </a:endParaRPr>
          </a:p>
        </p:txBody>
      </p:sp>
      <p:sp>
        <p:nvSpPr>
          <p:cNvPr id="22" name="Google Shape;125;p20">
            <a:extLst>
              <a:ext uri="{FF2B5EF4-FFF2-40B4-BE49-F238E27FC236}">
                <a16:creationId xmlns:a16="http://schemas.microsoft.com/office/drawing/2014/main" xmlns="" id="{D4E76D33-0EE1-B623-3B63-67069CCB2C22}"/>
              </a:ext>
            </a:extLst>
          </p:cNvPr>
          <p:cNvSpPr/>
          <p:nvPr/>
        </p:nvSpPr>
        <p:spPr>
          <a:xfrm>
            <a:off x="6293950" y="4123665"/>
            <a:ext cx="1914900" cy="6723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marL="0" lvl="0" indent="0" algn="ctr" rtl="0">
              <a:spcBef>
                <a:spcPts val="0"/>
              </a:spcBef>
              <a:spcAft>
                <a:spcPts val="0"/>
              </a:spcAft>
              <a:buNone/>
            </a:pPr>
            <a:r>
              <a:rPr lang="en-GB" sz="1600" b="1" dirty="0">
                <a:solidFill>
                  <a:schemeClr val="dk1"/>
                </a:solidFill>
                <a:latin typeface="Roboto" panose="02000000000000000000" pitchFamily="2" charset="0"/>
                <a:ea typeface="Roboto" panose="02000000000000000000" pitchFamily="2" charset="0"/>
              </a:rPr>
              <a:t>on the one hand… on the other hand </a:t>
            </a:r>
            <a:endParaRPr sz="1200" b="1" dirty="0">
              <a:latin typeface="Roboto" panose="02000000000000000000" pitchFamily="2" charset="0"/>
              <a:ea typeface="Roboto" panose="02000000000000000000" pitchFamily="2" charset="0"/>
            </a:endParaRPr>
          </a:p>
        </p:txBody>
      </p:sp>
      <p:sp>
        <p:nvSpPr>
          <p:cNvPr id="23" name="Google Shape;117;p20">
            <a:extLst>
              <a:ext uri="{FF2B5EF4-FFF2-40B4-BE49-F238E27FC236}">
                <a16:creationId xmlns:a16="http://schemas.microsoft.com/office/drawing/2014/main" xmlns="" id="{C67E1EB8-69DB-CA19-FC76-E387D699AF1E}"/>
              </a:ext>
            </a:extLst>
          </p:cNvPr>
          <p:cNvSpPr/>
          <p:nvPr/>
        </p:nvSpPr>
        <p:spPr>
          <a:xfrm>
            <a:off x="3614550" y="5420525"/>
            <a:ext cx="1914900" cy="672300"/>
          </a:xfrm>
          <a:prstGeom prst="rect">
            <a:avLst/>
          </a:prstGeom>
          <a:solidFill>
            <a:srgbClr val="007AC2"/>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40720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par>
                          <p:cTn id="48" fill="hold">
                            <p:stCondLst>
                              <p:cond delay="500"/>
                            </p:stCondLst>
                            <p:childTnLst>
                              <p:par>
                                <p:cTn id="49" presetID="10" presetClass="exit" presetSubtype="0" fill="hold" grpId="0" nodeType="afterEffect">
                                  <p:stCondLst>
                                    <p:cond delay="0"/>
                                  </p:stCondLst>
                                  <p:childTnLst>
                                    <p:animEffect transition="out" filter="fade">
                                      <p:cBhvr>
                                        <p:cTn id="50" dur="500"/>
                                        <p:tgtEl>
                                          <p:spTgt spid="23"/>
                                        </p:tgtEl>
                                      </p:cBhvr>
                                    </p:animEffect>
                                    <p:set>
                                      <p:cBhvr>
                                        <p:cTn id="5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9" grpId="0" animBg="1"/>
      <p:bldP spid="11" grpId="0" animBg="1"/>
      <p:bldP spid="12" grpId="0" animBg="1"/>
      <p:bldP spid="13" grpId="0" animBg="1"/>
      <p:bldP spid="14" grpId="0" animBg="1"/>
      <p:bldP spid="15" grpId="0" animBg="1"/>
      <p:bldP spid="16" grpId="0" animBg="1"/>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7D91EF0-73C0-8730-00C6-4AF16835C1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7CBDB8C4-1010-C204-A4EB-CE50B62969C8}"/>
              </a:ext>
            </a:extLst>
          </p:cNvPr>
          <p:cNvSpPr>
            <a:spLocks noGrp="1"/>
          </p:cNvSpPr>
          <p:nvPr>
            <p:ph type="title"/>
          </p:nvPr>
        </p:nvSpPr>
        <p:spPr/>
        <p:txBody>
          <a:bodyPr/>
          <a:lstStyle/>
          <a:p>
            <a:r>
              <a:rPr lang="en-GB" dirty="0"/>
              <a:t>Reason</a:t>
            </a:r>
            <a:endParaRPr lang="x-none" dirty="0"/>
          </a:p>
        </p:txBody>
      </p:sp>
      <p:sp>
        <p:nvSpPr>
          <p:cNvPr id="19" name="Text">
            <a:extLst>
              <a:ext uri="{FF2B5EF4-FFF2-40B4-BE49-F238E27FC236}">
                <a16:creationId xmlns:a16="http://schemas.microsoft.com/office/drawing/2014/main" xmlns="" id="{FCC27B6D-76D3-6975-58B4-4FC0EED3B3F0}"/>
              </a:ext>
            </a:extLst>
          </p:cNvPr>
          <p:cNvSpPr/>
          <p:nvPr/>
        </p:nvSpPr>
        <p:spPr>
          <a:xfrm>
            <a:off x="755650" y="1353600"/>
            <a:ext cx="7632700" cy="104644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Reason connecting words are used to explain why something happens or the reason behind an action.</a:t>
            </a:r>
          </a:p>
          <a:p>
            <a:endParaRPr lang="en-GB" sz="1700" dirty="0">
              <a:latin typeface="Roboto" panose="02000000000000000000" pitchFamily="2" charset="0"/>
              <a:ea typeface="Roboto" panose="02000000000000000000" pitchFamily="2" charset="0"/>
            </a:endParaRPr>
          </a:p>
          <a:p>
            <a:r>
              <a:rPr lang="en-GB" sz="1700" dirty="0">
                <a:solidFill>
                  <a:srgbClr val="007AC2"/>
                </a:solidFill>
                <a:latin typeface="Roboto" panose="02000000000000000000" pitchFamily="2" charset="0"/>
                <a:ea typeface="Roboto" panose="02000000000000000000" pitchFamily="2" charset="0"/>
              </a:rPr>
              <a:t>Can you think of examples?</a:t>
            </a:r>
          </a:p>
        </p:txBody>
      </p:sp>
      <p:sp>
        <p:nvSpPr>
          <p:cNvPr id="23" name="Google Shape;117;p20">
            <a:extLst>
              <a:ext uri="{FF2B5EF4-FFF2-40B4-BE49-F238E27FC236}">
                <a16:creationId xmlns:a16="http://schemas.microsoft.com/office/drawing/2014/main" xmlns="" id="{05B401B6-BC6A-6970-DC19-EB03C7D3DD12}"/>
              </a:ext>
            </a:extLst>
          </p:cNvPr>
          <p:cNvSpPr/>
          <p:nvPr/>
        </p:nvSpPr>
        <p:spPr>
          <a:xfrm>
            <a:off x="3614550" y="5420525"/>
            <a:ext cx="1914900" cy="672300"/>
          </a:xfrm>
          <a:prstGeom prst="rect">
            <a:avLst/>
          </a:prstGeom>
          <a:solidFill>
            <a:srgbClr val="007AC2"/>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Google Shape;132;p21">
            <a:extLst>
              <a:ext uri="{FF2B5EF4-FFF2-40B4-BE49-F238E27FC236}">
                <a16:creationId xmlns:a16="http://schemas.microsoft.com/office/drawing/2014/main" xmlns="" id="{B008C985-C6D1-7247-00D0-4A2CAD476449}"/>
              </a:ext>
            </a:extLst>
          </p:cNvPr>
          <p:cNvSpPr/>
          <p:nvPr/>
        </p:nvSpPr>
        <p:spPr>
          <a:xfrm>
            <a:off x="857200" y="3054740"/>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because</a:t>
            </a:r>
            <a:endParaRPr b="1">
              <a:solidFill>
                <a:schemeClr val="dk1"/>
              </a:solidFill>
              <a:latin typeface="Roboto" panose="02000000000000000000" pitchFamily="2" charset="0"/>
              <a:ea typeface="Roboto" panose="02000000000000000000" pitchFamily="2" charset="0"/>
            </a:endParaRPr>
          </a:p>
        </p:txBody>
      </p:sp>
      <p:sp>
        <p:nvSpPr>
          <p:cNvPr id="7" name="Google Shape;133;p21">
            <a:extLst>
              <a:ext uri="{FF2B5EF4-FFF2-40B4-BE49-F238E27FC236}">
                <a16:creationId xmlns:a16="http://schemas.microsoft.com/office/drawing/2014/main" xmlns="" id="{27E0BB8D-F9ED-5AB4-D885-115071955F8C}"/>
              </a:ext>
            </a:extLst>
          </p:cNvPr>
          <p:cNvSpPr/>
          <p:nvPr/>
        </p:nvSpPr>
        <p:spPr>
          <a:xfrm>
            <a:off x="3501150" y="3054740"/>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as</a:t>
            </a:r>
            <a:endParaRPr b="1">
              <a:solidFill>
                <a:schemeClr val="dk1"/>
              </a:solidFill>
              <a:latin typeface="Roboto" panose="02000000000000000000" pitchFamily="2" charset="0"/>
              <a:ea typeface="Roboto" panose="02000000000000000000" pitchFamily="2" charset="0"/>
            </a:endParaRPr>
          </a:p>
        </p:txBody>
      </p:sp>
      <p:sp>
        <p:nvSpPr>
          <p:cNvPr id="8" name="Google Shape;134;p21">
            <a:extLst>
              <a:ext uri="{FF2B5EF4-FFF2-40B4-BE49-F238E27FC236}">
                <a16:creationId xmlns:a16="http://schemas.microsoft.com/office/drawing/2014/main" xmlns="" id="{DFF97ADD-D9FD-6C96-6AB1-61CCA104948E}"/>
              </a:ext>
            </a:extLst>
          </p:cNvPr>
          <p:cNvSpPr/>
          <p:nvPr/>
        </p:nvSpPr>
        <p:spPr>
          <a:xfrm>
            <a:off x="1928050" y="4022323"/>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due to</a:t>
            </a:r>
            <a:endParaRPr b="1">
              <a:solidFill>
                <a:schemeClr val="dk1"/>
              </a:solidFill>
              <a:latin typeface="Roboto" panose="02000000000000000000" pitchFamily="2" charset="0"/>
              <a:ea typeface="Roboto" panose="02000000000000000000" pitchFamily="2" charset="0"/>
            </a:endParaRPr>
          </a:p>
        </p:txBody>
      </p:sp>
      <p:sp>
        <p:nvSpPr>
          <p:cNvPr id="10" name="Google Shape;135;p21">
            <a:extLst>
              <a:ext uri="{FF2B5EF4-FFF2-40B4-BE49-F238E27FC236}">
                <a16:creationId xmlns:a16="http://schemas.microsoft.com/office/drawing/2014/main" xmlns="" id="{357FDE0A-5840-7922-A126-953ABA1E18BD}"/>
              </a:ext>
            </a:extLst>
          </p:cNvPr>
          <p:cNvSpPr/>
          <p:nvPr/>
        </p:nvSpPr>
        <p:spPr>
          <a:xfrm>
            <a:off x="5144625" y="4022323"/>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owing to</a:t>
            </a:r>
            <a:endParaRPr b="1">
              <a:solidFill>
                <a:schemeClr val="dk1"/>
              </a:solidFill>
              <a:latin typeface="Roboto" panose="02000000000000000000" pitchFamily="2" charset="0"/>
              <a:ea typeface="Roboto" panose="02000000000000000000" pitchFamily="2" charset="0"/>
            </a:endParaRPr>
          </a:p>
        </p:txBody>
      </p:sp>
      <p:sp>
        <p:nvSpPr>
          <p:cNvPr id="17" name="Google Shape;136;p21">
            <a:extLst>
              <a:ext uri="{FF2B5EF4-FFF2-40B4-BE49-F238E27FC236}">
                <a16:creationId xmlns:a16="http://schemas.microsoft.com/office/drawing/2014/main" xmlns="" id="{39F7D070-8BEC-95AA-8EAD-BFE342F24A0A}"/>
              </a:ext>
            </a:extLst>
          </p:cNvPr>
          <p:cNvSpPr/>
          <p:nvPr/>
        </p:nvSpPr>
        <p:spPr>
          <a:xfrm>
            <a:off x="6289850" y="3054740"/>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since</a:t>
            </a:r>
            <a:endParaRPr b="1">
              <a:solidFill>
                <a:schemeClr val="dk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556381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500"/>
                            </p:stCondLst>
                            <p:childTnLst>
                              <p:par>
                                <p:cTn id="29" presetID="10" presetClass="exit" presetSubtype="0" fill="hold" grpId="0" nodeType="after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P spid="5" grpId="0" animBg="1"/>
      <p:bldP spid="7" grpId="0" animBg="1"/>
      <p:bldP spid="8" grpId="0" animBg="1"/>
      <p:bldP spid="10"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D232121-3CFE-954C-017C-2A1CCAD5AF0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1C28E50D-B080-5F22-6862-1A8E6FF42DF4}"/>
              </a:ext>
            </a:extLst>
          </p:cNvPr>
          <p:cNvSpPr>
            <a:spLocks noGrp="1"/>
          </p:cNvSpPr>
          <p:nvPr>
            <p:ph type="title"/>
          </p:nvPr>
        </p:nvSpPr>
        <p:spPr/>
        <p:txBody>
          <a:bodyPr/>
          <a:lstStyle/>
          <a:p>
            <a:r>
              <a:rPr lang="en-GB" dirty="0"/>
              <a:t>Result</a:t>
            </a:r>
            <a:endParaRPr lang="x-none" dirty="0"/>
          </a:p>
        </p:txBody>
      </p:sp>
      <p:sp>
        <p:nvSpPr>
          <p:cNvPr id="19" name="Text">
            <a:extLst>
              <a:ext uri="{FF2B5EF4-FFF2-40B4-BE49-F238E27FC236}">
                <a16:creationId xmlns:a16="http://schemas.microsoft.com/office/drawing/2014/main" xmlns="" id="{0FBAB2DC-1E54-022D-A6E7-C924CF4081C3}"/>
              </a:ext>
            </a:extLst>
          </p:cNvPr>
          <p:cNvSpPr/>
          <p:nvPr/>
        </p:nvSpPr>
        <p:spPr>
          <a:xfrm>
            <a:off x="755650" y="1353600"/>
            <a:ext cx="7632700" cy="78483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Result connecting words are used to show the outcome of an action or event.</a:t>
            </a:r>
          </a:p>
          <a:p>
            <a:endParaRPr lang="en-GB" sz="1700" dirty="0">
              <a:latin typeface="Roboto" panose="02000000000000000000" pitchFamily="2" charset="0"/>
              <a:ea typeface="Roboto" panose="02000000000000000000" pitchFamily="2" charset="0"/>
            </a:endParaRPr>
          </a:p>
          <a:p>
            <a:r>
              <a:rPr lang="en-GB" sz="1700" dirty="0">
                <a:solidFill>
                  <a:srgbClr val="007AC2"/>
                </a:solidFill>
                <a:latin typeface="Roboto" panose="02000000000000000000" pitchFamily="2" charset="0"/>
                <a:ea typeface="Roboto" panose="02000000000000000000" pitchFamily="2" charset="0"/>
              </a:rPr>
              <a:t>Can you think of examples?</a:t>
            </a:r>
          </a:p>
        </p:txBody>
      </p:sp>
      <p:sp>
        <p:nvSpPr>
          <p:cNvPr id="23" name="Google Shape;117;p20">
            <a:extLst>
              <a:ext uri="{FF2B5EF4-FFF2-40B4-BE49-F238E27FC236}">
                <a16:creationId xmlns:a16="http://schemas.microsoft.com/office/drawing/2014/main" xmlns="" id="{2435CCC2-5E0B-188B-D0A4-28B796151816}"/>
              </a:ext>
            </a:extLst>
          </p:cNvPr>
          <p:cNvSpPr/>
          <p:nvPr/>
        </p:nvSpPr>
        <p:spPr>
          <a:xfrm>
            <a:off x="3614550" y="5420525"/>
            <a:ext cx="1914900" cy="672300"/>
          </a:xfrm>
          <a:prstGeom prst="rect">
            <a:avLst/>
          </a:prstGeom>
          <a:solidFill>
            <a:srgbClr val="007AC2"/>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3" name="Google Shape;143;p22">
            <a:extLst>
              <a:ext uri="{FF2B5EF4-FFF2-40B4-BE49-F238E27FC236}">
                <a16:creationId xmlns:a16="http://schemas.microsoft.com/office/drawing/2014/main" xmlns="" id="{531167B3-1F80-BF2F-0EF8-3A3BA2ACAEB8}"/>
              </a:ext>
            </a:extLst>
          </p:cNvPr>
          <p:cNvSpPr/>
          <p:nvPr/>
        </p:nvSpPr>
        <p:spPr>
          <a:xfrm>
            <a:off x="1828966" y="3012729"/>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dirty="0">
                <a:solidFill>
                  <a:schemeClr val="dk1"/>
                </a:solidFill>
                <a:latin typeface="Roboto" panose="02000000000000000000" pitchFamily="2" charset="0"/>
                <a:ea typeface="Roboto" panose="02000000000000000000" pitchFamily="2" charset="0"/>
              </a:rPr>
              <a:t>so</a:t>
            </a:r>
            <a:endParaRPr b="1" dirty="0">
              <a:solidFill>
                <a:schemeClr val="dk1"/>
              </a:solidFill>
              <a:latin typeface="Roboto" panose="02000000000000000000" pitchFamily="2" charset="0"/>
              <a:ea typeface="Roboto" panose="02000000000000000000" pitchFamily="2" charset="0"/>
            </a:endParaRPr>
          </a:p>
        </p:txBody>
      </p:sp>
      <p:sp>
        <p:nvSpPr>
          <p:cNvPr id="9" name="Google Shape;144;p22">
            <a:extLst>
              <a:ext uri="{FF2B5EF4-FFF2-40B4-BE49-F238E27FC236}">
                <a16:creationId xmlns:a16="http://schemas.microsoft.com/office/drawing/2014/main" xmlns="" id="{7922C9E4-2C25-B04C-3D1C-DE261EA81B5C}"/>
              </a:ext>
            </a:extLst>
          </p:cNvPr>
          <p:cNvSpPr/>
          <p:nvPr/>
        </p:nvSpPr>
        <p:spPr>
          <a:xfrm>
            <a:off x="3332610" y="4173429"/>
            <a:ext cx="24072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therefore</a:t>
            </a:r>
            <a:endParaRPr b="1">
              <a:solidFill>
                <a:schemeClr val="dk1"/>
              </a:solidFill>
              <a:latin typeface="Roboto" panose="02000000000000000000" pitchFamily="2" charset="0"/>
              <a:ea typeface="Roboto" panose="02000000000000000000" pitchFamily="2" charset="0"/>
            </a:endParaRPr>
          </a:p>
        </p:txBody>
      </p:sp>
      <p:sp>
        <p:nvSpPr>
          <p:cNvPr id="11" name="Google Shape;145;p22">
            <a:extLst>
              <a:ext uri="{FF2B5EF4-FFF2-40B4-BE49-F238E27FC236}">
                <a16:creationId xmlns:a16="http://schemas.microsoft.com/office/drawing/2014/main" xmlns="" id="{8A7F3E8C-9BD7-EF12-1415-E7FA9B65CA88}"/>
              </a:ext>
            </a:extLst>
          </p:cNvPr>
          <p:cNvSpPr/>
          <p:nvPr/>
        </p:nvSpPr>
        <p:spPr>
          <a:xfrm>
            <a:off x="5173335" y="3012729"/>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as a result</a:t>
            </a:r>
            <a:endParaRPr b="1">
              <a:solidFill>
                <a:schemeClr val="dk1"/>
              </a:solidFill>
              <a:latin typeface="Roboto" panose="02000000000000000000" pitchFamily="2" charset="0"/>
              <a:ea typeface="Roboto" panose="02000000000000000000" pitchFamily="2" charset="0"/>
            </a:endParaRPr>
          </a:p>
        </p:txBody>
      </p:sp>
      <p:pic>
        <p:nvPicPr>
          <p:cNvPr id="15" name="Picture 14" descr="A cartoon of a person holding a cell phone&#10;&#10;Description automatically generated">
            <a:extLst>
              <a:ext uri="{FF2B5EF4-FFF2-40B4-BE49-F238E27FC236}">
                <a16:creationId xmlns:a16="http://schemas.microsoft.com/office/drawing/2014/main" xmlns="" id="{BA6EB112-8084-7012-CBDE-6AB5A48213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83" y="3053879"/>
            <a:ext cx="2795024" cy="6858000"/>
          </a:xfrm>
          <a:prstGeom prst="rect">
            <a:avLst/>
          </a:prstGeom>
        </p:spPr>
      </p:pic>
    </p:spTree>
    <p:extLst>
      <p:ext uri="{BB962C8B-B14F-4D97-AF65-F5344CB8AC3E}">
        <p14:creationId xmlns:p14="http://schemas.microsoft.com/office/powerpoint/2010/main" val="3503386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P spid="3"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3C056D-0EDB-7746-EC0E-F13356053DC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E263AD9C-F430-E8EC-D8D8-311E830ACAAE}"/>
              </a:ext>
            </a:extLst>
          </p:cNvPr>
          <p:cNvSpPr>
            <a:spLocks noGrp="1"/>
          </p:cNvSpPr>
          <p:nvPr>
            <p:ph type="title"/>
          </p:nvPr>
        </p:nvSpPr>
        <p:spPr/>
        <p:txBody>
          <a:bodyPr/>
          <a:lstStyle/>
          <a:p>
            <a:r>
              <a:rPr lang="en-GB" dirty="0"/>
              <a:t>Purpose</a:t>
            </a:r>
            <a:endParaRPr lang="x-none" dirty="0"/>
          </a:p>
        </p:txBody>
      </p:sp>
      <p:sp>
        <p:nvSpPr>
          <p:cNvPr id="19" name="Text">
            <a:extLst>
              <a:ext uri="{FF2B5EF4-FFF2-40B4-BE49-F238E27FC236}">
                <a16:creationId xmlns:a16="http://schemas.microsoft.com/office/drawing/2014/main" xmlns="" id="{976E3286-E88E-A468-4229-AFBB506CEA11}"/>
              </a:ext>
            </a:extLst>
          </p:cNvPr>
          <p:cNvSpPr/>
          <p:nvPr/>
        </p:nvSpPr>
        <p:spPr>
          <a:xfrm>
            <a:off x="755650" y="1353600"/>
            <a:ext cx="7632700" cy="104644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Purpose connecting words are used to explain why something is done or the intended goal of an action.</a:t>
            </a:r>
          </a:p>
          <a:p>
            <a:endParaRPr lang="en-GB" sz="1700" dirty="0">
              <a:latin typeface="Roboto" panose="02000000000000000000" pitchFamily="2" charset="0"/>
              <a:ea typeface="Roboto" panose="02000000000000000000" pitchFamily="2" charset="0"/>
            </a:endParaRPr>
          </a:p>
          <a:p>
            <a:r>
              <a:rPr lang="en-GB" sz="1700" dirty="0">
                <a:solidFill>
                  <a:srgbClr val="007AC2"/>
                </a:solidFill>
                <a:latin typeface="Roboto" panose="02000000000000000000" pitchFamily="2" charset="0"/>
                <a:ea typeface="Roboto" panose="02000000000000000000" pitchFamily="2" charset="0"/>
              </a:rPr>
              <a:t>Can you think of examples?</a:t>
            </a:r>
          </a:p>
        </p:txBody>
      </p:sp>
      <p:sp>
        <p:nvSpPr>
          <p:cNvPr id="23" name="Google Shape;117;p20">
            <a:extLst>
              <a:ext uri="{FF2B5EF4-FFF2-40B4-BE49-F238E27FC236}">
                <a16:creationId xmlns:a16="http://schemas.microsoft.com/office/drawing/2014/main" xmlns="" id="{5D75FFC1-2394-CFA3-7E55-19B2EAE8E105}"/>
              </a:ext>
            </a:extLst>
          </p:cNvPr>
          <p:cNvSpPr/>
          <p:nvPr/>
        </p:nvSpPr>
        <p:spPr>
          <a:xfrm>
            <a:off x="3614550" y="5420525"/>
            <a:ext cx="1914900" cy="672300"/>
          </a:xfrm>
          <a:prstGeom prst="rect">
            <a:avLst/>
          </a:prstGeom>
          <a:solidFill>
            <a:srgbClr val="007AC2"/>
          </a:solidFill>
          <a:ln w="9525" cap="flat" cmpd="sng">
            <a:noFill/>
            <a:prstDash val="solid"/>
            <a:round/>
            <a:headEnd type="none" w="sm" len="sm"/>
            <a:tailEnd type="none" w="sm" len="sm"/>
          </a:ln>
          <a:effectLst>
            <a:outerShdw dist="88665" dir="3240000" algn="ctr" rotWithShape="0">
              <a:srgbClr val="232321"/>
            </a:outerShdw>
          </a:effectLst>
        </p:spPr>
        <p:txBody>
          <a:bodyPr spcFirstLastPara="1" wrap="square" lIns="108000" tIns="108000" rIns="108000" bIns="108000" anchor="ctr" anchorCtr="0">
            <a:noAutofit/>
          </a:bodyPr>
          <a:lstStyle/>
          <a:p>
            <a:pPr marL="0" lvl="0" indent="0" algn="ctr" rtl="0">
              <a:spcBef>
                <a:spcPts val="0"/>
              </a:spcBef>
              <a:spcAft>
                <a:spcPts val="0"/>
              </a:spcAft>
              <a:buClr>
                <a:schemeClr val="dk1"/>
              </a:buClr>
              <a:buSzPts val="1100"/>
              <a:buFont typeface="Arial"/>
              <a:buNone/>
            </a:pPr>
            <a:r>
              <a:rPr lang="en-GB" b="1" dirty="0">
                <a:solidFill>
                  <a:schemeClr val="bg1"/>
                </a:solidFill>
                <a:latin typeface="Roboto" panose="02000000000000000000" pitchFamily="2" charset="0"/>
                <a:ea typeface="Roboto" panose="02000000000000000000" pitchFamily="2" charset="0"/>
              </a:rPr>
              <a:t>Reveal Answer</a:t>
            </a:r>
            <a:endParaRPr b="1" dirty="0">
              <a:solidFill>
                <a:schemeClr val="bg1"/>
              </a:solidFill>
              <a:latin typeface="Roboto" panose="02000000000000000000" pitchFamily="2" charset="0"/>
              <a:ea typeface="Roboto" panose="02000000000000000000" pitchFamily="2" charset="0"/>
            </a:endParaRPr>
          </a:p>
        </p:txBody>
      </p:sp>
      <p:sp>
        <p:nvSpPr>
          <p:cNvPr id="5" name="Google Shape;152;p23">
            <a:extLst>
              <a:ext uri="{FF2B5EF4-FFF2-40B4-BE49-F238E27FC236}">
                <a16:creationId xmlns:a16="http://schemas.microsoft.com/office/drawing/2014/main" xmlns="" id="{2CF49BD3-FCEA-1A14-9202-BF4778EB8241}"/>
              </a:ext>
            </a:extLst>
          </p:cNvPr>
          <p:cNvSpPr/>
          <p:nvPr/>
        </p:nvSpPr>
        <p:spPr>
          <a:xfrm>
            <a:off x="2034139" y="2943243"/>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dirty="0">
                <a:solidFill>
                  <a:schemeClr val="dk1"/>
                </a:solidFill>
                <a:latin typeface="Roboto" panose="02000000000000000000" pitchFamily="2" charset="0"/>
                <a:ea typeface="Roboto" panose="02000000000000000000" pitchFamily="2" charset="0"/>
              </a:rPr>
              <a:t>to</a:t>
            </a:r>
            <a:endParaRPr b="1" dirty="0">
              <a:solidFill>
                <a:schemeClr val="dk1"/>
              </a:solidFill>
              <a:latin typeface="Roboto" panose="02000000000000000000" pitchFamily="2" charset="0"/>
              <a:ea typeface="Roboto" panose="02000000000000000000" pitchFamily="2" charset="0"/>
            </a:endParaRPr>
          </a:p>
        </p:txBody>
      </p:sp>
      <p:sp>
        <p:nvSpPr>
          <p:cNvPr id="7" name="Google Shape;153;p23">
            <a:extLst>
              <a:ext uri="{FF2B5EF4-FFF2-40B4-BE49-F238E27FC236}">
                <a16:creationId xmlns:a16="http://schemas.microsoft.com/office/drawing/2014/main" xmlns="" id="{0DDC3E20-0C9B-9E59-63A4-32B84E86D0FD}"/>
              </a:ext>
            </a:extLst>
          </p:cNvPr>
          <p:cNvSpPr/>
          <p:nvPr/>
        </p:nvSpPr>
        <p:spPr>
          <a:xfrm>
            <a:off x="3515389" y="4021943"/>
            <a:ext cx="2141700" cy="703500"/>
          </a:xfrm>
          <a:prstGeom prst="rect">
            <a:avLst/>
          </a:prstGeom>
          <a:solidFill>
            <a:srgbClr val="F8BD95">
              <a:alpha val="50000"/>
            </a:srgbClr>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so as (not) to</a:t>
            </a:r>
            <a:endParaRPr b="1">
              <a:solidFill>
                <a:schemeClr val="dk1"/>
              </a:solidFill>
              <a:latin typeface="Roboto" panose="02000000000000000000" pitchFamily="2" charset="0"/>
              <a:ea typeface="Roboto" panose="02000000000000000000" pitchFamily="2" charset="0"/>
            </a:endParaRPr>
          </a:p>
        </p:txBody>
      </p:sp>
      <p:sp>
        <p:nvSpPr>
          <p:cNvPr id="8" name="Google Shape;154;p23">
            <a:extLst>
              <a:ext uri="{FF2B5EF4-FFF2-40B4-BE49-F238E27FC236}">
                <a16:creationId xmlns:a16="http://schemas.microsoft.com/office/drawing/2014/main" xmlns="" id="{4C4A7CDB-6902-90C1-D72F-87D376C04EEB}"/>
              </a:ext>
            </a:extLst>
          </p:cNvPr>
          <p:cNvSpPr/>
          <p:nvPr/>
        </p:nvSpPr>
        <p:spPr>
          <a:xfrm>
            <a:off x="5106114" y="2943243"/>
            <a:ext cx="2141700" cy="703500"/>
          </a:xfrm>
          <a:prstGeom prst="rect">
            <a:avLst/>
          </a:prstGeom>
          <a:solidFill>
            <a:srgbClr val="F8BD95"/>
          </a:solidFill>
          <a:ln w="9525" cap="flat" cmpd="sng">
            <a:noFill/>
            <a:prstDash val="solid"/>
            <a:round/>
            <a:headEnd type="none" w="sm" len="sm"/>
            <a:tailEnd type="none" w="sm" len="sm"/>
          </a:ln>
        </p:spPr>
        <p:txBody>
          <a:bodyPr spcFirstLastPara="1" wrap="square" lIns="108000" tIns="108000" rIns="108000" bIns="108000" anchor="ctr" anchorCtr="0">
            <a:noAutofit/>
          </a:bodyPr>
          <a:lstStyle/>
          <a:p>
            <a:pPr algn="ctr">
              <a:buClr>
                <a:schemeClr val="dk1"/>
              </a:buClr>
              <a:buSzPts val="1100"/>
            </a:pPr>
            <a:r>
              <a:rPr lang="en-GB" b="1">
                <a:solidFill>
                  <a:schemeClr val="dk1"/>
                </a:solidFill>
                <a:latin typeface="Roboto" panose="02000000000000000000" pitchFamily="2" charset="0"/>
                <a:ea typeface="Roboto" panose="02000000000000000000" pitchFamily="2" charset="0"/>
              </a:rPr>
              <a:t>in order (not) to</a:t>
            </a:r>
            <a:endParaRPr b="1">
              <a:solidFill>
                <a:schemeClr val="dk1"/>
              </a:solidFill>
              <a:latin typeface="Roboto" panose="02000000000000000000" pitchFamily="2" charset="0"/>
              <a:ea typeface="Roboto" panose="02000000000000000000" pitchFamily="2" charset="0"/>
            </a:endParaRPr>
          </a:p>
        </p:txBody>
      </p:sp>
      <p:pic>
        <p:nvPicPr>
          <p:cNvPr id="10" name="Picture 9" descr="A cartoon of a person holding a cell phone&#10;&#10;Description automatically generated">
            <a:extLst>
              <a:ext uri="{FF2B5EF4-FFF2-40B4-BE49-F238E27FC236}">
                <a16:creationId xmlns:a16="http://schemas.microsoft.com/office/drawing/2014/main" xmlns="" id="{89AB306A-8A38-BADA-2B15-C5E8A5CE3B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083" y="3053879"/>
            <a:ext cx="2795024" cy="6858000"/>
          </a:xfrm>
          <a:prstGeom prst="rect">
            <a:avLst/>
          </a:prstGeom>
        </p:spPr>
      </p:pic>
    </p:spTree>
    <p:extLst>
      <p:ext uri="{BB962C8B-B14F-4D97-AF65-F5344CB8AC3E}">
        <p14:creationId xmlns:p14="http://schemas.microsoft.com/office/powerpoint/2010/main" val="1898306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500"/>
                            </p:stCondLst>
                            <p:childTnLst>
                              <p:par>
                                <p:cTn id="19" presetID="10" presetClass="exit" presetSubtype="0" fill="hold" grpId="0" nodeType="after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3" grpId="0" animBg="1"/>
      <p:bldP spid="5"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A343F84-91B0-5AAA-7B6A-30870724674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xmlns="" id="{A8215935-D812-A6A3-BF71-600565CB8784}"/>
              </a:ext>
            </a:extLst>
          </p:cNvPr>
          <p:cNvSpPr>
            <a:spLocks noGrp="1"/>
          </p:cNvSpPr>
          <p:nvPr>
            <p:ph type="title"/>
          </p:nvPr>
        </p:nvSpPr>
        <p:spPr/>
        <p:txBody>
          <a:bodyPr/>
          <a:lstStyle/>
          <a:p>
            <a:r>
              <a:rPr lang="en-GB" dirty="0"/>
              <a:t>Important! </a:t>
            </a:r>
            <a:endParaRPr lang="x-none" dirty="0"/>
          </a:p>
        </p:txBody>
      </p:sp>
      <p:sp>
        <p:nvSpPr>
          <p:cNvPr id="19" name="Text">
            <a:extLst>
              <a:ext uri="{FF2B5EF4-FFF2-40B4-BE49-F238E27FC236}">
                <a16:creationId xmlns:a16="http://schemas.microsoft.com/office/drawing/2014/main" xmlns="" id="{243ABED3-ABAC-66B3-502A-590056C1E888}"/>
              </a:ext>
            </a:extLst>
          </p:cNvPr>
          <p:cNvSpPr/>
          <p:nvPr/>
        </p:nvSpPr>
        <p:spPr>
          <a:xfrm>
            <a:off x="755650" y="1353600"/>
            <a:ext cx="7632700" cy="52322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Sometimes linking words have to be followed by certain structures. It’s important to remember these!</a:t>
            </a:r>
          </a:p>
        </p:txBody>
      </p:sp>
      <p:sp>
        <p:nvSpPr>
          <p:cNvPr id="3" name="Text">
            <a:extLst>
              <a:ext uri="{FF2B5EF4-FFF2-40B4-BE49-F238E27FC236}">
                <a16:creationId xmlns:a16="http://schemas.microsoft.com/office/drawing/2014/main" xmlns="" id="{319785E8-F3C0-0101-FDE4-CA0D83545382}"/>
              </a:ext>
            </a:extLst>
          </p:cNvPr>
          <p:cNvSpPr/>
          <p:nvPr/>
        </p:nvSpPr>
        <p:spPr>
          <a:xfrm>
            <a:off x="755650" y="2250956"/>
            <a:ext cx="7632700" cy="523220"/>
          </a:xfrm>
          <a:prstGeom prst="rect">
            <a:avLst/>
          </a:prstGeom>
        </p:spPr>
        <p:txBody>
          <a:bodyPr wrap="square" lIns="0" tIns="0" rIns="0" bIns="0">
            <a:spAutoFit/>
          </a:bodyPr>
          <a:lstStyle/>
          <a:p>
            <a:r>
              <a:rPr lang="en-GB" sz="1700" b="1" dirty="0">
                <a:latin typeface="Roboto" panose="02000000000000000000" pitchFamily="2" charset="0"/>
                <a:ea typeface="Roboto" panose="02000000000000000000" pitchFamily="2" charset="0"/>
              </a:rPr>
              <a:t>However</a:t>
            </a:r>
            <a:r>
              <a:rPr lang="en-GB" sz="1700" dirty="0">
                <a:latin typeface="Roboto" panose="02000000000000000000" pitchFamily="2" charset="0"/>
                <a:ea typeface="Roboto" panose="02000000000000000000" pitchFamily="2" charset="0"/>
              </a:rPr>
              <a:t> and </a:t>
            </a:r>
            <a:r>
              <a:rPr lang="en-GB" sz="1700" b="1" dirty="0">
                <a:latin typeface="Roboto" panose="02000000000000000000" pitchFamily="2" charset="0"/>
                <a:ea typeface="Roboto" panose="02000000000000000000" pitchFamily="2" charset="0"/>
              </a:rPr>
              <a:t>nevertheless</a:t>
            </a:r>
            <a:r>
              <a:rPr lang="en-GB" sz="1700" dirty="0">
                <a:latin typeface="Roboto" panose="02000000000000000000" pitchFamily="2" charset="0"/>
                <a:ea typeface="Roboto" panose="02000000000000000000" pitchFamily="2" charset="0"/>
              </a:rPr>
              <a:t> are usually used at the beginning of a sentence to connect it to the previous one and followed by a comma.</a:t>
            </a:r>
          </a:p>
        </p:txBody>
      </p:sp>
      <p:sp>
        <p:nvSpPr>
          <p:cNvPr id="9" name="Text">
            <a:extLst>
              <a:ext uri="{FF2B5EF4-FFF2-40B4-BE49-F238E27FC236}">
                <a16:creationId xmlns:a16="http://schemas.microsoft.com/office/drawing/2014/main" xmlns="" id="{A55F5D50-0254-7325-4A9B-C9E5A0853BB8}"/>
              </a:ext>
            </a:extLst>
          </p:cNvPr>
          <p:cNvSpPr/>
          <p:nvPr/>
        </p:nvSpPr>
        <p:spPr>
          <a:xfrm>
            <a:off x="755650" y="2970484"/>
            <a:ext cx="7632700" cy="1039291"/>
          </a:xfrm>
          <a:prstGeom prst="rect">
            <a:avLst/>
          </a:prstGeom>
          <a:solidFill>
            <a:srgbClr val="F8BD95">
              <a:alpha val="50000"/>
            </a:srgbClr>
          </a:solidFill>
          <a:ln w="12700">
            <a:solidFill>
              <a:srgbClr val="F8BD95"/>
            </a:solidFill>
          </a:ln>
        </p:spPr>
        <p:txBody>
          <a:bodyPr wrap="square" lIns="108000" tIns="108000" rIns="108000" bIns="108000">
            <a:spAutoFit/>
          </a:bodyPr>
          <a:lstStyle/>
          <a:p>
            <a:r>
              <a:rPr lang="en-GB" sz="1700" b="1" dirty="0">
                <a:latin typeface="Roboto" panose="02000000000000000000" pitchFamily="2" charset="0"/>
                <a:ea typeface="Roboto" panose="02000000000000000000" pitchFamily="2" charset="0"/>
              </a:rPr>
              <a:t>Example:</a:t>
            </a:r>
          </a:p>
          <a:p>
            <a:r>
              <a:rPr lang="en-GB" sz="1700" dirty="0">
                <a:latin typeface="Roboto" panose="02000000000000000000" pitchFamily="2" charset="0"/>
                <a:ea typeface="Roboto" panose="02000000000000000000" pitchFamily="2" charset="0"/>
              </a:rPr>
              <a:t>She wanted to go on holidays with her friends. </a:t>
            </a:r>
            <a:r>
              <a:rPr lang="en-GB" sz="1700" b="1" dirty="0">
                <a:latin typeface="Roboto" panose="02000000000000000000" pitchFamily="2" charset="0"/>
                <a:ea typeface="Roboto" panose="02000000000000000000" pitchFamily="2" charset="0"/>
              </a:rPr>
              <a:t>However</a:t>
            </a:r>
            <a:r>
              <a:rPr lang="en-GB" sz="1700" dirty="0">
                <a:latin typeface="Roboto" panose="02000000000000000000" pitchFamily="2" charset="0"/>
                <a:ea typeface="Roboto" panose="02000000000000000000" pitchFamily="2" charset="0"/>
              </a:rPr>
              <a:t>, she didn’t have enough money.</a:t>
            </a:r>
          </a:p>
        </p:txBody>
      </p:sp>
      <p:sp>
        <p:nvSpPr>
          <p:cNvPr id="10" name="Text">
            <a:extLst>
              <a:ext uri="{FF2B5EF4-FFF2-40B4-BE49-F238E27FC236}">
                <a16:creationId xmlns:a16="http://schemas.microsoft.com/office/drawing/2014/main" xmlns="" id="{2D9D9D74-A6F2-092F-4ADE-FCF2726036A8}"/>
              </a:ext>
            </a:extLst>
          </p:cNvPr>
          <p:cNvSpPr/>
          <p:nvPr/>
        </p:nvSpPr>
        <p:spPr>
          <a:xfrm>
            <a:off x="755650" y="4405395"/>
            <a:ext cx="7632700" cy="261610"/>
          </a:xfrm>
          <a:prstGeom prst="rect">
            <a:avLst/>
          </a:prstGeom>
        </p:spPr>
        <p:txBody>
          <a:bodyPr wrap="square" lIns="0" tIns="0" rIns="0" bIns="0">
            <a:spAutoFit/>
          </a:bodyPr>
          <a:lstStyle/>
          <a:p>
            <a:r>
              <a:rPr lang="en-GB" sz="1700" dirty="0">
                <a:latin typeface="Roboto" panose="02000000000000000000" pitchFamily="2" charset="0"/>
                <a:ea typeface="Roboto" panose="02000000000000000000" pitchFamily="2" charset="0"/>
              </a:rPr>
              <a:t>After </a:t>
            </a:r>
            <a:r>
              <a:rPr lang="en-GB" sz="1700" b="1" dirty="0">
                <a:latin typeface="Roboto" panose="02000000000000000000" pitchFamily="2" charset="0"/>
                <a:ea typeface="Roboto" panose="02000000000000000000" pitchFamily="2" charset="0"/>
              </a:rPr>
              <a:t>despite</a:t>
            </a:r>
            <a:r>
              <a:rPr lang="en-GB" sz="1700" dirty="0">
                <a:latin typeface="Roboto" panose="02000000000000000000" pitchFamily="2" charset="0"/>
                <a:ea typeface="Roboto" panose="02000000000000000000" pitchFamily="2" charset="0"/>
              </a:rPr>
              <a:t> and </a:t>
            </a:r>
            <a:r>
              <a:rPr lang="en-GB" sz="1700" b="1" dirty="0">
                <a:latin typeface="Roboto" panose="02000000000000000000" pitchFamily="2" charset="0"/>
                <a:ea typeface="Roboto" panose="02000000000000000000" pitchFamily="2" charset="0"/>
              </a:rPr>
              <a:t>in spite of</a:t>
            </a:r>
            <a:r>
              <a:rPr lang="en-GB" sz="1700" dirty="0">
                <a:latin typeface="Roboto" panose="02000000000000000000" pitchFamily="2" charset="0"/>
                <a:ea typeface="Roboto" panose="02000000000000000000" pitchFamily="2" charset="0"/>
              </a:rPr>
              <a:t> use a gerund, a noun, or ‘the fact that’ + clause.</a:t>
            </a:r>
          </a:p>
        </p:txBody>
      </p:sp>
      <p:sp>
        <p:nvSpPr>
          <p:cNvPr id="11" name="Text">
            <a:extLst>
              <a:ext uri="{FF2B5EF4-FFF2-40B4-BE49-F238E27FC236}">
                <a16:creationId xmlns:a16="http://schemas.microsoft.com/office/drawing/2014/main" xmlns="" id="{0181BEFB-5896-E8D2-8E0D-81A7BF5E8850}"/>
              </a:ext>
            </a:extLst>
          </p:cNvPr>
          <p:cNvSpPr/>
          <p:nvPr/>
        </p:nvSpPr>
        <p:spPr>
          <a:xfrm>
            <a:off x="755650" y="4828275"/>
            <a:ext cx="7632700" cy="1264550"/>
          </a:xfrm>
          <a:prstGeom prst="rect">
            <a:avLst/>
          </a:prstGeom>
          <a:solidFill>
            <a:srgbClr val="F8BD95">
              <a:alpha val="50000"/>
            </a:srgbClr>
          </a:solidFill>
          <a:ln w="12700">
            <a:solidFill>
              <a:srgbClr val="F8BD95"/>
            </a:solidFill>
          </a:ln>
        </p:spPr>
        <p:txBody>
          <a:bodyPr wrap="square" lIns="108000" tIns="108000" rIns="108000" bIns="108000">
            <a:spAutoFit/>
          </a:bodyPr>
          <a:lstStyle/>
          <a:p>
            <a:r>
              <a:rPr lang="en-GB" sz="1700" b="1" dirty="0">
                <a:latin typeface="Roboto" panose="02000000000000000000" pitchFamily="2" charset="0"/>
                <a:ea typeface="Roboto" panose="02000000000000000000" pitchFamily="2" charset="0"/>
              </a:rPr>
              <a:t>Example:</a:t>
            </a:r>
          </a:p>
          <a:p>
            <a:r>
              <a:rPr lang="en-GB" sz="1700" dirty="0">
                <a:latin typeface="Roboto" panose="02000000000000000000" pitchFamily="2" charset="0"/>
                <a:ea typeface="Roboto" panose="02000000000000000000" pitchFamily="2" charset="0"/>
              </a:rPr>
              <a:t>He was late for work </a:t>
            </a:r>
            <a:r>
              <a:rPr lang="en-GB" sz="1700" b="1" dirty="0">
                <a:latin typeface="Roboto" panose="02000000000000000000" pitchFamily="2" charset="0"/>
                <a:ea typeface="Roboto" panose="02000000000000000000" pitchFamily="2" charset="0"/>
              </a:rPr>
              <a:t>despite leaving </a:t>
            </a:r>
            <a:r>
              <a:rPr lang="en-GB" sz="1700" dirty="0">
                <a:latin typeface="Roboto" panose="02000000000000000000" pitchFamily="2" charset="0"/>
                <a:ea typeface="Roboto" panose="02000000000000000000" pitchFamily="2" charset="0"/>
              </a:rPr>
              <a:t>home on time.</a:t>
            </a:r>
          </a:p>
          <a:p>
            <a:endParaRPr lang="en-GB" sz="1700" dirty="0">
              <a:latin typeface="Roboto" panose="02000000000000000000" pitchFamily="2" charset="0"/>
              <a:ea typeface="Roboto" panose="02000000000000000000" pitchFamily="2" charset="0"/>
            </a:endParaRPr>
          </a:p>
          <a:p>
            <a:r>
              <a:rPr lang="en-GB" sz="1700" b="1" dirty="0">
                <a:latin typeface="Roboto" panose="02000000000000000000" pitchFamily="2" charset="0"/>
                <a:ea typeface="Roboto" panose="02000000000000000000" pitchFamily="2" charset="0"/>
              </a:rPr>
              <a:t>In spite of the bad weather</a:t>
            </a:r>
            <a:r>
              <a:rPr lang="en-GB" sz="1700" dirty="0">
                <a:latin typeface="Roboto" panose="02000000000000000000" pitchFamily="2" charset="0"/>
                <a:ea typeface="Roboto" panose="02000000000000000000" pitchFamily="2" charset="0"/>
              </a:rPr>
              <a:t>, they still went to the beach.</a:t>
            </a:r>
          </a:p>
        </p:txBody>
      </p:sp>
    </p:spTree>
    <p:extLst>
      <p:ext uri="{BB962C8B-B14F-4D97-AF65-F5344CB8AC3E}">
        <p14:creationId xmlns:p14="http://schemas.microsoft.com/office/powerpoint/2010/main" val="3212552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7FDFB294-AA21-4D5F-8639-1FC54B34335D}" vid="{EB2A0921-A39D-4A9E-BBDD-BB4A2CDFAD3C}"/>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7FDFB294-AA21-4D5F-8639-1FC54B34335D}" vid="{30434494-8A2E-42A9-9A84-62AD6FE2FF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1166</TotalTime>
  <Words>1257</Words>
  <Application>Microsoft Office PowerPoint</Application>
  <PresentationFormat>On-screen Show (4:3)</PresentationFormat>
  <Paragraphs>219</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Roboto</vt:lpstr>
      <vt:lpstr>Twinkl</vt:lpstr>
      <vt:lpstr>Calibri</vt:lpstr>
      <vt:lpstr>Slide Layouts</vt:lpstr>
      <vt:lpstr>Disclaimers/Guidance</vt:lpstr>
      <vt:lpstr>Warm-up Activity </vt:lpstr>
      <vt:lpstr>What Are Connecting Words? </vt:lpstr>
      <vt:lpstr>What types of connecting words do you know?</vt:lpstr>
      <vt:lpstr>Addition</vt:lpstr>
      <vt:lpstr>Contrast</vt:lpstr>
      <vt:lpstr>Reason</vt:lpstr>
      <vt:lpstr>Result</vt:lpstr>
      <vt:lpstr>Purpose</vt:lpstr>
      <vt:lpstr>Important! </vt:lpstr>
      <vt:lpstr>Important! </vt:lpstr>
      <vt:lpstr>Important! </vt:lpstr>
      <vt:lpstr>Let’s practise!</vt:lpstr>
      <vt:lpstr>Let’s practise!</vt:lpstr>
      <vt:lpstr>Complete the gaps.</vt:lpstr>
      <vt:lpstr>Complete the gaps.</vt:lpstr>
      <vt:lpstr>Find the mistakes in these sentences and correct them.</vt:lpstr>
      <vt:lpstr>Find the mistakes in these sentences and correct them.</vt:lpstr>
      <vt:lpstr>Wrap-up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Activity </dc:title>
  <dc:creator>Robert Twin</dc:creator>
  <cp:lastModifiedBy>windows</cp:lastModifiedBy>
  <cp:revision>60</cp:revision>
  <dcterms:created xsi:type="dcterms:W3CDTF">2024-11-28T12:19:27Z</dcterms:created>
  <dcterms:modified xsi:type="dcterms:W3CDTF">2025-11-18T10:01:32Z</dcterms:modified>
</cp:coreProperties>
</file>