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69" r:id="rId3"/>
    <p:sldId id="271" r:id="rId4"/>
    <p:sldId id="277" r:id="rId5"/>
    <p:sldId id="258" r:id="rId6"/>
    <p:sldId id="257" r:id="rId7"/>
    <p:sldId id="267" r:id="rId8"/>
    <p:sldId id="270" r:id="rId9"/>
    <p:sldId id="276" r:id="rId10"/>
    <p:sldId id="274" r:id="rId11"/>
    <p:sldId id="273" r:id="rId12"/>
    <p:sldId id="275" r:id="rId13"/>
    <p:sldId id="259" r:id="rId14"/>
    <p:sldId id="261" r:id="rId15"/>
    <p:sldId id="262" r:id="rId16"/>
    <p:sldId id="268" r:id="rId17"/>
    <p:sldId id="263" r:id="rId18"/>
    <p:sldId id="264" r:id="rId19"/>
    <p:sldId id="266" r:id="rId20"/>
    <p:sldId id="265" r:id="rId21"/>
  </p:sldIdLst>
  <p:sldSz cx="9721850" cy="5715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4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158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l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ar-SA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ar-SA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</a:t>
            </a:r>
            <a:endParaRPr dirty="0"/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3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11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0" name="Google Shape;18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13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12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9" name="Google Shape;9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4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2" name="Google Shape;192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14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6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8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9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مصادر الفعل الثلاثي             الصف التاسع          الفصل الأول  2017                مدرسة ذكور بيت عمرة الثانوية          إعداد المعلم : محمد حامد العقيلي </a:t>
            </a:r>
            <a:endParaRPr dirty="0"/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5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12763" y="685800"/>
            <a:ext cx="58324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8" name="Google Shape;14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10:notes"/>
          <p:cNvSpPr txBox="1">
            <a:spLocks noGrp="1"/>
          </p:cNvSpPr>
          <p:nvPr>
            <p:ph type="sldNum" idx="12"/>
          </p:nvPr>
        </p:nvSpPr>
        <p:spPr>
          <a:xfrm>
            <a:off x="1588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فارغ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ان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5703914" y="1573293"/>
            <a:ext cx="4876271" cy="218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248066" y="-533107"/>
            <a:ext cx="4876271" cy="6400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محتوى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المقطع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67959" y="3672418"/>
            <a:ext cx="8263573" cy="1135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767959" y="2422261"/>
            <a:ext cx="8263573" cy="1250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r" rtl="1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يين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86093" y="1333500"/>
            <a:ext cx="4293817" cy="3771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941940" y="1333500"/>
            <a:ext cx="4293817" cy="3771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قارنة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86093" y="1279262"/>
            <a:ext cx="4295505" cy="53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86093" y="1812396"/>
            <a:ext cx="4295505" cy="3292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938566" y="1279262"/>
            <a:ext cx="4297193" cy="533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938566" y="1812396"/>
            <a:ext cx="4297193" cy="3292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r" rtl="1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r" rtl="1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فقط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محتوى ذو تسمية توضيحية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86094" y="227543"/>
            <a:ext cx="3198422" cy="968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00973" y="227542"/>
            <a:ext cx="5434784" cy="4877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86094" y="1195918"/>
            <a:ext cx="3198422" cy="3909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r" rtl="1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صورة ذو تسمية توضيحية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905551" y="4000500"/>
            <a:ext cx="5833110" cy="47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905551" y="510646"/>
            <a:ext cx="5833110" cy="3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0" marR="0" lvl="0" indent="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905551" y="4472782"/>
            <a:ext cx="5833110" cy="67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r" rtl="1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r" rtl="1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r" rtl="1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r" rtl="1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عنوان ونص عمودي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975107" y="-1155514"/>
            <a:ext cx="3771636" cy="8749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86093" y="228865"/>
            <a:ext cx="8749665" cy="95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indent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86093" y="1333500"/>
            <a:ext cx="8749665" cy="3771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r" rtl="1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r" rtl="1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r" rtl="1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r" rtl="1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967326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321632" y="5296960"/>
            <a:ext cx="3078586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1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r" rtl="1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486092" y="5296960"/>
            <a:ext cx="2268432" cy="304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1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1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ar-SA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4999" r="-4998"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615038" y="1"/>
            <a:ext cx="8177270" cy="5017476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مدارس بطريركية الروم الارثوذكس المقدسية </a:t>
            </a: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الثانويه المختلطه</a:t>
            </a: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/مأدبا </a:t>
            </a:r>
            <a:endParaRPr lang="ar-JO" sz="2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2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2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en-US" sz="20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عنوان الدّرس:-مصادر الفعل الثلاثي المجرّد والفعل المزيد بحرف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20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الصف :- السابع "أ+ب"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2000" b="1" dirty="0" smtClean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20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إعداد المعلمة :- دعاء اللبابدة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lang="ar-JO"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6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صورة 1"/>
          <p:cNvPicPr/>
          <p:nvPr/>
        </p:nvPicPr>
        <p:blipFill>
          <a:blip r:embed="rId4">
            <a:grayscl/>
            <a:biLevel thresh="50000"/>
          </a:blip>
          <a:srcRect/>
          <a:stretch>
            <a:fillRect/>
          </a:stretch>
        </p:blipFill>
        <p:spPr bwMode="auto">
          <a:xfrm>
            <a:off x="4189323" y="851389"/>
            <a:ext cx="10287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7877" y="586154"/>
            <a:ext cx="7303477" cy="53105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dirty="0" smtClean="0"/>
              <a:t>*</a:t>
            </a:r>
            <a:r>
              <a:rPr lang="ar-JO" sz="2400" dirty="0" smtClean="0">
                <a:solidFill>
                  <a:srgbClr val="FF0000"/>
                </a:solidFill>
              </a:rPr>
              <a:t> هذّب</a:t>
            </a:r>
            <a:r>
              <a:rPr lang="ar-JO" dirty="0" smtClean="0"/>
              <a:t> :- </a:t>
            </a:r>
            <a:r>
              <a:rPr lang="ar-JO" sz="3200" dirty="0" smtClean="0"/>
              <a:t>"ه / ف " / ذّ "عّ" / ب" ل"( فعّل َ"المصدر منها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تهذيب " تفعيل".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ردّد " ر/ف " دّ " عّ"/ د"ل" على وزن " فعّل" </a:t>
            </a:r>
          </a:p>
          <a:p>
            <a:pPr algn="r"/>
            <a:endParaRPr lang="ar-JO" sz="3200" dirty="0">
              <a:solidFill>
                <a:srgbClr val="FF0000"/>
              </a:solidFill>
            </a:endParaRP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المصدر منها على وزن ( ترديد) تفعيل .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شكّل " ش/ف" / ك /عّ" /ل"ل" / على وزن فعّل .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المصدر منها على وزن ( تشكيل) تفعيل .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وضّح ( فعّل )المصدر منها على وزن " توضيح"</a:t>
            </a:r>
          </a:p>
          <a:p>
            <a:pPr algn="r"/>
            <a:r>
              <a:rPr lang="ar-JO" sz="3200" dirty="0" smtClean="0">
                <a:solidFill>
                  <a:srgbClr val="FF0000"/>
                </a:solidFill>
              </a:rPr>
              <a:t>على وزن تفعيل .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388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5138" y="0"/>
            <a:ext cx="9346712" cy="571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800" u="sng" dirty="0" smtClean="0">
                <a:solidFill>
                  <a:srgbClr val="FF0000"/>
                </a:solidFill>
              </a:rPr>
              <a:t>شارك</a:t>
            </a:r>
            <a:r>
              <a:rPr lang="ar-JO" sz="2800" dirty="0" smtClean="0">
                <a:solidFill>
                  <a:srgbClr val="FF0000"/>
                </a:solidFill>
              </a:rPr>
              <a:t> على وزن "فاعل "  .... المصدر منها "مُشاركة " مُفاعلة "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*ساهم .. على وزن " فاعل " المصدر منه " مُساهمة " على وزن " مُفاعلة " .  </a:t>
            </a:r>
          </a:p>
          <a:p>
            <a:pPr algn="r"/>
            <a:endParaRPr lang="ar-JO" sz="2800" dirty="0">
              <a:solidFill>
                <a:srgbClr val="FF0000"/>
              </a:solidFill>
            </a:endParaRP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**الفعل الذي على وزن فاعل " المصدرمنه "كالتالي :-1. إضافة ميم مضمومة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2. الفعل أضيفه إلى الميم ، ثمَ إضافة "ة" للفعل .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مازح َ ..."فاعل " المصدر منه ... ( مُمازحة)على وزن مُفاعلة . </a:t>
            </a:r>
          </a:p>
          <a:p>
            <a:pPr algn="r"/>
            <a:endParaRPr lang="ar-JO" sz="2800" dirty="0">
              <a:solidFill>
                <a:srgbClr val="FF0000"/>
              </a:solidFill>
            </a:endParaRP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هل يأتي "الفعل الذي على وزن فاعل " على وزن آخر؟؟؟ نعم .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جاهد َ .... على وزن فاعل ... المصدر منه على وزن ( جِهاد) فِعال .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ساهم َ ...على وزن فاعل ... المصدرمنه " 1. الحرف الأول كسرة 2 . إبدال </a:t>
            </a:r>
            <a:r>
              <a:rPr lang="ar-JO" sz="2800" smtClean="0">
                <a:solidFill>
                  <a:srgbClr val="FF0000"/>
                </a:solidFill>
              </a:rPr>
              <a:t>الحرف الثاني </a:t>
            </a:r>
            <a:r>
              <a:rPr lang="ar-JO" sz="2800" dirty="0" smtClean="0">
                <a:solidFill>
                  <a:srgbClr val="FF0000"/>
                </a:solidFill>
              </a:rPr>
              <a:t>والثالث . (سِهام) فِعال / مُساهمة .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حافظ ... على وزن فاعل / المصدر منه " مُحافظة " / حِفاظ.  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433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6831" y="937846"/>
            <a:ext cx="7491046" cy="4777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ar-JO" sz="2800" dirty="0" smtClean="0">
                <a:solidFill>
                  <a:srgbClr val="FF0000"/>
                </a:solidFill>
              </a:rPr>
              <a:t>أكرمَ " على وزن أفعَلَ " المصدر منها على وزن " إِكرام" على وزن " إفعال " . (1. الهمزة وضعت أسفل الالف حركتها الكسر . 2 . إضافة ألف قبل الحرف الأخير . </a:t>
            </a:r>
          </a:p>
          <a:p>
            <a:pPr marL="285750" indent="-285750" algn="r">
              <a:buFont typeface="Arial" panose="020B0604020202020204" pitchFamily="34" charset="0"/>
              <a:buChar char="•"/>
            </a:pPr>
            <a:endParaRPr lang="ar-JO" sz="2800" dirty="0" smtClean="0">
              <a:solidFill>
                <a:srgbClr val="FF0000"/>
              </a:solidFill>
            </a:endParaRPr>
          </a:p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ar-JO" sz="2800" dirty="0" smtClean="0">
                <a:solidFill>
                  <a:srgbClr val="FF0000"/>
                </a:solidFill>
              </a:rPr>
              <a:t> أسهمَ على وزن " أفعلَ " المصدر منه ( إِسهام)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6036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5999" b="-15998"/>
          </a:stretch>
        </a:blip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/>
          <p:nvPr/>
        </p:nvSpPr>
        <p:spPr>
          <a:xfrm>
            <a:off x="7165180" y="409228"/>
            <a:ext cx="2107773" cy="1152128"/>
          </a:xfrm>
          <a:prstGeom prst="sun">
            <a:avLst>
              <a:gd name="adj" fmla="val 250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ثانيا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1044501" y="409228"/>
            <a:ext cx="5832648" cy="1368152"/>
          </a:xfrm>
          <a:prstGeom prst="bevel">
            <a:avLst>
              <a:gd name="adj" fmla="val 125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مصادر الفعل الثلاثي المزيد بحرف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6"/>
          <p:cNvSpPr/>
          <p:nvPr/>
        </p:nvSpPr>
        <p:spPr>
          <a:xfrm>
            <a:off x="7309197" y="2353444"/>
            <a:ext cx="1584176" cy="1440160"/>
          </a:xfrm>
          <a:prstGeom prst="star10">
            <a:avLst>
              <a:gd name="adj" fmla="val 42533"/>
              <a:gd name="hf" fmla="val 105146"/>
            </a:avLst>
          </a:prstGeom>
          <a:solidFill>
            <a:srgbClr val="C5D8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6"/>
          <p:cNvSpPr/>
          <p:nvPr/>
        </p:nvSpPr>
        <p:spPr>
          <a:xfrm>
            <a:off x="4500885" y="2353444"/>
            <a:ext cx="2088232" cy="1368152"/>
          </a:xfrm>
          <a:prstGeom prst="flowChartOffpageConnector">
            <a:avLst/>
          </a:prstGeom>
          <a:solidFill>
            <a:srgbClr val="C5D8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5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فَعّلَ</a:t>
            </a:r>
            <a:endParaRPr sz="5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1404541" y="2362756"/>
            <a:ext cx="2088232" cy="1368152"/>
          </a:xfrm>
          <a:prstGeom prst="flowChartOffpageConnector">
            <a:avLst/>
          </a:prstGeom>
          <a:solidFill>
            <a:srgbClr val="DAE5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6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تفعيل </a:t>
            </a:r>
            <a:endParaRPr sz="6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4320865" y="4153644"/>
            <a:ext cx="2448272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سدّد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6"/>
          <p:cNvSpPr/>
          <p:nvPr/>
        </p:nvSpPr>
        <p:spPr>
          <a:xfrm>
            <a:off x="1044501" y="4153644"/>
            <a:ext cx="2628292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تسديد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822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822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3997" b="-13999"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/>
          <p:nvPr/>
        </p:nvSpPr>
        <p:spPr>
          <a:xfrm>
            <a:off x="7453213" y="265212"/>
            <a:ext cx="1584176" cy="1512168"/>
          </a:xfrm>
          <a:prstGeom prst="sun">
            <a:avLst>
              <a:gd name="adj" fmla="val 2500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ثالثاً</a:t>
            </a:r>
            <a:endParaRPr sz="1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8"/>
          <p:cNvSpPr/>
          <p:nvPr/>
        </p:nvSpPr>
        <p:spPr>
          <a:xfrm>
            <a:off x="7033846" y="2641476"/>
            <a:ext cx="1643503" cy="1296144"/>
          </a:xfrm>
          <a:prstGeom prst="star6">
            <a:avLst>
              <a:gd name="adj" fmla="val 28868"/>
              <a:gd name="hf" fmla="val 115470"/>
            </a:avLst>
          </a:prstGeom>
          <a:solidFill>
            <a:srgbClr val="DAE5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400" b="1" i="0" u="none" strike="noStrike" cap="none"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18"/>
          <p:cNvSpPr/>
          <p:nvPr/>
        </p:nvSpPr>
        <p:spPr>
          <a:xfrm>
            <a:off x="629221" y="2333782"/>
            <a:ext cx="2520280" cy="129614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E5DFEC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6000" b="1" i="0" u="none" strike="noStrike" cap="none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إفعال</a:t>
            </a:r>
            <a:endParaRPr sz="6000" b="1" i="0" u="none" strike="noStrike" cap="none" dirty="0">
              <a:solidFill>
                <a:srgbClr val="3F3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8"/>
          <p:cNvSpPr/>
          <p:nvPr/>
        </p:nvSpPr>
        <p:spPr>
          <a:xfrm>
            <a:off x="3640201" y="3937620"/>
            <a:ext cx="2664296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5400" b="1" dirty="0" smtClean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أشعلَ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34;p18"/>
          <p:cNvSpPr/>
          <p:nvPr/>
        </p:nvSpPr>
        <p:spPr>
          <a:xfrm>
            <a:off x="3712209" y="2318275"/>
            <a:ext cx="2520280" cy="129614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E5DFEC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6000" b="1" i="0" u="none" strike="noStrike" cap="none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أفعلَ</a:t>
            </a:r>
            <a:endParaRPr sz="6000" b="1" i="0" u="none" strike="noStrike" cap="none" dirty="0">
              <a:solidFill>
                <a:srgbClr val="3F3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35;p18"/>
          <p:cNvSpPr/>
          <p:nvPr/>
        </p:nvSpPr>
        <p:spPr>
          <a:xfrm>
            <a:off x="485205" y="4123819"/>
            <a:ext cx="2664296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5400" b="1" dirty="0" smtClean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إشعال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6997" b="-16998"/>
          </a:stretch>
        </a:blip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9"/>
          <p:cNvSpPr/>
          <p:nvPr/>
        </p:nvSpPr>
        <p:spPr>
          <a:xfrm>
            <a:off x="7453213" y="265212"/>
            <a:ext cx="1872208" cy="1512168"/>
          </a:xfrm>
          <a:prstGeom prst="sun">
            <a:avLst>
              <a:gd name="adj" fmla="val 2500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0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رابعاً</a:t>
            </a:r>
            <a:endParaRPr sz="2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9"/>
          <p:cNvSpPr/>
          <p:nvPr/>
        </p:nvSpPr>
        <p:spPr>
          <a:xfrm>
            <a:off x="7381205" y="2641476"/>
            <a:ext cx="1296144" cy="1296144"/>
          </a:xfrm>
          <a:prstGeom prst="star6">
            <a:avLst>
              <a:gd name="adj" fmla="val 28868"/>
              <a:gd name="hf" fmla="val 11547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i="0" u="none" strike="noStrike" cap="none">
                <a:solidFill>
                  <a:srgbClr val="1D1B1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19"/>
          <p:cNvSpPr/>
          <p:nvPr/>
        </p:nvSpPr>
        <p:spPr>
          <a:xfrm>
            <a:off x="3348757" y="2353444"/>
            <a:ext cx="2304256" cy="129614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000" b="1" dirty="0" smtClean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فاعل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/>
          <p:nvPr/>
        </p:nvSpPr>
        <p:spPr>
          <a:xfrm>
            <a:off x="4222980" y="3905254"/>
            <a:ext cx="2592288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حافظَ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44;p19"/>
          <p:cNvSpPr/>
          <p:nvPr/>
        </p:nvSpPr>
        <p:spPr>
          <a:xfrm>
            <a:off x="734511" y="2353444"/>
            <a:ext cx="2304256" cy="129614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000" b="1" dirty="0" smtClean="0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فِعال/ مُفاعلة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45;p19"/>
          <p:cNvSpPr/>
          <p:nvPr/>
        </p:nvSpPr>
        <p:spPr>
          <a:xfrm>
            <a:off x="457200" y="4009627"/>
            <a:ext cx="3329354" cy="1359541"/>
          </a:xfrm>
          <a:prstGeom prst="pentagon">
            <a:avLst>
              <a:gd name="hf" fmla="val 105146"/>
              <a:gd name="vf" fmla="val 110557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8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مُحافظة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حِفاظ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5999" b="-15998"/>
          </a:stretch>
        </a:blipFill>
        <a:effectLst/>
      </p:bgPr>
    </p:bg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5"/>
          <p:cNvSpPr/>
          <p:nvPr/>
        </p:nvSpPr>
        <p:spPr>
          <a:xfrm>
            <a:off x="396429" y="121196"/>
            <a:ext cx="8712968" cy="1368152"/>
          </a:xfrm>
          <a:prstGeom prst="horizontalScroll">
            <a:avLst>
              <a:gd name="adj" fmla="val 12500"/>
            </a:avLst>
          </a:prstGeom>
          <a:solidFill>
            <a:srgbClr val="FFFF0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ما هي </a:t>
            </a:r>
            <a:r>
              <a:rPr lang="ar-SA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مص</a:t>
            </a:r>
            <a:r>
              <a:rPr lang="ar-JO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</a:t>
            </a:r>
            <a:r>
              <a:rPr lang="ar-SA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در </a:t>
            </a:r>
            <a:r>
              <a:rPr lang="ar-SA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الفعل </a:t>
            </a:r>
            <a:r>
              <a:rPr lang="ar-SA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الثلاثي</a:t>
            </a:r>
            <a:r>
              <a:rPr lang="ar-JO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المزيدبحرف ؟؟؟؟؟؟</a:t>
            </a:r>
            <a:r>
              <a:rPr lang="ar-SA" sz="32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25"/>
          <p:cNvSpPr/>
          <p:nvPr/>
        </p:nvSpPr>
        <p:spPr>
          <a:xfrm>
            <a:off x="385447" y="1633364"/>
            <a:ext cx="8856984" cy="1080120"/>
          </a:xfrm>
          <a:prstGeom prst="flowChartPreparation">
            <a:avLst/>
          </a:prstGeom>
          <a:solidFill>
            <a:srgbClr val="FDE9D8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i="0" u="none" strike="noStrike" cap="none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تأتي الأفعال الثلاثية المزيدة بحرف على أوزان :- </a:t>
            </a:r>
            <a:endParaRPr sz="2800" b="1" i="0" u="none" strike="noStrike" cap="none" dirty="0">
              <a:solidFill>
                <a:srgbClr val="3F3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25"/>
          <p:cNvSpPr/>
          <p:nvPr/>
        </p:nvSpPr>
        <p:spPr>
          <a:xfrm>
            <a:off x="576449" y="2786551"/>
            <a:ext cx="8352928" cy="1368152"/>
          </a:xfrm>
          <a:prstGeom prst="flowChartDisplay">
            <a:avLst/>
          </a:prstGeom>
          <a:solidFill>
            <a:srgbClr val="00B05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514350" marR="0" lvl="0" indent="-514350" algn="ctr" rtl="1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ar-JO" sz="3200" b="1" i="0" u="none" strike="noStrike" cap="none" dirty="0" smtClean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كل فعل على وزن " فعّل " يأتي مصدره على وزن " تفعيل" </a:t>
            </a:r>
          </a:p>
          <a:p>
            <a:pPr marR="0" lvl="0" algn="ctr" rtl="1">
              <a:spcBef>
                <a:spcPts val="0"/>
              </a:spcBef>
              <a:spcAft>
                <a:spcPts val="0"/>
              </a:spcAft>
            </a:pPr>
            <a:r>
              <a:rPr lang="ar-JO" sz="3200" b="1" dirty="0" smtClean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هدّد :- تهديد </a:t>
            </a:r>
            <a:endParaRPr sz="3200" b="1" i="0" u="none" strike="noStrike" cap="none" dirty="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25"/>
          <p:cNvSpPr/>
          <p:nvPr/>
        </p:nvSpPr>
        <p:spPr>
          <a:xfrm>
            <a:off x="6575686" y="4227769"/>
            <a:ext cx="2826221" cy="1774445"/>
          </a:xfrm>
          <a:prstGeom prst="flowChartOnlineStorage">
            <a:avLst/>
          </a:prstGeom>
          <a:solidFill>
            <a:srgbClr val="DAE5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2. كل فعل على وزن "فاعل" مصدره</a:t>
            </a:r>
            <a:r>
              <a:rPr lang="ar-SA" sz="24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JO" sz="24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فٍعال / مُفاعلة</a:t>
            </a:r>
            <a:endParaRPr sz="24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25"/>
          <p:cNvSpPr/>
          <p:nvPr/>
        </p:nvSpPr>
        <p:spPr>
          <a:xfrm>
            <a:off x="5246482" y="4574931"/>
            <a:ext cx="1236380" cy="1080120"/>
          </a:xfrm>
          <a:prstGeom prst="cloud">
            <a:avLst/>
          </a:prstGeom>
          <a:solidFill>
            <a:srgbClr val="00B0F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5"/>
          <p:cNvSpPr/>
          <p:nvPr/>
        </p:nvSpPr>
        <p:spPr>
          <a:xfrm>
            <a:off x="3115481" y="4656641"/>
            <a:ext cx="2131001" cy="936104"/>
          </a:xfrm>
          <a:prstGeom prst="parallelogram">
            <a:avLst>
              <a:gd name="adj" fmla="val 2500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6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مازحَ/ مُمازحة/مِزاح </a:t>
            </a:r>
            <a:r>
              <a:rPr lang="ar-SA" sz="16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5"/>
          <p:cNvSpPr/>
          <p:nvPr/>
        </p:nvSpPr>
        <p:spPr>
          <a:xfrm>
            <a:off x="538105" y="4712196"/>
            <a:ext cx="2484552" cy="936104"/>
          </a:xfrm>
          <a:prstGeom prst="parallelogram">
            <a:avLst>
              <a:gd name="adj" fmla="val 2500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كافحَ:-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كِفاح/مُكافحة </a:t>
            </a:r>
            <a:endParaRPr sz="1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3997" b="-13999"/>
          </a:stretch>
        </a:blip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0"/>
          <p:cNvSpPr/>
          <p:nvPr/>
        </p:nvSpPr>
        <p:spPr>
          <a:xfrm>
            <a:off x="7597228" y="193204"/>
            <a:ext cx="2124621" cy="1296144"/>
          </a:xfrm>
          <a:prstGeom prst="sun">
            <a:avLst>
              <a:gd name="adj" fmla="val 2500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القاعدة</a:t>
            </a:r>
            <a:endParaRPr sz="18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20"/>
          <p:cNvSpPr/>
          <p:nvPr/>
        </p:nvSpPr>
        <p:spPr>
          <a:xfrm>
            <a:off x="900485" y="193204"/>
            <a:ext cx="6552728" cy="1440160"/>
          </a:xfrm>
          <a:prstGeom prst="round2SameRect">
            <a:avLst>
              <a:gd name="adj1" fmla="val 16667"/>
              <a:gd name="adj2" fmla="val 0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dirty="0" smtClean="0">
                <a:solidFill>
                  <a:srgbClr val="76923C"/>
                </a:solidFill>
                <a:latin typeface="Calibri"/>
                <a:ea typeface="Calibri"/>
                <a:cs typeface="Calibri"/>
                <a:sym typeface="Calibri"/>
              </a:rPr>
              <a:t>مصادر الأفعال الثلاثية والثلاثية المزيدة بحرف</a:t>
            </a:r>
            <a:endParaRPr sz="2800" b="0" i="0" u="none" strike="noStrike" cap="none" dirty="0">
              <a:solidFill>
                <a:srgbClr val="76923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20"/>
          <p:cNvSpPr/>
          <p:nvPr/>
        </p:nvSpPr>
        <p:spPr>
          <a:xfrm>
            <a:off x="7597229" y="2137420"/>
            <a:ext cx="1440160" cy="1584176"/>
          </a:xfrm>
          <a:prstGeom prst="star6">
            <a:avLst>
              <a:gd name="adj" fmla="val 28868"/>
              <a:gd name="hf" fmla="val 115470"/>
            </a:avLst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0"/>
          <p:cNvSpPr/>
          <p:nvPr/>
        </p:nvSpPr>
        <p:spPr>
          <a:xfrm>
            <a:off x="4888523" y="2281436"/>
            <a:ext cx="2564690" cy="1224136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457200" algn="r" rtl="1">
              <a:buAutoNum type="arabicParenR"/>
            </a:pPr>
            <a:r>
              <a:rPr lang="ar-JO" sz="2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فَعَلَ............ </a:t>
            </a:r>
            <a:r>
              <a:rPr lang="ar-JO" sz="20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فعول .  </a:t>
            </a:r>
            <a:endParaRPr lang="ar-JO" sz="2000" b="1" dirty="0" smtClean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r" rtl="1"/>
            <a:r>
              <a:rPr lang="ar-JO" sz="20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ar-JO" sz="1600" b="1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20"/>
          <p:cNvSpPr/>
          <p:nvPr/>
        </p:nvSpPr>
        <p:spPr>
          <a:xfrm>
            <a:off x="2545944" y="2281436"/>
            <a:ext cx="2088232" cy="1224136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JO" sz="28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فَعِلَ .... فَعْل</a:t>
            </a:r>
            <a:endParaRPr sz="2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20"/>
          <p:cNvSpPr/>
          <p:nvPr/>
        </p:nvSpPr>
        <p:spPr>
          <a:xfrm>
            <a:off x="6301085" y="3986182"/>
            <a:ext cx="2016224" cy="1512168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JO" sz="2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فعَّلَ :تفعيل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20"/>
          <p:cNvSpPr/>
          <p:nvPr/>
        </p:nvSpPr>
        <p:spPr>
          <a:xfrm>
            <a:off x="3458381" y="3986182"/>
            <a:ext cx="1863155" cy="1512168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JO" sz="1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أفعَل :- إفعال</a:t>
            </a:r>
            <a:endParaRPr lang="ar-JO"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56;p20"/>
          <p:cNvSpPr/>
          <p:nvPr/>
        </p:nvSpPr>
        <p:spPr>
          <a:xfrm>
            <a:off x="1037423" y="3991526"/>
            <a:ext cx="2016224" cy="1512168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JO" sz="2400" dirty="0" smtClean="0">
                <a:solidFill>
                  <a:schemeClr val="accent6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فاعل :- فِعال / مُفاعلة </a:t>
            </a:r>
            <a:endParaRPr sz="2400" b="0" i="0" u="none" strike="noStrike" cap="none" dirty="0">
              <a:solidFill>
                <a:schemeClr val="accent6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56;p20"/>
          <p:cNvSpPr/>
          <p:nvPr/>
        </p:nvSpPr>
        <p:spPr>
          <a:xfrm>
            <a:off x="275373" y="2202564"/>
            <a:ext cx="2016224" cy="1453888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 rtl="1"/>
            <a:r>
              <a:rPr lang="ar-JO" sz="28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فَعَلَ </a:t>
            </a:r>
            <a:r>
              <a:rPr lang="ar-JO" sz="2400" b="1" dirty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..... فَعْل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6997" b="-16998"/>
          </a:stretch>
        </a:blip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1"/>
          <p:cNvSpPr/>
          <p:nvPr/>
        </p:nvSpPr>
        <p:spPr>
          <a:xfrm>
            <a:off x="7453212" y="265212"/>
            <a:ext cx="2268637" cy="1512168"/>
          </a:xfrm>
          <a:prstGeom prst="sun">
            <a:avLst>
              <a:gd name="adj" fmla="val 2500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س</a:t>
            </a:r>
            <a:r>
              <a:rPr lang="ar-JO" sz="18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ؤال </a:t>
            </a:r>
            <a:endParaRPr sz="18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21"/>
          <p:cNvSpPr/>
          <p:nvPr/>
        </p:nvSpPr>
        <p:spPr>
          <a:xfrm>
            <a:off x="612453" y="409228"/>
            <a:ext cx="6624736" cy="1368152"/>
          </a:xfrm>
          <a:prstGeom prst="wave">
            <a:avLst>
              <a:gd name="adj1" fmla="val 12500"/>
              <a:gd name="adj2" fmla="val 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i="0" u="none" strike="noStrike" cap="none" dirty="0" smtClean="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ما مصادر الأفعال الآتية :- </a:t>
            </a:r>
            <a:endParaRPr sz="3200" b="1" i="0" u="none" strike="noStrike" cap="none" dirty="0">
              <a:solidFill>
                <a:srgbClr val="17365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21"/>
          <p:cNvSpPr/>
          <p:nvPr/>
        </p:nvSpPr>
        <p:spPr>
          <a:xfrm>
            <a:off x="8201820" y="1867753"/>
            <a:ext cx="1296144" cy="1296144"/>
          </a:xfrm>
          <a:prstGeom prst="star6">
            <a:avLst>
              <a:gd name="adj" fmla="val 28868"/>
              <a:gd name="hf" fmla="val 11547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رحّب </a:t>
            </a:r>
            <a:endParaRPr sz="1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21"/>
          <p:cNvSpPr/>
          <p:nvPr/>
        </p:nvSpPr>
        <p:spPr>
          <a:xfrm>
            <a:off x="8201820" y="3325552"/>
            <a:ext cx="1385102" cy="1296144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i="0" u="none" strike="noStrike" cap="none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جادل</a:t>
            </a:r>
            <a:endParaRPr sz="2400" b="1" i="0" u="none" strike="noStrike" cap="none" dirty="0">
              <a:solidFill>
                <a:srgbClr val="3F3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21"/>
          <p:cNvSpPr/>
          <p:nvPr/>
        </p:nvSpPr>
        <p:spPr>
          <a:xfrm>
            <a:off x="4618892" y="1903757"/>
            <a:ext cx="1362148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632423"/>
                </a:solidFill>
                <a:latin typeface="Calibri"/>
                <a:ea typeface="Calibri"/>
                <a:cs typeface="Calibri"/>
                <a:sym typeface="Calibri"/>
              </a:rPr>
              <a:t>أحسن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165;p21"/>
          <p:cNvSpPr/>
          <p:nvPr/>
        </p:nvSpPr>
        <p:spPr>
          <a:xfrm>
            <a:off x="6443358" y="1948581"/>
            <a:ext cx="1296144" cy="1296144"/>
          </a:xfrm>
          <a:prstGeom prst="star6">
            <a:avLst>
              <a:gd name="adj" fmla="val 28868"/>
              <a:gd name="hf" fmla="val 11547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ترحيب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تفعيل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67;p21"/>
          <p:cNvSpPr/>
          <p:nvPr/>
        </p:nvSpPr>
        <p:spPr>
          <a:xfrm>
            <a:off x="2954214" y="1939761"/>
            <a:ext cx="1516655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JO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إ</a:t>
            </a:r>
            <a:r>
              <a:rPr lang="ar-SA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JO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حسان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إفعال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Google Shape;166;p21"/>
          <p:cNvSpPr/>
          <p:nvPr/>
        </p:nvSpPr>
        <p:spPr>
          <a:xfrm>
            <a:off x="6398878" y="3415926"/>
            <a:ext cx="1479029" cy="1695336"/>
          </a:xfrm>
          <a:prstGeom prst="wedgeRoundRectCallout">
            <a:avLst>
              <a:gd name="adj1" fmla="val -20833"/>
              <a:gd name="adj2" fmla="val 62500"/>
              <a:gd name="adj3" fmla="val 0"/>
            </a:avLst>
          </a:prstGeom>
          <a:solidFill>
            <a:srgbClr val="DAEEF3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جِدال / فِعال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i="0" u="none" strike="noStrike" cap="none" dirty="0" smtClean="0">
                <a:solidFill>
                  <a:srgbClr val="3F3151"/>
                </a:solidFill>
                <a:latin typeface="Calibri"/>
                <a:ea typeface="Calibri"/>
                <a:cs typeface="Calibri"/>
                <a:sym typeface="Calibri"/>
              </a:rPr>
              <a:t>مُجادلة /مُفاعلة </a:t>
            </a:r>
            <a:endParaRPr sz="2800" b="1" i="0" u="none" strike="noStrike" cap="none" dirty="0">
              <a:solidFill>
                <a:srgbClr val="3F31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89;p23"/>
          <p:cNvSpPr/>
          <p:nvPr/>
        </p:nvSpPr>
        <p:spPr>
          <a:xfrm>
            <a:off x="4243754" y="3607402"/>
            <a:ext cx="1380876" cy="913192"/>
          </a:xfrm>
          <a:prstGeom prst="flowChartInputOutput">
            <a:avLst/>
          </a:prstGeom>
          <a:solidFill>
            <a:srgbClr val="F2F2F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ف</a:t>
            </a:r>
            <a:r>
              <a:rPr lang="ar-JO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هِمَ</a:t>
            </a:r>
            <a:r>
              <a:rPr lang="ar-SA" sz="20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SA" sz="20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89;p23"/>
          <p:cNvSpPr/>
          <p:nvPr/>
        </p:nvSpPr>
        <p:spPr>
          <a:xfrm>
            <a:off x="2862878" y="3708504"/>
            <a:ext cx="1380876" cy="913192"/>
          </a:xfrm>
          <a:prstGeom prst="flowChartInputOutput">
            <a:avLst/>
          </a:prstGeom>
          <a:solidFill>
            <a:srgbClr val="F2F2F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0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JO" sz="2000" b="1" i="0" u="none" strike="noStrike" cap="none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فَهْم </a:t>
            </a:r>
          </a:p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فَعْل </a:t>
            </a:r>
            <a:endParaRPr sz="2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77;p22"/>
          <p:cNvSpPr/>
          <p:nvPr/>
        </p:nvSpPr>
        <p:spPr>
          <a:xfrm>
            <a:off x="0" y="1777380"/>
            <a:ext cx="2592288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1800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رَفَضَ :- رَفْض 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Google Shape;177;p22"/>
          <p:cNvSpPr/>
          <p:nvPr/>
        </p:nvSpPr>
        <p:spPr>
          <a:xfrm>
            <a:off x="146403" y="3415926"/>
            <a:ext cx="2592288" cy="1224136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ar-JO" sz="1800" b="0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نزل : فَعلَ " نزول " فعول </a:t>
            </a:r>
            <a:endParaRPr sz="1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3997" b="-13999"/>
          </a:stretch>
        </a:blipFill>
        <a:effectLst/>
      </p:bgPr>
    </p:bg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3"/>
          <p:cNvSpPr/>
          <p:nvPr/>
        </p:nvSpPr>
        <p:spPr>
          <a:xfrm>
            <a:off x="828477" y="121196"/>
            <a:ext cx="8280920" cy="1008112"/>
          </a:xfrm>
          <a:prstGeom prst="bevel">
            <a:avLst>
              <a:gd name="adj" fmla="val 12500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i="0" u="none" strike="noStrike" cap="none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2-   </a:t>
            </a:r>
            <a:r>
              <a:rPr lang="ar-JO" sz="4000" b="1" dirty="0" smtClean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اذكر أفعال المصادر الآتية</a:t>
            </a:r>
            <a:r>
              <a:rPr lang="ar-SA" sz="4000" b="1" i="0" u="none" strike="noStrike" cap="none" dirty="0" smtClean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ar-SA" sz="4000" b="1" i="0" u="none" strike="noStrike" cap="none" dirty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:-</a:t>
            </a:r>
            <a:endParaRPr sz="4000" b="1" i="0" u="none" strike="noStrike" cap="none" dirty="0">
              <a:solidFill>
                <a:srgbClr val="0C0C0C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3"/>
          <p:cNvSpPr/>
          <p:nvPr/>
        </p:nvSpPr>
        <p:spPr>
          <a:xfrm>
            <a:off x="6373093" y="1705372"/>
            <a:ext cx="2736304" cy="792088"/>
          </a:xfrm>
          <a:prstGeom prst="trapezoid">
            <a:avLst>
              <a:gd name="adj" fmla="val 25000"/>
            </a:avLst>
          </a:prstGeom>
          <a:solidFill>
            <a:srgbClr val="DAE5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dirty="0" smtClean="0">
                <a:solidFill>
                  <a:srgbClr val="1D1B10"/>
                </a:solidFill>
                <a:latin typeface="Calibri"/>
                <a:ea typeface="Calibri"/>
                <a:cs typeface="Calibri"/>
                <a:sym typeface="Calibri"/>
              </a:rPr>
              <a:t>تشكيل :-</a:t>
            </a:r>
            <a:r>
              <a:rPr lang="ar-SA" sz="2800" b="1" i="0" u="none" strike="noStrike" cap="none" dirty="0" smtClean="0">
                <a:solidFill>
                  <a:srgbClr val="1D1B1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 b="1" i="0" u="none" strike="noStrike" cap="none" dirty="0">
              <a:solidFill>
                <a:srgbClr val="1D1B1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3"/>
          <p:cNvSpPr/>
          <p:nvPr/>
        </p:nvSpPr>
        <p:spPr>
          <a:xfrm>
            <a:off x="679938" y="1873378"/>
            <a:ext cx="5117091" cy="648072"/>
          </a:xfrm>
          <a:prstGeom prst="cloud">
            <a:avLst/>
          </a:prstGeom>
          <a:solidFill>
            <a:schemeClr val="accent6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مُسامحة :-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7" name="Google Shape;187;p23"/>
          <p:cNvSpPr/>
          <p:nvPr/>
        </p:nvSpPr>
        <p:spPr>
          <a:xfrm>
            <a:off x="6301085" y="3361556"/>
            <a:ext cx="2736304" cy="792088"/>
          </a:xfrm>
          <a:prstGeom prst="trapezoid">
            <a:avLst>
              <a:gd name="adj" fmla="val 25000"/>
            </a:avLst>
          </a:prstGeom>
          <a:solidFill>
            <a:srgbClr val="E5DFEC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800" b="1" dirty="0" smtClean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إحسان :- </a:t>
            </a:r>
            <a:r>
              <a:rPr lang="ar-SA" sz="2800" b="1" i="0" u="none" strike="noStrike" cap="none" dirty="0" smtClean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800" b="1" i="0" u="none" strike="noStrike" cap="none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23"/>
          <p:cNvSpPr/>
          <p:nvPr/>
        </p:nvSpPr>
        <p:spPr>
          <a:xfrm>
            <a:off x="515815" y="3361556"/>
            <a:ext cx="5158154" cy="648072"/>
          </a:xfrm>
          <a:prstGeom prst="cloud">
            <a:avLst/>
          </a:prstGeom>
          <a:solidFill>
            <a:schemeClr val="accent6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نزول :-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23"/>
          <p:cNvSpPr/>
          <p:nvPr/>
        </p:nvSpPr>
        <p:spPr>
          <a:xfrm>
            <a:off x="5436989" y="4393138"/>
            <a:ext cx="3600400" cy="913192"/>
          </a:xfrm>
          <a:prstGeom prst="flowChartInputOutput">
            <a:avLst/>
          </a:prstGeom>
          <a:solidFill>
            <a:srgbClr val="F2F2F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حَمْد :- </a:t>
            </a:r>
            <a:endParaRPr sz="32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188;p23"/>
          <p:cNvSpPr/>
          <p:nvPr/>
        </p:nvSpPr>
        <p:spPr>
          <a:xfrm>
            <a:off x="515815" y="4393138"/>
            <a:ext cx="5158154" cy="648072"/>
          </a:xfrm>
          <a:prstGeom prst="cloud">
            <a:avLst/>
          </a:prstGeom>
          <a:solidFill>
            <a:schemeClr val="accent6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أَخْذ :- 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6000" b="1" u="sng" dirty="0" smtClean="0">
                <a:solidFill>
                  <a:srgbClr val="FF0000"/>
                </a:solidFill>
              </a:rPr>
              <a:t>الأمثلة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flipH="1">
            <a:off x="-2" y="984738"/>
            <a:ext cx="9519137" cy="4994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800" u="sng" dirty="0" smtClean="0"/>
              <a:t>"أ"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جَلَسَ</a:t>
            </a:r>
            <a:r>
              <a:rPr lang="ar-JO" sz="2800" dirty="0" smtClean="0"/>
              <a:t> الطالب </a:t>
            </a:r>
            <a:r>
              <a:rPr lang="ar-JO" sz="2800" dirty="0" smtClean="0">
                <a:solidFill>
                  <a:schemeClr val="tx1"/>
                </a:solidFill>
              </a:rPr>
              <a:t>جلوسا </a:t>
            </a:r>
            <a:r>
              <a:rPr lang="ar-JO" sz="2800" dirty="0" smtClean="0"/>
              <a:t>.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وَقَفَ</a:t>
            </a:r>
            <a:r>
              <a:rPr lang="ar-JO" sz="2800" dirty="0" smtClean="0"/>
              <a:t> الطفل </a:t>
            </a:r>
            <a:r>
              <a:rPr lang="ar-JO" sz="2800" dirty="0" smtClean="0">
                <a:solidFill>
                  <a:schemeClr val="tx2">
                    <a:lumMod val="10000"/>
                  </a:schemeClr>
                </a:solidFill>
              </a:rPr>
              <a:t>وقوف</a:t>
            </a:r>
            <a:r>
              <a:rPr lang="ar-JO" sz="2800" dirty="0" smtClean="0"/>
              <a:t> الابطال .</a:t>
            </a:r>
          </a:p>
          <a:p>
            <a:pPr algn="r"/>
            <a:endParaRPr lang="ar-JO" sz="2800" dirty="0"/>
          </a:p>
          <a:p>
            <a:pPr algn="r"/>
            <a:r>
              <a:rPr lang="ar-JO" sz="2800" dirty="0" smtClean="0"/>
              <a:t>"</a:t>
            </a:r>
            <a:r>
              <a:rPr lang="ar-JO" sz="2800" u="sng" dirty="0" smtClean="0"/>
              <a:t>ب"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طَرَقَ</a:t>
            </a:r>
            <a:r>
              <a:rPr lang="ar-JO" sz="2800" dirty="0" smtClean="0"/>
              <a:t> الحارس الباب </a:t>
            </a:r>
            <a:r>
              <a:rPr lang="ar-JO" sz="2800" dirty="0" smtClean="0">
                <a:solidFill>
                  <a:schemeClr val="tx1"/>
                </a:solidFill>
              </a:rPr>
              <a:t>طَرْقًا</a:t>
            </a:r>
            <a:r>
              <a:rPr lang="ar-JO" sz="2800" dirty="0" smtClean="0"/>
              <a:t>.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فاز</a:t>
            </a:r>
            <a:r>
              <a:rPr lang="ar-JO" sz="2800" dirty="0" smtClean="0"/>
              <a:t>المنتخب </a:t>
            </a:r>
            <a:r>
              <a:rPr lang="ar-JO" sz="2800" dirty="0" smtClean="0">
                <a:solidFill>
                  <a:schemeClr val="tx1"/>
                </a:solidFill>
              </a:rPr>
              <a:t>فَوْزًا</a:t>
            </a:r>
            <a:r>
              <a:rPr lang="ar-JO" sz="2800" dirty="0" smtClean="0"/>
              <a:t> مستحقّا .</a:t>
            </a:r>
          </a:p>
          <a:p>
            <a:pPr algn="r"/>
            <a:r>
              <a:rPr lang="ar-JO" sz="2800" dirty="0" smtClean="0"/>
              <a:t>*</a:t>
            </a:r>
            <a:r>
              <a:rPr lang="ar-JO" sz="2800" u="sng" dirty="0" smtClean="0">
                <a:solidFill>
                  <a:srgbClr val="FF0000"/>
                </a:solidFill>
              </a:rPr>
              <a:t>*فَهِمَ</a:t>
            </a:r>
            <a:r>
              <a:rPr lang="ar-JO" sz="2800" dirty="0" smtClean="0"/>
              <a:t> الطالبُ المسألة فَهْمًا كثيرًا 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202717" y="984739"/>
            <a:ext cx="5436084" cy="48768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/>
              <a:t>** نلاحظ أنّ الكلمات الملونة باللون الأسود هي عبارة عن أسماء قدجاءت من لفظ الفعل " باللون الأحمر" </a:t>
            </a:r>
            <a:r>
              <a:rPr lang="ar-JO" dirty="0" smtClean="0"/>
              <a:t>. </a:t>
            </a:r>
            <a:endParaRPr lang="ar-JO" sz="2000" dirty="0" smtClean="0"/>
          </a:p>
          <a:p>
            <a:pPr algn="ctr"/>
            <a:r>
              <a:rPr lang="ar-JO" sz="2000" dirty="0"/>
              <a:t> </a:t>
            </a:r>
            <a:r>
              <a:rPr lang="ar-JO" sz="2000" dirty="0" smtClean="0"/>
              <a:t>** الافعال كما تلاحظ تدلّ على حدث مقترن بزمن معيّن " جلس / وقف/طرق/ فاز/ فرح) </a:t>
            </a:r>
          </a:p>
          <a:p>
            <a:pPr algn="ctr"/>
            <a:r>
              <a:rPr lang="ar-JO" sz="2000" dirty="0" smtClean="0"/>
              <a:t>أمّا الاسماء "جلوسا / وقوف/ طرقا/ فوزا /فرحا" </a:t>
            </a:r>
          </a:p>
          <a:p>
            <a:pPr algn="ctr"/>
            <a:r>
              <a:rPr lang="ar-JO" sz="2000" dirty="0" smtClean="0"/>
              <a:t>** أسماء تدّل حدث غير مقترن بزمن معيّن </a:t>
            </a:r>
          </a:p>
          <a:p>
            <a:pPr algn="ctr"/>
            <a:endParaRPr lang="ar-JO" sz="2000" dirty="0"/>
          </a:p>
          <a:p>
            <a:pPr algn="ctr"/>
            <a:r>
              <a:rPr lang="ar-JO" sz="2000" dirty="0" smtClean="0"/>
              <a:t>" فعل" فعول</a:t>
            </a:r>
          </a:p>
          <a:p>
            <a:pPr algn="ctr"/>
            <a:r>
              <a:rPr lang="ar-JO" sz="2000" dirty="0" smtClean="0"/>
              <a:t>جَلَسَ " فَعَلَ " / جلوس</a:t>
            </a:r>
          </a:p>
          <a:p>
            <a:pPr algn="ctr"/>
            <a:r>
              <a:rPr lang="ar-JO" sz="2000" dirty="0" smtClean="0"/>
              <a:t>خَرَجَ " فَعَلَ / خروج " فعول ".</a:t>
            </a:r>
            <a:endParaRPr lang="en-US" sz="2000" dirty="0"/>
          </a:p>
        </p:txBody>
      </p:sp>
      <p:sp>
        <p:nvSpPr>
          <p:cNvPr id="9" name="Google Shape;109;p16"/>
          <p:cNvSpPr/>
          <p:nvPr/>
        </p:nvSpPr>
        <p:spPr>
          <a:xfrm>
            <a:off x="7574918" y="129051"/>
            <a:ext cx="1944216" cy="1152128"/>
          </a:xfrm>
          <a:prstGeom prst="sun">
            <a:avLst>
              <a:gd name="adj" fmla="val 250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أولاً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61053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6997" b="-16998"/>
          </a:stretch>
        </a:blip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2"/>
          <p:cNvSpPr/>
          <p:nvPr/>
        </p:nvSpPr>
        <p:spPr>
          <a:xfrm>
            <a:off x="715109" y="687243"/>
            <a:ext cx="8065476" cy="2571772"/>
          </a:xfrm>
          <a:prstGeom prst="sun">
            <a:avLst>
              <a:gd name="adj" fmla="val 2500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انتهى شرح القاعدة</a:t>
            </a:r>
            <a:endParaRPr sz="20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22"/>
          <p:cNvSpPr/>
          <p:nvPr/>
        </p:nvSpPr>
        <p:spPr>
          <a:xfrm>
            <a:off x="2039816" y="3259015"/>
            <a:ext cx="5416061" cy="1969141"/>
          </a:xfrm>
          <a:prstGeom prst="pentagon">
            <a:avLst>
              <a:gd name="hf" fmla="val 105146"/>
              <a:gd name="vf" fmla="val 110557"/>
            </a:avLst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400" dirty="0" smtClean="0">
                <a:solidFill>
                  <a:srgbClr val="0C0C0C"/>
                </a:solidFill>
                <a:latin typeface="Calibri"/>
                <a:ea typeface="Calibri"/>
                <a:cs typeface="Calibri"/>
                <a:sym typeface="Calibri"/>
              </a:rPr>
              <a:t>معلمة المادة :- دعاء اللبابدة</a:t>
            </a:r>
            <a:r>
              <a:rPr lang="ar-SA" sz="18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969" y="293077"/>
            <a:ext cx="8159262" cy="5275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** نَزَلَ/ فعل  / ن" فَ" /زَ  " عَ " /لَ " لَ " فَعَلَ ........... نَزَول " فعول" </a:t>
            </a:r>
          </a:p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هَبَطَ / فَعَلَ / هبوط " فعول " </a:t>
            </a:r>
          </a:p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2) طَرَق / ط"فَ" . رَ "عَ" / قَ "ل" ........... فَعَلَ / المصدر منها " طَرْق " فَعْل " </a:t>
            </a:r>
          </a:p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أَخَذَ / فَ/عَ/لَ ............. المصدر :- أَخْذ/ فَعْل  </a:t>
            </a:r>
          </a:p>
          <a:p>
            <a:pPr algn="r"/>
            <a:endParaRPr lang="ar-JO" sz="2400" dirty="0">
              <a:solidFill>
                <a:srgbClr val="FF0000"/>
              </a:solidFill>
            </a:endParaRPr>
          </a:p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فَعَلَ................... 1. فعول  2/ فَعْل . </a:t>
            </a:r>
          </a:p>
          <a:p>
            <a:pPr algn="r"/>
            <a:endParaRPr lang="ar-JO" sz="2400" dirty="0">
              <a:solidFill>
                <a:srgbClr val="FF0000"/>
              </a:solidFill>
            </a:endParaRPr>
          </a:p>
          <a:p>
            <a:pPr algn="r"/>
            <a:r>
              <a:rPr lang="ar-JO" sz="2400" dirty="0" smtClean="0">
                <a:solidFill>
                  <a:srgbClr val="FF0000"/>
                </a:solidFill>
              </a:rPr>
              <a:t>فَهِمَ .......... ف "فَ" /هِ"عِ" / مَ" ل" ...........فَعِلَ .........../ المصدر منه " فَهْم" فَعْل </a:t>
            </a:r>
            <a:r>
              <a:rPr lang="ar-JO" sz="2000" dirty="0" smtClean="0">
                <a:solidFill>
                  <a:srgbClr val="FF0000"/>
                </a:solidFill>
              </a:rPr>
              <a:t>. </a:t>
            </a:r>
          </a:p>
          <a:p>
            <a:pPr algn="r"/>
            <a:endParaRPr lang="ar-JO" sz="2000" dirty="0">
              <a:solidFill>
                <a:srgbClr val="FF0000"/>
              </a:solidFill>
            </a:endParaRPr>
          </a:p>
          <a:p>
            <a:pPr algn="r"/>
            <a:endParaRPr lang="ar-JO" sz="2000" dirty="0" smtClean="0">
              <a:solidFill>
                <a:srgbClr val="FF0000"/>
              </a:solidFill>
            </a:endParaRPr>
          </a:p>
          <a:p>
            <a:pPr algn="r"/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38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6154" y="278204"/>
            <a:ext cx="8217511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JO" sz="2400" dirty="0"/>
              <a:t>وَقَفَ :- فَعَلَ / وقوف " فعول"</a:t>
            </a:r>
            <a:br>
              <a:rPr lang="ar-JO" sz="2400" dirty="0"/>
            </a:br>
            <a:r>
              <a:rPr lang="ar-JO" sz="2400" dirty="0"/>
              <a:t>نَزَلَ :- فَعَلَ / نزول " فعول "  "1" </a:t>
            </a:r>
            <a:br>
              <a:rPr lang="ar-JO" sz="2400" dirty="0"/>
            </a:br>
            <a:r>
              <a:rPr lang="ar-JO" sz="2400" dirty="0"/>
              <a:t>طَرَقَ :- ط .. ف </a:t>
            </a:r>
            <a:br>
              <a:rPr lang="ar-JO" sz="2400" dirty="0"/>
            </a:br>
            <a:r>
              <a:rPr lang="ar-JO" sz="2400" dirty="0"/>
              <a:t> رَ .... ع  / ق .... ل  </a:t>
            </a:r>
            <a:br>
              <a:rPr lang="ar-JO" sz="2400" dirty="0"/>
            </a:br>
            <a:r>
              <a:rPr lang="ar-JO" sz="2400" dirty="0"/>
              <a:t>طَرَقَ :- فَعَلَ ....... طَرْق" فَعْل .</a:t>
            </a:r>
            <a:br>
              <a:rPr lang="ar-JO" sz="2400" dirty="0"/>
            </a:br>
            <a:r>
              <a:rPr lang="ar-JO" sz="2400" dirty="0"/>
              <a:t>أَخَذَ :- فَعَلَ ........ أَخْذ " فَعْل " .</a:t>
            </a:r>
            <a:br>
              <a:rPr lang="ar-JO" sz="2400" dirty="0"/>
            </a:br>
            <a:r>
              <a:rPr lang="ar-JO" sz="2400" dirty="0"/>
              <a:t>رَكَضَ :- فَعَلَ / رَكْض / فَعْل .</a:t>
            </a:r>
            <a:br>
              <a:rPr lang="ar-JO" sz="2400" dirty="0"/>
            </a:br>
            <a:r>
              <a:rPr lang="ar-JO" sz="2400" dirty="0"/>
              <a:t>مَنَحَ : فَعَلَ ........... مَنْح " فَعْل" </a:t>
            </a:r>
            <a:br>
              <a:rPr lang="ar-JO" sz="2400" dirty="0"/>
            </a:br>
            <a:r>
              <a:rPr lang="ar-JO" sz="2400" dirty="0"/>
              <a:t>فَرِحَ ...... فَ "فَ" /رِ"عِ"  /حَ " لَ" فَعِلَ </a:t>
            </a:r>
            <a:br>
              <a:rPr lang="ar-JO" sz="2400" dirty="0"/>
            </a:br>
            <a:r>
              <a:rPr lang="ar-JO" sz="2400" dirty="0"/>
              <a:t>2. فَعِلَ :- فَعَلْ : </a:t>
            </a:r>
            <a:br>
              <a:rPr lang="ar-JO" sz="2400" dirty="0"/>
            </a:br>
            <a:r>
              <a:rPr lang="ar-JO" sz="2400" dirty="0"/>
              <a:t>فَرِحَ :- فَرَحْ</a:t>
            </a:r>
            <a:br>
              <a:rPr lang="ar-JO" sz="2400" dirty="0"/>
            </a:br>
            <a:r>
              <a:rPr lang="ar-JO" sz="2400" dirty="0"/>
              <a:t>غَضِبَ :- فَعِلَ / غَضَبْ " فَعَلْ"  </a:t>
            </a:r>
            <a:br>
              <a:rPr lang="ar-JO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71966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3997" b="-13999"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/>
          <p:nvPr/>
        </p:nvSpPr>
        <p:spPr>
          <a:xfrm>
            <a:off x="293076" y="193204"/>
            <a:ext cx="8651631" cy="1512168"/>
          </a:xfrm>
          <a:prstGeom prst="horizontalScroll">
            <a:avLst>
              <a:gd name="adj" fmla="val 125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يصاغ المصدر من الفعل </a:t>
            </a:r>
            <a:r>
              <a:rPr lang="ar-SA" sz="4800" b="1" i="0" u="none" strike="noStrike" cap="none" dirty="0" smtClean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الثلاثي</a:t>
            </a:r>
            <a:r>
              <a:rPr lang="ar-JO" sz="4800" b="1" i="0" u="none" strike="noStrike" cap="none" dirty="0" smtClean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المجرّد</a:t>
            </a:r>
            <a:r>
              <a:rPr lang="ar-SA" sz="4800" b="1" i="0" u="none" strike="noStrike" cap="none" dirty="0" smtClean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800" b="1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5"/>
          <p:cNvSpPr/>
          <p:nvPr/>
        </p:nvSpPr>
        <p:spPr>
          <a:xfrm>
            <a:off x="82063" y="1570892"/>
            <a:ext cx="8510952" cy="4144108"/>
          </a:xfrm>
          <a:prstGeom prst="flowChartPunchedTape">
            <a:avLst/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** نلاحظ أن جميع الأفعال التي وردت </a:t>
            </a:r>
          </a:p>
          <a:p>
            <a:pPr marL="0" marR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في الجمل السابقة أفعال ثلاثية وتصاغ المصادر من الافعال الثلاثية 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2400" b="1" i="0" u="none" strike="noStrike" cap="none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فَعَلَ............ فعول .   ( دَخَلَ .... دخول ) . 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ar-JO" sz="2400" b="1" dirty="0" smtClean="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فَعَلَ ..... فَعْل   ( رَكَضَ .... رَكْض ) . 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AutoNum type="arabicParenR"/>
            </a:pPr>
            <a:endParaRPr sz="2400" b="1" i="0" u="none" strike="noStrike" cap="none" dirty="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6997" b="-16998"/>
          </a:stretch>
        </a:blip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4"/>
          <p:cNvSpPr/>
          <p:nvPr/>
        </p:nvSpPr>
        <p:spPr>
          <a:xfrm>
            <a:off x="3348757" y="121196"/>
            <a:ext cx="3024336" cy="936104"/>
          </a:xfrm>
          <a:prstGeom prst="bevel">
            <a:avLst>
              <a:gd name="adj" fmla="val 125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5400" b="1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المصدر</a:t>
            </a:r>
            <a:endParaRPr sz="54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4"/>
          <p:cNvSpPr/>
          <p:nvPr/>
        </p:nvSpPr>
        <p:spPr>
          <a:xfrm>
            <a:off x="-199292" y="1160586"/>
            <a:ext cx="10210800" cy="4126522"/>
          </a:xfrm>
          <a:prstGeom prst="verticalScroll">
            <a:avLst>
              <a:gd name="adj" fmla="val 12500"/>
            </a:avLst>
          </a:prstGeom>
          <a:solidFill>
            <a:srgbClr val="00B0F0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اسم يدل على حدث غير مرتبط بزمن </a:t>
            </a:r>
            <a:endParaRPr sz="60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t="-16997" b="-16998"/>
          </a:stretch>
        </a:blipFill>
        <a:effectLst/>
      </p:bgPr>
    </p:bg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4"/>
          <p:cNvSpPr/>
          <p:nvPr/>
        </p:nvSpPr>
        <p:spPr>
          <a:xfrm>
            <a:off x="828477" y="121196"/>
            <a:ext cx="8280920" cy="1008112"/>
          </a:xfrm>
          <a:prstGeom prst="bevel">
            <a:avLst>
              <a:gd name="adj" fmla="val 12500"/>
            </a:avLst>
          </a:prstGeom>
          <a:solidFill>
            <a:srgbClr val="FDE9D8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يصاغ المصدر من الفعل الثلاثي </a:t>
            </a:r>
            <a:r>
              <a:rPr lang="ar-SA" sz="36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ar-SA" sz="36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وفق وزنه  :-</a:t>
            </a:r>
            <a:endParaRPr sz="36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4"/>
          <p:cNvSpPr/>
          <p:nvPr/>
        </p:nvSpPr>
        <p:spPr>
          <a:xfrm>
            <a:off x="6373093" y="1705372"/>
            <a:ext cx="3096344" cy="792088"/>
          </a:xfrm>
          <a:prstGeom prst="trapezoid">
            <a:avLst>
              <a:gd name="adj" fmla="val 25000"/>
            </a:avLst>
          </a:prstGeom>
          <a:solidFill>
            <a:schemeClr val="lt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000" b="1" i="0" u="none" strike="noStrike" cap="none" dirty="0">
                <a:solidFill>
                  <a:srgbClr val="FFC000"/>
                </a:solidFill>
                <a:latin typeface="Calibri"/>
                <a:ea typeface="Calibri"/>
                <a:cs typeface="Calibri"/>
                <a:sym typeface="Calibri"/>
              </a:rPr>
              <a:t>أ – فَعَلَ مصدره  على وزن فُعولُ </a:t>
            </a:r>
            <a:endParaRPr sz="2000" b="1" i="0" u="none" strike="noStrike" cap="none" dirty="0">
              <a:solidFill>
                <a:srgbClr val="FFC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4"/>
          <p:cNvSpPr/>
          <p:nvPr/>
        </p:nvSpPr>
        <p:spPr>
          <a:xfrm>
            <a:off x="5148957" y="1849388"/>
            <a:ext cx="1224136" cy="648072"/>
          </a:xfrm>
          <a:prstGeom prst="cloud">
            <a:avLst/>
          </a:prstGeom>
          <a:solidFill>
            <a:srgbClr val="FDE9D8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8" name="Google Shape;198;p24"/>
          <p:cNvSpPr/>
          <p:nvPr/>
        </p:nvSpPr>
        <p:spPr>
          <a:xfrm>
            <a:off x="2189583" y="1705372"/>
            <a:ext cx="2959374" cy="792088"/>
          </a:xfrm>
          <a:prstGeom prst="flowChartInputOutput">
            <a:avLst/>
          </a:prstGeom>
          <a:solidFill>
            <a:schemeClr val="l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خَرج : خُروج</a:t>
            </a:r>
            <a:endParaRPr sz="28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24"/>
          <p:cNvSpPr/>
          <p:nvPr/>
        </p:nvSpPr>
        <p:spPr>
          <a:xfrm>
            <a:off x="4579557" y="3217540"/>
            <a:ext cx="1181468" cy="648072"/>
          </a:xfrm>
          <a:prstGeom prst="cloud">
            <a:avLst/>
          </a:prstGeom>
          <a:solidFill>
            <a:srgbClr val="FDE9D8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32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مثل</a:t>
            </a:r>
            <a:r>
              <a:rPr lang="ar-SA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84;p23"/>
          <p:cNvSpPr/>
          <p:nvPr/>
        </p:nvSpPr>
        <p:spPr>
          <a:xfrm>
            <a:off x="6390960" y="3066419"/>
            <a:ext cx="3060609" cy="792088"/>
          </a:xfrm>
          <a:prstGeom prst="trapezoid">
            <a:avLst>
              <a:gd name="adj" fmla="val 25000"/>
            </a:avLst>
          </a:prstGeom>
          <a:solidFill>
            <a:srgbClr val="DAE5F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800" b="1" i="0" u="none" strike="noStrike" cap="none" dirty="0">
                <a:solidFill>
                  <a:srgbClr val="1D1B10"/>
                </a:solidFill>
                <a:latin typeface="Calibri"/>
                <a:ea typeface="Calibri"/>
                <a:cs typeface="Calibri"/>
                <a:sym typeface="Calibri"/>
              </a:rPr>
              <a:t>فَعَلَ على وزن </a:t>
            </a:r>
            <a:r>
              <a:rPr lang="ar-SA" sz="2800" b="1" i="0" u="none" strike="noStrike" cap="none" dirty="0" smtClean="0">
                <a:solidFill>
                  <a:srgbClr val="1D1B10"/>
                </a:solidFill>
                <a:latin typeface="Calibri"/>
                <a:ea typeface="Calibri"/>
                <a:cs typeface="Calibri"/>
                <a:sym typeface="Calibri"/>
              </a:rPr>
              <a:t>فَعْل</a:t>
            </a:r>
            <a:endParaRPr sz="2800" b="1" i="0" u="none" strike="noStrike" cap="none" dirty="0">
              <a:solidFill>
                <a:srgbClr val="1D1B1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86;p23"/>
          <p:cNvSpPr/>
          <p:nvPr/>
        </p:nvSpPr>
        <p:spPr>
          <a:xfrm>
            <a:off x="1323465" y="3166127"/>
            <a:ext cx="3168352" cy="792088"/>
          </a:xfrm>
          <a:prstGeom prst="flowChartInputOutput">
            <a:avLst/>
          </a:prstGeom>
          <a:solidFill>
            <a:srgbClr val="F2F2F2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i="0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أمَرَ : أمْر</a:t>
            </a:r>
            <a:endParaRPr sz="4000" b="1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z="6000" b="1" u="sng" dirty="0" smtClean="0">
                <a:solidFill>
                  <a:srgbClr val="FF0000"/>
                </a:solidFill>
              </a:rPr>
              <a:t>الأمثلة</a:t>
            </a: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 flipH="1">
            <a:off x="-2" y="984738"/>
            <a:ext cx="9519137" cy="49940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800" u="sng" dirty="0" smtClean="0"/>
              <a:t>"أ"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هذّب </a:t>
            </a:r>
            <a:r>
              <a:rPr lang="ar-JO" sz="2800" dirty="0" smtClean="0">
                <a:solidFill>
                  <a:schemeClr val="bg1"/>
                </a:solidFill>
              </a:rPr>
              <a:t>الاب ابنه </a:t>
            </a:r>
            <a:r>
              <a:rPr lang="ar-JO" sz="2800" u="sng" dirty="0" smtClean="0">
                <a:solidFill>
                  <a:schemeClr val="tx1"/>
                </a:solidFill>
              </a:rPr>
              <a:t>تهذيبًا</a:t>
            </a:r>
            <a:r>
              <a:rPr lang="ar-JO" sz="2800" dirty="0" smtClean="0"/>
              <a:t>.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شدّد</a:t>
            </a:r>
            <a:r>
              <a:rPr lang="ar-JO" sz="2800" dirty="0" smtClean="0"/>
              <a:t> المعلم مراقبة الامتحان</a:t>
            </a:r>
          </a:p>
          <a:p>
            <a:pPr algn="r"/>
            <a:r>
              <a:rPr lang="ar-JO" sz="2800" u="sng" dirty="0" smtClean="0">
                <a:solidFill>
                  <a:schemeClr val="tx1"/>
                </a:solidFill>
              </a:rPr>
              <a:t>تشديدًا</a:t>
            </a:r>
            <a:r>
              <a:rPr lang="ar-JO" sz="2800" dirty="0" smtClean="0"/>
              <a:t>.</a:t>
            </a:r>
          </a:p>
          <a:p>
            <a:pPr algn="r"/>
            <a:endParaRPr lang="ar-JO" sz="2800" u="sng" dirty="0" smtClean="0"/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شارك </a:t>
            </a:r>
            <a:r>
              <a:rPr lang="ar-JO" sz="2800" dirty="0" smtClean="0">
                <a:solidFill>
                  <a:schemeClr val="bg1"/>
                </a:solidFill>
              </a:rPr>
              <a:t>الفريق</a:t>
            </a:r>
            <a:r>
              <a:rPr lang="ar-JO" sz="2800" u="sng" dirty="0" smtClean="0">
                <a:solidFill>
                  <a:schemeClr val="tx1"/>
                </a:solidFill>
              </a:rPr>
              <a:t> مشاركة </a:t>
            </a:r>
            <a:r>
              <a:rPr lang="ar-JO" sz="2800" dirty="0" smtClean="0"/>
              <a:t>الأبطال.</a:t>
            </a:r>
          </a:p>
          <a:p>
            <a:pPr algn="r"/>
            <a:r>
              <a:rPr lang="ar-JO" sz="2800" dirty="0" smtClean="0"/>
              <a:t>** </a:t>
            </a:r>
            <a:r>
              <a:rPr lang="ar-JO" sz="2800" u="sng" dirty="0" smtClean="0">
                <a:solidFill>
                  <a:srgbClr val="FF0000"/>
                </a:solidFill>
              </a:rPr>
              <a:t>جاهد </a:t>
            </a:r>
            <a:r>
              <a:rPr lang="ar-JO" sz="2800" dirty="0" smtClean="0"/>
              <a:t>الفلسطينيون </a:t>
            </a:r>
            <a:r>
              <a:rPr lang="ar-JO" sz="2800" u="sng" dirty="0" smtClean="0">
                <a:solidFill>
                  <a:schemeClr val="tx1"/>
                </a:solidFill>
              </a:rPr>
              <a:t>جهادًا</a:t>
            </a:r>
            <a:r>
              <a:rPr lang="ar-JO" sz="2800" dirty="0" smtClean="0"/>
              <a:t> .</a:t>
            </a:r>
          </a:p>
          <a:p>
            <a:pPr algn="r"/>
            <a:r>
              <a:rPr lang="ar-JO" sz="2800" dirty="0" smtClean="0"/>
              <a:t>*</a:t>
            </a:r>
            <a:r>
              <a:rPr lang="ar-JO" sz="2800" u="sng" dirty="0" smtClean="0">
                <a:solidFill>
                  <a:srgbClr val="FF0000"/>
                </a:solidFill>
              </a:rPr>
              <a:t>* أكرم </a:t>
            </a:r>
            <a:r>
              <a:rPr lang="ar-JO" sz="2800" u="sng" dirty="0" smtClean="0">
                <a:solidFill>
                  <a:schemeClr val="bg1"/>
                </a:solidFill>
              </a:rPr>
              <a:t>أبي الضيف </a:t>
            </a:r>
            <a:r>
              <a:rPr lang="ar-JO" sz="2800" u="sng" dirty="0" smtClean="0">
                <a:solidFill>
                  <a:schemeClr val="tx1"/>
                </a:solidFill>
              </a:rPr>
              <a:t>إكرامًا.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02717" y="984739"/>
            <a:ext cx="5436084" cy="48768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400" dirty="0" smtClean="0"/>
              <a:t>** نلاحظ أنّ الكلمات الملونة باللون الأسود هي عبارة عن أسماء قدجاءت من لفظ الفعل " باللون الأحمر" </a:t>
            </a:r>
            <a:r>
              <a:rPr lang="ar-JO" dirty="0" smtClean="0"/>
              <a:t>. </a:t>
            </a:r>
            <a:endParaRPr lang="ar-JO" sz="2000" dirty="0" smtClean="0"/>
          </a:p>
          <a:p>
            <a:pPr algn="ctr"/>
            <a:r>
              <a:rPr lang="ar-JO" sz="2000" dirty="0"/>
              <a:t> </a:t>
            </a:r>
            <a:r>
              <a:rPr lang="ar-JO" sz="2000" dirty="0" smtClean="0"/>
              <a:t>** الافعال كما تلاحظ تدلّ على حدث مقترن بزمن معيّن " هذّب / شدّد/ شارك/ جاهد/ أكرم" </a:t>
            </a:r>
          </a:p>
          <a:p>
            <a:pPr algn="ctr"/>
            <a:r>
              <a:rPr lang="ar-JO" sz="2000" dirty="0" smtClean="0"/>
              <a:t>أمّا الاسماء "تهذيبا / تشديدا /مشاركة/ جهادًا/ إكراما " * أسماء تدّل حدث غير مقترن بزمن معيّن .</a:t>
            </a:r>
            <a:endParaRPr lang="en-US" sz="2000" dirty="0"/>
          </a:p>
        </p:txBody>
      </p:sp>
      <p:sp>
        <p:nvSpPr>
          <p:cNvPr id="9" name="Google Shape;109;p16"/>
          <p:cNvSpPr/>
          <p:nvPr/>
        </p:nvSpPr>
        <p:spPr>
          <a:xfrm>
            <a:off x="7233138" y="129051"/>
            <a:ext cx="2285996" cy="1152128"/>
          </a:xfrm>
          <a:prstGeom prst="sun">
            <a:avLst>
              <a:gd name="adj" fmla="val 25000"/>
            </a:avLst>
          </a:prstGeom>
          <a:solidFill>
            <a:srgbClr val="EAF1DD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32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ثانيا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7755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97877" y="762000"/>
            <a:ext cx="7725507" cy="46892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أكرمَ على وزن " أفعلَ " المصدر منه ( إكرام ) ... قمت بأبدال الهمزة من أعلى الالف إلى أسفلها ومن ثمّ أضفت ألف قبل الحرف الاخير (إكرام على وزن ....... إفعال ) </a:t>
            </a:r>
          </a:p>
          <a:p>
            <a:pPr algn="r"/>
            <a:endParaRPr lang="ar-JO" sz="2800" dirty="0">
              <a:solidFill>
                <a:srgbClr val="FF0000"/>
              </a:solidFill>
            </a:endParaRP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أشرق َ ... على وزن أفعل ..... ( إشراق) على وزن "إفعال " .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** أسهم .... على وزن " أفعلَ" ( إسهام) على وزن إفعال </a:t>
            </a:r>
          </a:p>
          <a:p>
            <a:pPr algn="r"/>
            <a:r>
              <a:rPr lang="ar-JO" sz="2800" dirty="0" smtClean="0">
                <a:solidFill>
                  <a:srgbClr val="FF0000"/>
                </a:solidFill>
              </a:rPr>
              <a:t>أدخلَ .... على وزن .... أفعلَ .... المصدر منه على وزن ( إدخال" وزنه " إفعال " </a:t>
            </a:r>
          </a:p>
        </p:txBody>
      </p:sp>
    </p:spTree>
    <p:extLst>
      <p:ext uri="{BB962C8B-B14F-4D97-AF65-F5344CB8AC3E}">
        <p14:creationId xmlns:p14="http://schemas.microsoft.com/office/powerpoint/2010/main" val="80750060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1011</Words>
  <Application>Microsoft Office PowerPoint</Application>
  <PresentationFormat>Custom</PresentationFormat>
  <Paragraphs>173</Paragraphs>
  <Slides>20</Slides>
  <Notes>12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سمة Office</vt:lpstr>
      <vt:lpstr>PowerPoint Presentation</vt:lpstr>
      <vt:lpstr>الأمثلة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الأمثلة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Toshiba</dc:creator>
  <cp:lastModifiedBy>دعاء دعاء فهد اللبابده</cp:lastModifiedBy>
  <cp:revision>45</cp:revision>
  <dcterms:modified xsi:type="dcterms:W3CDTF">2025-11-15T13:28:44Z</dcterms:modified>
</cp:coreProperties>
</file>