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6" r:id="rId4"/>
    <p:sldId id="261" r:id="rId5"/>
    <p:sldId id="264" r:id="rId6"/>
    <p:sldId id="263" r:id="rId7"/>
    <p:sldId id="269" r:id="rId8"/>
    <p:sldId id="268" r:id="rId9"/>
    <p:sldId id="257" r:id="rId10"/>
    <p:sldId id="258" r:id="rId11"/>
    <p:sldId id="259" r:id="rId12"/>
    <p:sldId id="260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D52737-3602-4E97-A72E-20B0D43B1C49}" type="datetimeFigureOut">
              <a:rPr lang="en-US" smtClean="0"/>
              <a:pPr>
                <a:defRPr/>
              </a:pPr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81423E-11FE-446D-89F3-946614AF50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119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23466D-FE21-4D3A-9B4C-7DB67A89DBFC}" type="datetimeFigureOut">
              <a:rPr lang="en-US" smtClean="0"/>
              <a:pPr>
                <a:defRPr/>
              </a:pPr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DF20AC-12F9-44CE-BF40-4CFD1A71F2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845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23466D-FE21-4D3A-9B4C-7DB67A89DBFC}" type="datetimeFigureOut">
              <a:rPr lang="en-US" smtClean="0"/>
              <a:pPr>
                <a:defRPr/>
              </a:pPr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DF20AC-12F9-44CE-BF40-4CFD1A71F2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6526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23466D-FE21-4D3A-9B4C-7DB67A89DBFC}" type="datetimeFigureOut">
              <a:rPr lang="en-US" smtClean="0"/>
              <a:pPr>
                <a:defRPr/>
              </a:pPr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DF20AC-12F9-44CE-BF40-4CFD1A71F2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403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23466D-FE21-4D3A-9B4C-7DB67A89DBFC}" type="datetimeFigureOut">
              <a:rPr lang="en-US" smtClean="0"/>
              <a:pPr>
                <a:defRPr/>
              </a:pPr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DF20AC-12F9-44CE-BF40-4CFD1A71F2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2957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23466D-FE21-4D3A-9B4C-7DB67A89DBFC}" type="datetimeFigureOut">
              <a:rPr lang="en-US" smtClean="0"/>
              <a:pPr>
                <a:defRPr/>
              </a:pPr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DF20AC-12F9-44CE-BF40-4CFD1A71F2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087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1D3071-6F1B-4928-9E44-DF4041D8847D}" type="datetimeFigureOut">
              <a:rPr lang="en-US" smtClean="0"/>
              <a:pPr>
                <a:defRPr/>
              </a:pPr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8098D3-6F63-4FE8-9005-CA3154DA8E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49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1C16A8-A372-4228-8134-8DB68F5227DA}" type="datetimeFigureOut">
              <a:rPr lang="en-US" smtClean="0"/>
              <a:pPr>
                <a:defRPr/>
              </a:pPr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2205AE-6447-4913-A80A-AC3B4F06DE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630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7657CD-7D28-4277-830A-B518D2AFCB13}" type="datetimeFigureOut">
              <a:rPr lang="en-US" smtClean="0"/>
              <a:pPr>
                <a:defRPr/>
              </a:pPr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C16C7B-38DC-4A22-A67F-32F0E48F67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97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CC7A25-D5F0-457D-A772-75FD7A3CC431}" type="datetimeFigureOut">
              <a:rPr lang="en-US" smtClean="0"/>
              <a:pPr>
                <a:defRPr/>
              </a:pPr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E01D2-B59D-4A96-A9A7-8EDE396518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861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8113BA-BE67-45E4-8503-B691F9491AD0}" type="datetimeFigureOut">
              <a:rPr lang="en-US" smtClean="0"/>
              <a:pPr>
                <a:defRPr/>
              </a:pPr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9FCD1-26C8-44B4-932C-897C1F076F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98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5E49F5-B281-48A2-830F-9702A0D64C60}" type="datetimeFigureOut">
              <a:rPr lang="en-US" smtClean="0"/>
              <a:pPr>
                <a:defRPr/>
              </a:pPr>
              <a:t>2/9/2022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5C9588-641E-45F9-B069-A622088C42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05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8A205C-4226-471C-9F97-57A0108AAA83}" type="datetimeFigureOut">
              <a:rPr lang="en-US" smtClean="0"/>
              <a:pPr>
                <a:defRPr/>
              </a:pPr>
              <a:t>2/9/2022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16CE3D-0676-41D2-BBFB-F4F8C59B2F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1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76EBD9-BBF6-4863-BF78-57AAC0329D75}" type="datetimeFigureOut">
              <a:rPr lang="en-US" smtClean="0"/>
              <a:pPr>
                <a:defRPr/>
              </a:pPr>
              <a:t>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9D9993-EBAB-4234-865A-968230FBE2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10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1D40A4-3455-42F4-863D-FFF7340C70CA}" type="datetimeFigureOut">
              <a:rPr lang="en-US" smtClean="0"/>
              <a:pPr>
                <a:defRPr/>
              </a:pPr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BBAF1-BD7A-4DC0-B04B-174928A72B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97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14328C-E29A-4B3A-B292-A45D53D194BC}" type="datetimeFigureOut">
              <a:rPr lang="en-US" smtClean="0"/>
              <a:pPr>
                <a:defRPr/>
              </a:pPr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92159F-8080-4E9C-B86D-38E88489F6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015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823466D-FE21-4D3A-9B4C-7DB67A89DBFC}" type="datetimeFigureOut">
              <a:rPr lang="en-US" smtClean="0"/>
              <a:pPr>
                <a:defRPr/>
              </a:pPr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BDF20AC-12F9-44CE-BF40-4CFD1A71F2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698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415260CA-3998-433C-A8FD-59FDF8492EB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r-FR" altLang="en-US"/>
              <a:t>Tous à l’école </a:t>
            </a:r>
            <a:endParaRPr lang="en-US" altLang="en-US"/>
          </a:p>
        </p:txBody>
      </p:sp>
      <p:sp>
        <p:nvSpPr>
          <p:cNvPr id="2051" name="Subtitle 2">
            <a:extLst>
              <a:ext uri="{FF2B5EF4-FFF2-40B4-BE49-F238E27FC236}">
                <a16:creationId xmlns:a16="http://schemas.microsoft.com/office/drawing/2014/main" id="{5EADAD6B-A45D-4D68-AE2C-B9E8D5F445D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altLang="en-US"/>
              <a:t>Les fournitures scolaires </a:t>
            </a:r>
            <a:endParaRPr lang="en-US" altLang="en-US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46F06BB8-A2D7-499F-96CD-CE776478B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0058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7D3F0F77-EC6D-4BEC-A1AC-656187D92D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en-US" sz="6600" dirty="0">
                <a:latin typeface="Comic Sans MS" panose="030F0702030302020204" pitchFamily="66" charset="0"/>
              </a:rPr>
              <a:t>Théo va à l’école </a:t>
            </a:r>
            <a:endParaRPr lang="en-US" altLang="en-US" sz="6600" dirty="0">
              <a:latin typeface="Comic Sans MS" panose="030F0702030302020204" pitchFamily="66" charset="0"/>
            </a:endParaRP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66CD4586-745B-4E55-B7C3-76678F7280F4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838200" y="1825625"/>
            <a:ext cx="4051300" cy="4351338"/>
          </a:xfrm>
        </p:spPr>
        <p:txBody>
          <a:bodyPr/>
          <a:lstStyle/>
          <a:p>
            <a:r>
              <a:rPr lang="fr-FR" altLang="en-US" sz="4000" dirty="0">
                <a:latin typeface="Comic Sans MS" panose="030F0702030302020204" pitchFamily="66" charset="0"/>
              </a:rPr>
              <a:t>Il a une gomme bleue et rose </a:t>
            </a:r>
          </a:p>
          <a:p>
            <a:endParaRPr lang="fr-FR" altLang="en-US" dirty="0"/>
          </a:p>
          <a:p>
            <a:endParaRPr lang="en-US" altLang="en-US" dirty="0"/>
          </a:p>
        </p:txBody>
      </p:sp>
      <p:pic>
        <p:nvPicPr>
          <p:cNvPr id="7172" name="Content Placeholder 5" descr="A picture containing cosmetic&#10;&#10;Description automatically generated">
            <a:extLst>
              <a:ext uri="{FF2B5EF4-FFF2-40B4-BE49-F238E27FC236}">
                <a16:creationId xmlns:a16="http://schemas.microsoft.com/office/drawing/2014/main" id="{09B6A3A7-13A2-45FA-AB00-18D8666FDBE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7188" y="1455738"/>
            <a:ext cx="3946525" cy="3946525"/>
          </a:xfr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C4739CB5-4FF4-41A8-8511-526866656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4313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B848814A-3A95-42E7-A85E-2167A8FF74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3561" y="282053"/>
            <a:ext cx="8596668" cy="2038065"/>
          </a:xfrm>
        </p:spPr>
        <p:txBody>
          <a:bodyPr>
            <a:normAutofit fontScale="90000"/>
          </a:bodyPr>
          <a:lstStyle/>
          <a:p>
            <a:r>
              <a:rPr lang="fr-FR" altLang="en-US" sz="4900" dirty="0">
                <a:latin typeface="Comic Sans MS" panose="030F0702030302020204" pitchFamily="66" charset="0"/>
              </a:rPr>
              <a:t>Lin va à l’école  </a:t>
            </a:r>
            <a:r>
              <a:rPr lang="fr-FR" altLang="en-US" dirty="0">
                <a:latin typeface="Comic Sans MS" panose="030F0702030302020204" pitchFamily="66" charset="0"/>
              </a:rPr>
              <a:t>,                                    </a:t>
            </a:r>
            <a:r>
              <a:rPr lang="fr-FR" altLang="en-US" sz="4800" dirty="0">
                <a:latin typeface="Comic Sans MS" panose="030F0702030302020204" pitchFamily="66" charset="0"/>
              </a:rPr>
              <a:t>elle a un livre    </a:t>
            </a:r>
            <a:r>
              <a:rPr lang="fr-FR" altLang="en-US" dirty="0">
                <a:latin typeface="Comic Sans MS" panose="030F0702030302020204" pitchFamily="66" charset="0"/>
              </a:rPr>
              <a:t>et          </a:t>
            </a:r>
            <a:r>
              <a:rPr lang="fr-FR" altLang="en-US" sz="4400" dirty="0">
                <a:latin typeface="Comic Sans MS" panose="030F0702030302020204" pitchFamily="66" charset="0"/>
              </a:rPr>
              <a:t>un cahier </a:t>
            </a:r>
            <a:br>
              <a:rPr lang="fr-FR" altLang="en-US" sz="4400" dirty="0">
                <a:latin typeface="Comic Sans MS" panose="030F0702030302020204" pitchFamily="66" charset="0"/>
              </a:rPr>
            </a:br>
            <a:r>
              <a:rPr lang="fr-FR" altLang="en-US" sz="4400" dirty="0">
                <a:latin typeface="Comic Sans MS" panose="030F0702030302020204" pitchFamily="66" charset="0"/>
              </a:rPr>
              <a:t>bleu                             rouge  </a:t>
            </a:r>
            <a:endParaRPr lang="en-US" altLang="en-US" dirty="0">
              <a:latin typeface="Comic Sans MS" panose="030F0702030302020204" pitchFamily="66" charset="0"/>
            </a:endParaRPr>
          </a:p>
        </p:txBody>
      </p:sp>
      <p:pic>
        <p:nvPicPr>
          <p:cNvPr id="8195" name="Content Placeholder 5" descr="A picture containing text, case&#10;&#10;Description automatically generated">
            <a:extLst>
              <a:ext uri="{FF2B5EF4-FFF2-40B4-BE49-F238E27FC236}">
                <a16:creationId xmlns:a16="http://schemas.microsoft.com/office/drawing/2014/main" id="{F3A1EA53-BFFD-4469-928E-066A840CF5E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481" y="3153569"/>
            <a:ext cx="2409825" cy="1895475"/>
          </a:xfrm>
        </p:spPr>
      </p:pic>
      <p:pic>
        <p:nvPicPr>
          <p:cNvPr id="8196" name="Content Placeholder 7" descr="A picture containing text&#10;&#10;Description automatically generated">
            <a:extLst>
              <a:ext uri="{FF2B5EF4-FFF2-40B4-BE49-F238E27FC236}">
                <a16:creationId xmlns:a16="http://schemas.microsoft.com/office/drawing/2014/main" id="{B28548CD-D1A1-481C-B6E7-61610C0F9C6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431" y="2577282"/>
            <a:ext cx="2336838" cy="3048049"/>
          </a:xfr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819B9AD-07B7-4AAE-8E49-59BD229E7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2618">
        <p:split orient="vert"/>
      </p:transition>
    </mc:Choice>
    <mc:Fallback xmlns="">
      <p:transition spd="slow" advTm="12618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7A4DE-D554-4E0D-B348-D3E5A3F49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93438" cy="15192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6000" dirty="0">
                <a:latin typeface="Comic Sans MS" panose="030F0702030302020204" pitchFamily="66" charset="0"/>
              </a:rPr>
              <a:t>Isabelle va à l’école  </a:t>
            </a:r>
            <a:r>
              <a:rPr lang="fr-FR" dirty="0">
                <a:latin typeface="Comic Sans MS" panose="030F0702030302020204" pitchFamily="66" charset="0"/>
              </a:rPr>
              <a:t>,                                 </a:t>
            </a:r>
            <a:br>
              <a:rPr lang="fr-FR" dirty="0">
                <a:latin typeface="Comic Sans MS" panose="030F0702030302020204" pitchFamily="66" charset="0"/>
              </a:rPr>
            </a:br>
            <a:br>
              <a:rPr lang="fr-FR" dirty="0">
                <a:latin typeface="Comic Sans MS" panose="030F0702030302020204" pitchFamily="66" charset="0"/>
              </a:rPr>
            </a:br>
            <a:br>
              <a:rPr lang="fr-FR" dirty="0">
                <a:latin typeface="Comic Sans MS" panose="030F0702030302020204" pitchFamily="66" charset="0"/>
              </a:rPr>
            </a:br>
            <a:r>
              <a:rPr lang="fr-FR" sz="4900" dirty="0">
                <a:latin typeface="Comic Sans MS" panose="030F0702030302020204" pitchFamily="66" charset="0"/>
              </a:rPr>
              <a:t>elle a une </a:t>
            </a:r>
            <a:r>
              <a:rPr lang="fr-FR" sz="4900" dirty="0" err="1">
                <a:latin typeface="Comic Sans MS" panose="030F0702030302020204" pitchFamily="66" charset="0"/>
              </a:rPr>
              <a:t>régle</a:t>
            </a:r>
            <a:br>
              <a:rPr lang="fr-FR" sz="4900" dirty="0">
                <a:latin typeface="Comic Sans MS" panose="030F0702030302020204" pitchFamily="66" charset="0"/>
              </a:rPr>
            </a:br>
            <a:r>
              <a:rPr lang="fr-FR" sz="4900" dirty="0">
                <a:latin typeface="Comic Sans MS" panose="030F0702030302020204" pitchFamily="66" charset="0"/>
              </a:rPr>
              <a:t> jaune                </a:t>
            </a:r>
            <a:r>
              <a:rPr lang="fr-FR" dirty="0">
                <a:latin typeface="Comic Sans MS" panose="030F0702030302020204" pitchFamily="66" charset="0"/>
              </a:rPr>
              <a:t>  </a:t>
            </a:r>
            <a:r>
              <a:rPr lang="fr-FR" sz="4400" dirty="0">
                <a:latin typeface="Comic Sans MS" panose="030F0702030302020204" pitchFamily="66" charset="0"/>
              </a:rPr>
              <a:t>une trousse rose </a:t>
            </a:r>
            <a:br>
              <a:rPr lang="fr-FR" sz="4400" dirty="0">
                <a:latin typeface="Comic Sans MS" panose="030F0702030302020204" pitchFamily="66" charset="0"/>
              </a:rPr>
            </a:br>
            <a:r>
              <a:rPr lang="fr-FR" sz="4400" dirty="0">
                <a:latin typeface="Comic Sans MS" panose="030F0702030302020204" pitchFamily="66" charset="0"/>
              </a:rPr>
              <a:t>                                      et bleu </a:t>
            </a:r>
            <a:r>
              <a:rPr lang="fr-FR" sz="4400" dirty="0"/>
              <a:t>.  </a:t>
            </a:r>
            <a:endParaRPr lang="en-US" dirty="0"/>
          </a:p>
        </p:txBody>
      </p:sp>
      <p:pic>
        <p:nvPicPr>
          <p:cNvPr id="9219" name="Picture 2" descr="Griffonnage, dessin animé, règle. Griffonnage, illustration, vecteur, fond,  règle, blanc, dessin animé. | CanStock">
            <a:extLst>
              <a:ext uri="{FF2B5EF4-FFF2-40B4-BE49-F238E27FC236}">
                <a16:creationId xmlns:a16="http://schemas.microsoft.com/office/drawing/2014/main" id="{70590DE5-28D6-4EDC-87CC-359575C81F1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6238" y="3542471"/>
            <a:ext cx="3314700" cy="2038350"/>
          </a:xfrm>
          <a:noFill/>
        </p:spPr>
      </p:pic>
      <p:pic>
        <p:nvPicPr>
          <p:cNvPr id="9220" name="Picture 4" descr="Trousse fourre-tout Chi, QUO VADIS - Papeterie - Decitre">
            <a:extLst>
              <a:ext uri="{FF2B5EF4-FFF2-40B4-BE49-F238E27FC236}">
                <a16:creationId xmlns:a16="http://schemas.microsoft.com/office/drawing/2014/main" id="{072617BB-14C5-48FB-98DF-3828644EBEC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52258" y="4162899"/>
            <a:ext cx="5149850" cy="2646363"/>
          </a:xfrm>
          <a:noFill/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9A117122-EA58-4BA2-8EBC-C4115F1B4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7437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E26D8-E5CD-478A-864E-A9921F2AA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Qu’est-ce qu’il y a dans la trousse ?</a:t>
            </a:r>
            <a:endParaRPr lang="en-US" dirty="0"/>
          </a:p>
        </p:txBody>
      </p:sp>
      <p:pic>
        <p:nvPicPr>
          <p:cNvPr id="3074" name="Picture 2" descr="Differentiated Qu&amp;#39;est-ce qu&amp;#39;il y a dans ta trousse Activity Sheet - St  Cyprian&amp;#39;s Greek Orthodox Primary Academy">
            <a:extLst>
              <a:ext uri="{FF2B5EF4-FFF2-40B4-BE49-F238E27FC236}">
                <a16:creationId xmlns:a16="http://schemas.microsoft.com/office/drawing/2014/main" id="{E1DB0D93-7EC6-4931-B9C7-9460834C95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69" y="1690688"/>
            <a:ext cx="8122937" cy="500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442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07CF3-875F-4A78-B322-0008ABFF0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jours de la semaine</a:t>
            </a:r>
            <a:endParaRPr lang="en-US" dirty="0"/>
          </a:p>
        </p:txBody>
      </p:sp>
      <p:pic>
        <p:nvPicPr>
          <p:cNvPr id="1026" name="Picture 2" descr="Pdf online activity: Les Jours de la Semaine">
            <a:extLst>
              <a:ext uri="{FF2B5EF4-FFF2-40B4-BE49-F238E27FC236}">
                <a16:creationId xmlns:a16="http://schemas.microsoft.com/office/drawing/2014/main" id="{F43DEC5A-DBE0-439E-9AFB-31E96393B4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1682" y="0"/>
            <a:ext cx="11550208" cy="580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824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E7662-B9D5-45F3-A205-98611403C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les chiffres/les nombres français 0-20 Diagram | Quizlet">
            <a:extLst>
              <a:ext uri="{FF2B5EF4-FFF2-40B4-BE49-F238E27FC236}">
                <a16:creationId xmlns:a16="http://schemas.microsoft.com/office/drawing/2014/main" id="{848E8028-16F2-49AC-8C06-7D8631BE9B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0354" y="777923"/>
            <a:ext cx="11788244" cy="587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697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28727708-84E6-47DF-A382-2AD6C2F17C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altLang="en-US" dirty="0"/>
              <a:t>S</a:t>
            </a:r>
            <a:br>
              <a:rPr lang="fr-FR" altLang="en-US" dirty="0"/>
            </a:br>
            <a:r>
              <a:rPr lang="fr-FR" altLang="en-US" dirty="0"/>
              <a:t>TOUS  à l’école </a:t>
            </a:r>
            <a:endParaRPr lang="en-US" altLang="en-US" dirty="0"/>
          </a:p>
        </p:txBody>
      </p:sp>
      <p:pic>
        <p:nvPicPr>
          <p:cNvPr id="4099" name="Picture 2" descr="Teacher Background clipart - School, Teacher, Line, transparent clip art">
            <a:extLst>
              <a:ext uri="{FF2B5EF4-FFF2-40B4-BE49-F238E27FC236}">
                <a16:creationId xmlns:a16="http://schemas.microsoft.com/office/drawing/2014/main" id="{4C15E8AD-5092-401C-8467-801BC9DD732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7367" y="2751138"/>
            <a:ext cx="7531100" cy="4352925"/>
          </a:xfrm>
          <a:noFill/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87AE98A-7C1A-4A3B-A69F-A39272ACD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1387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626A2F0E-1F33-4E1E-BFD5-9362C87E9E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075" name="Picture 2" descr="LA PROF DE FLE: Les couleurs">
            <a:extLst>
              <a:ext uri="{FF2B5EF4-FFF2-40B4-BE49-F238E27FC236}">
                <a16:creationId xmlns:a16="http://schemas.microsoft.com/office/drawing/2014/main" id="{A6DC12E1-2BA1-4787-BC7C-5056469AB3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1775" y="365125"/>
            <a:ext cx="11272838" cy="6662738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A43BCB6D-DFF8-4A47-85BA-E3F269DAFE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altLang="en-US" sz="4400" dirty="0">
                <a:highlight>
                  <a:srgbClr val="FFFF00"/>
                </a:highlight>
              </a:rPr>
              <a:t>Qu’est-ce que c’est </a:t>
            </a:r>
            <a:r>
              <a:rPr lang="fr-FR" altLang="en-US" sz="4400" dirty="0"/>
              <a:t>?</a:t>
            </a:r>
            <a:br>
              <a:rPr lang="fr-FR" altLang="en-US" sz="4400" dirty="0"/>
            </a:br>
            <a:endParaRPr lang="en-US" altLang="en-US" sz="44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28CD409-2A44-4577-8F29-4111959B07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13586"/>
              </p:ext>
            </p:extLst>
          </p:nvPr>
        </p:nvGraphicFramePr>
        <p:xfrm>
          <a:off x="314325" y="1690688"/>
          <a:ext cx="11671302" cy="4410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4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9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73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73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73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673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673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205038">
                <a:tc>
                  <a:txBody>
                    <a:bodyPr/>
                    <a:lstStyle/>
                    <a:p>
                      <a:r>
                        <a:rPr lang="en-US" sz="3200" dirty="0"/>
                        <a:t>Un car/ta/</a:t>
                      </a:r>
                      <a:r>
                        <a:rPr lang="en-US" sz="3200" dirty="0" err="1"/>
                        <a:t>ble</a:t>
                      </a:r>
                      <a:endParaRPr lang="en-US" sz="3200" dirty="0"/>
                    </a:p>
                  </a:txBody>
                  <a:tcPr marL="91436" marR="91436" marT="45722" marB="45722"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Un livre</a:t>
                      </a:r>
                    </a:p>
                  </a:txBody>
                  <a:tcPr marL="91436" marR="91436" marT="45722" marB="45722"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Comic Sans MS" panose="030F0702030302020204" pitchFamily="66" charset="0"/>
                        </a:rPr>
                        <a:t>Un ca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h</a:t>
                      </a:r>
                      <a:r>
                        <a:rPr lang="en-US" sz="3600" dirty="0">
                          <a:latin typeface="Comic Sans MS" panose="030F0702030302020204" pitchFamily="66" charset="0"/>
                        </a:rPr>
                        <a:t>ier </a:t>
                      </a:r>
                    </a:p>
                  </a:txBody>
                  <a:tcPr marL="91436" marR="91436" marT="45722" marB="45722"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Comic Sans MS" panose="030F0702030302020204" pitchFamily="66" charset="0"/>
                        </a:rPr>
                        <a:t>Un crayon </a:t>
                      </a:r>
                    </a:p>
                  </a:txBody>
                  <a:tcPr marL="91436" marR="91436" marT="45722" marB="45722"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latin typeface="Comic Sans MS" panose="030F0702030302020204" pitchFamily="66" charset="0"/>
                        </a:rPr>
                        <a:t>Un </a:t>
                      </a:r>
                      <a:r>
                        <a:rPr lang="en-US" sz="4000" dirty="0" err="1">
                          <a:latin typeface="Comic Sans MS" panose="030F0702030302020204" pitchFamily="66" charset="0"/>
                        </a:rPr>
                        <a:t>st</a:t>
                      </a:r>
                      <a:r>
                        <a:rPr lang="en-US" sz="4000" dirty="0" err="1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y</a:t>
                      </a:r>
                      <a:r>
                        <a:rPr lang="en-US" sz="4000" dirty="0" err="1">
                          <a:latin typeface="Comic Sans MS" panose="030F0702030302020204" pitchFamily="66" charset="0"/>
                        </a:rPr>
                        <a:t>lo</a:t>
                      </a:r>
                      <a:endParaRPr lang="en-US" sz="4000" dirty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US" sz="4000" dirty="0">
                          <a:latin typeface="Comic Sans MS" panose="030F0702030302020204" pitchFamily="66" charset="0"/>
                        </a:rPr>
                        <a:t>   </a:t>
                      </a:r>
                      <a:r>
                        <a:rPr lang="en-US" sz="4000" dirty="0" err="1">
                          <a:latin typeface="Comic Sans MS" panose="030F0702030302020204" pitchFamily="66" charset="0"/>
                        </a:rPr>
                        <a:t>i</a:t>
                      </a:r>
                      <a:endParaRPr lang="en-US" sz="4000" dirty="0">
                        <a:latin typeface="Comic Sans MS" panose="030F0702030302020204" pitchFamily="66" charset="0"/>
                      </a:endParaRPr>
                    </a:p>
                  </a:txBody>
                  <a:tcPr marL="91436" marR="91436" marT="45722" marB="45722"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Comic Sans MS" panose="030F0702030302020204" pitchFamily="66" charset="0"/>
                        </a:rPr>
                        <a:t>Une </a:t>
                      </a:r>
                      <a:r>
                        <a:rPr lang="en-US" sz="3200" dirty="0" err="1">
                          <a:latin typeface="Comic Sans MS" panose="030F0702030302020204" pitchFamily="66" charset="0"/>
                        </a:rPr>
                        <a:t>gomme</a:t>
                      </a:r>
                      <a:endParaRPr lang="en-US" sz="3200" dirty="0">
                        <a:latin typeface="Comic Sans MS" panose="030F0702030302020204" pitchFamily="66" charset="0"/>
                      </a:endParaRPr>
                    </a:p>
                  </a:txBody>
                  <a:tcPr marL="91436" marR="91436" marT="45722" marB="45722"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latin typeface="Comic Sans MS" panose="030F0702030302020204" pitchFamily="66" charset="0"/>
                        </a:rPr>
                        <a:t>Une </a:t>
                      </a:r>
                      <a:r>
                        <a:rPr lang="en-US" sz="4000" dirty="0" err="1">
                          <a:latin typeface="Comic Sans MS" panose="030F0702030302020204" pitchFamily="66" charset="0"/>
                        </a:rPr>
                        <a:t>regle</a:t>
                      </a:r>
                      <a:endParaRPr lang="en-US" sz="4000" dirty="0">
                        <a:latin typeface="Comic Sans MS" panose="030F0702030302020204" pitchFamily="66" charset="0"/>
                      </a:endParaRPr>
                    </a:p>
                  </a:txBody>
                  <a:tcPr marL="91436" marR="91436" marT="45722" marB="4572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503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6" marR="91436" marT="45722" marB="45722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6" marR="91436" marT="45722" marB="45722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6" marR="91436" marT="45722" marB="45722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6" marR="91436" marT="45722" marB="45722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6" marR="91436" marT="45722" marB="45722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6" marR="91436" marT="45722" marB="45722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6" marR="91436" marT="45722" marB="4572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149" name="Picture 4">
            <a:extLst>
              <a:ext uri="{FF2B5EF4-FFF2-40B4-BE49-F238E27FC236}">
                <a16:creationId xmlns:a16="http://schemas.microsoft.com/office/drawing/2014/main" id="{CAD33398-0694-431C-8B53-C4F7FACB6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" y="3304382"/>
            <a:ext cx="1466850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0" name="Picture 5">
            <a:extLst>
              <a:ext uri="{FF2B5EF4-FFF2-40B4-BE49-F238E27FC236}">
                <a16:creationId xmlns:a16="http://schemas.microsoft.com/office/drawing/2014/main" id="{013CD949-8C1D-4A2C-9043-4E1A73594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648" y="4408487"/>
            <a:ext cx="1512887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1" name="Picture 6">
            <a:extLst>
              <a:ext uri="{FF2B5EF4-FFF2-40B4-BE49-F238E27FC236}">
                <a16:creationId xmlns:a16="http://schemas.microsoft.com/office/drawing/2014/main" id="{2B6FCE7C-CA99-4CAF-8E96-3FE308FC7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850" y="4170363"/>
            <a:ext cx="1670050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2" name="Picture 7">
            <a:extLst>
              <a:ext uri="{FF2B5EF4-FFF2-40B4-BE49-F238E27FC236}">
                <a16:creationId xmlns:a16="http://schemas.microsoft.com/office/drawing/2014/main" id="{9BC748E2-2DEB-4CF6-8E4C-DBFC5F4C5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140" y="4298951"/>
            <a:ext cx="1350962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3" name="Picture 8">
            <a:extLst>
              <a:ext uri="{FF2B5EF4-FFF2-40B4-BE49-F238E27FC236}">
                <a16:creationId xmlns:a16="http://schemas.microsoft.com/office/drawing/2014/main" id="{C16BAC0A-E11B-4B3F-8E69-B030EDB4E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857" y="3041651"/>
            <a:ext cx="1128713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4" name="Picture 9">
            <a:extLst>
              <a:ext uri="{FF2B5EF4-FFF2-40B4-BE49-F238E27FC236}">
                <a16:creationId xmlns:a16="http://schemas.microsoft.com/office/drawing/2014/main" id="{8EF42762-7BF3-4A2B-9BF9-1B479E509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8938" y="3689316"/>
            <a:ext cx="1327150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5" name="Picture 11" descr="A picture containing writing implement, stationary, pen&#10;&#10;Description automatically generated">
            <a:extLst>
              <a:ext uri="{FF2B5EF4-FFF2-40B4-BE49-F238E27FC236}">
                <a16:creationId xmlns:a16="http://schemas.microsoft.com/office/drawing/2014/main" id="{CCF9BBB2-6750-4836-AF7E-2F04BF843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188" y="4752975"/>
            <a:ext cx="1128712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556416D9-FB18-47A7-AB19-150A42BAC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2510">
        <p:diamond/>
      </p:transition>
    </mc:Choice>
    <mc:Fallback xmlns="">
      <p:transition spd="slow" advTm="52510">
        <p:diamond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4C6FE-6751-4F01-8A53-3805D3390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50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FBB03-2E28-46FF-8162-406C065C7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FC12E-C075-4C64-A39D-00CD185CE94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3800" dirty="0"/>
              <a:t>un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3FD30E-DC9B-479B-A8E3-097BE5774CE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11500" dirty="0" err="1"/>
              <a:t>une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1390675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211DA6A-00A6-459E-B48C-4F49E1916D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en-US" sz="6600" dirty="0">
                <a:latin typeface="Comic Sans MS" panose="030F0702030302020204" pitchFamily="66" charset="0"/>
              </a:rPr>
              <a:t>Léo va à l’école </a:t>
            </a:r>
            <a:endParaRPr lang="en-US" altLang="en-US" sz="6600" dirty="0">
              <a:latin typeface="Comic Sans MS" panose="030F0702030302020204" pitchFamily="66" charset="0"/>
            </a:endParaRP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8749F71D-5C12-4F3E-8828-96E3FEDF62BB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altLang="en-US" sz="3600" dirty="0">
                <a:latin typeface="Comic Sans MS" panose="030F0702030302020204" pitchFamily="66" charset="0"/>
              </a:rPr>
              <a:t>Il a un cartable rose </a:t>
            </a:r>
            <a:endParaRPr lang="en-US" altLang="en-US" sz="3600" dirty="0">
              <a:latin typeface="Comic Sans MS" panose="030F0702030302020204" pitchFamily="66" charset="0"/>
            </a:endParaRPr>
          </a:p>
        </p:txBody>
      </p:sp>
      <p:sp>
        <p:nvSpPr>
          <p:cNvPr id="6149" name="Content Placeholder 9">
            <a:extLst>
              <a:ext uri="{FF2B5EF4-FFF2-40B4-BE49-F238E27FC236}">
                <a16:creationId xmlns:a16="http://schemas.microsoft.com/office/drawing/2014/main" id="{23A4B4FA-771E-40CC-9797-18E4B1064BBD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r-FR" altLang="en-US" sz="4400" dirty="0">
                <a:latin typeface="Comic Sans MS" panose="030F0702030302020204" pitchFamily="66" charset="0"/>
              </a:rPr>
              <a:t>Il a un crayon  bleu </a:t>
            </a:r>
            <a:endParaRPr lang="en-US" altLang="en-US" sz="4400" dirty="0">
              <a:latin typeface="Comic Sans MS" panose="030F0702030302020204" pitchFamily="66" charset="0"/>
            </a:endParaRPr>
          </a:p>
        </p:txBody>
      </p:sp>
      <p:pic>
        <p:nvPicPr>
          <p:cNvPr id="6148" name="Picture 7">
            <a:extLst>
              <a:ext uri="{FF2B5EF4-FFF2-40B4-BE49-F238E27FC236}">
                <a16:creationId xmlns:a16="http://schemas.microsoft.com/office/drawing/2014/main" id="{C55BEDF7-0182-448E-8225-C811403A2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3198813"/>
            <a:ext cx="4068763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1" descr="A close-up of a knife&#10;&#10;Description automatically generated with medium confidence">
            <a:extLst>
              <a:ext uri="{FF2B5EF4-FFF2-40B4-BE49-F238E27FC236}">
                <a16:creationId xmlns:a16="http://schemas.microsoft.com/office/drawing/2014/main" id="{401EBF0D-F0D8-4708-BECD-5D12FA839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588" y="3467230"/>
            <a:ext cx="3811414" cy="3390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9AC937E0-17A9-4F26-8602-3E052890D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7270"/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2940</TotalTime>
  <Words>114</Words>
  <Application>Microsoft Office PowerPoint</Application>
  <PresentationFormat>Widescreen</PresentationFormat>
  <Paragraphs>23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Comic Sans MS</vt:lpstr>
      <vt:lpstr>Trebuchet MS</vt:lpstr>
      <vt:lpstr>Wingdings 3</vt:lpstr>
      <vt:lpstr>Facet</vt:lpstr>
      <vt:lpstr>Tous à l’école </vt:lpstr>
      <vt:lpstr>Les jours de la semaine</vt:lpstr>
      <vt:lpstr>PowerPoint Presentation</vt:lpstr>
      <vt:lpstr>S TOUS  à l’école </vt:lpstr>
      <vt:lpstr>PowerPoint Presentation</vt:lpstr>
      <vt:lpstr>Qu’est-ce que c’est ? </vt:lpstr>
      <vt:lpstr>PowerPoint Presentation</vt:lpstr>
      <vt:lpstr>PowerPoint Presentation</vt:lpstr>
      <vt:lpstr>Léo va à l’école </vt:lpstr>
      <vt:lpstr>Théo va à l’école </vt:lpstr>
      <vt:lpstr>Lin va à l’école  ,                                    elle a un livre    et          un cahier  bleu                             rouge  </vt:lpstr>
      <vt:lpstr>Isabelle va à l’école  ,                                    elle a une régle  jaune                  une trousse rose                                        et bleu .  </vt:lpstr>
      <vt:lpstr>Qu’est-ce qu’il y a dans la trousse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Tous à l’école</dc:title>
  <dc:creator>Rabi Abo-Alzolof</dc:creator>
  <cp:lastModifiedBy>Nahida.m</cp:lastModifiedBy>
  <cp:revision>8</cp:revision>
  <dcterms:created xsi:type="dcterms:W3CDTF">2021-12-05T13:54:25Z</dcterms:created>
  <dcterms:modified xsi:type="dcterms:W3CDTF">2022-02-09T09:54:27Z</dcterms:modified>
</cp:coreProperties>
</file>