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68" r:id="rId23"/>
    <p:sldId id="269" r:id="rId2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33096F-4A01-445E-A6DE-D940B083347F}" type="datetimeFigureOut">
              <a:rPr lang="ar-SA" smtClean="0"/>
              <a:t>13/03/1445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13/03/1445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13/03/1445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13/03/1445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13/03/1445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13/03/1445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13/03/1445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13/03/1445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13/03/1445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433096F-4A01-445E-A6DE-D940B083347F}" type="datetimeFigureOut">
              <a:rPr lang="ar-SA" smtClean="0"/>
              <a:t>13/03/1445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/>
              <a:t>انقر فوق الأيقونة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33096F-4A01-445E-A6DE-D940B083347F}" type="datetimeFigureOut">
              <a:rPr lang="ar-SA" smtClean="0"/>
              <a:t>13/03/1445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  <a:p>
            <a:pPr lvl="1" eaLnBrk="1" latinLnBrk="0" hangingPunct="1"/>
            <a:r>
              <a:rPr kumimoji="0" lang="ar-SA"/>
              <a:t>المستوى الثاني</a:t>
            </a:r>
          </a:p>
          <a:p>
            <a:pPr lvl="2" eaLnBrk="1" latinLnBrk="0" hangingPunct="1"/>
            <a:r>
              <a:rPr kumimoji="0" lang="ar-SA"/>
              <a:t>المستوى الثالث</a:t>
            </a:r>
          </a:p>
          <a:p>
            <a:pPr lvl="3" eaLnBrk="1" latinLnBrk="0" hangingPunct="1"/>
            <a:r>
              <a:rPr kumimoji="0" lang="ar-SA"/>
              <a:t>المستوى الرابع</a:t>
            </a:r>
          </a:p>
          <a:p>
            <a:pPr lvl="4" eaLnBrk="1" latinLnBrk="0" hangingPunct="1"/>
            <a:r>
              <a:rPr kumimoji="0" lang="ar-SA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33096F-4A01-445E-A6DE-D940B083347F}" type="datetimeFigureOut">
              <a:rPr lang="ar-SA" smtClean="0"/>
              <a:t>13/03/1445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1785918" y="2428868"/>
            <a:ext cx="4857784" cy="114300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b="1" dirty="0">
                <a:latin typeface="Arial" pitchFamily="34" charset="0"/>
                <a:cs typeface="Arial" pitchFamily="34" charset="0"/>
              </a:rPr>
              <a:t>الجملة الفعلية</a:t>
            </a:r>
          </a:p>
        </p:txBody>
      </p:sp>
    </p:spTree>
    <p:extLst>
      <p:ext uri="{BB962C8B-B14F-4D97-AF65-F5344CB8AC3E}">
        <p14:creationId xmlns:p14="http://schemas.microsoft.com/office/powerpoint/2010/main" val="3086639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357290" y="500042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Arial" pitchFamily="34" charset="0"/>
                <a:cs typeface="Arial" pitchFamily="34" charset="0"/>
              </a:rPr>
              <a:t>يبنى فعل الأمر على حذف حرف العلة 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2357422" y="1214422"/>
            <a:ext cx="35719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latin typeface="Arial" pitchFamily="34" charset="0"/>
                <a:cs typeface="Arial" pitchFamily="34" charset="0"/>
              </a:rPr>
              <a:t>- إذا كان معتل الآخر .</a:t>
            </a:r>
          </a:p>
        </p:txBody>
      </p:sp>
      <p:sp>
        <p:nvSpPr>
          <p:cNvPr id="4" name="سهم إلى اليسار 3"/>
          <p:cNvSpPr/>
          <p:nvPr/>
        </p:nvSpPr>
        <p:spPr>
          <a:xfrm>
            <a:off x="5000628" y="1928802"/>
            <a:ext cx="1857388" cy="928694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نحو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1214414" y="2071678"/>
            <a:ext cx="3500462" cy="584775"/>
          </a:xfrm>
          <a:prstGeom prst="rect">
            <a:avLst/>
          </a:prstGeom>
          <a:solidFill>
            <a:srgbClr val="66FF99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Arial" pitchFamily="34" charset="0"/>
                <a:cs typeface="Arial" pitchFamily="34" charset="0"/>
              </a:rPr>
              <a:t>ادع إلى الخير دائمًا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1357290" y="3786190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Arial" pitchFamily="34" charset="0"/>
                <a:cs typeface="Arial" pitchFamily="34" charset="0"/>
              </a:rPr>
              <a:t>يبنى فعل الأمر على الفتح : 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2285984" y="4643446"/>
            <a:ext cx="400052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Arial" pitchFamily="34" charset="0"/>
                <a:cs typeface="Arial" pitchFamily="34" charset="0"/>
              </a:rPr>
              <a:t>- إذا اتصلت به نون التوكيد .</a:t>
            </a:r>
          </a:p>
        </p:txBody>
      </p:sp>
      <p:sp>
        <p:nvSpPr>
          <p:cNvPr id="8" name="سهم إلى اليسار 7"/>
          <p:cNvSpPr/>
          <p:nvPr/>
        </p:nvSpPr>
        <p:spPr>
          <a:xfrm>
            <a:off x="5643570" y="5500702"/>
            <a:ext cx="1857388" cy="928694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نحو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1000100" y="5643578"/>
            <a:ext cx="435771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Arial" pitchFamily="34" charset="0"/>
                <a:cs typeface="Arial" pitchFamily="34" charset="0"/>
              </a:rPr>
              <a:t>اعلمنّ أن عاقبة الظلم وخيمة</a:t>
            </a:r>
          </a:p>
        </p:txBody>
      </p:sp>
    </p:spTree>
    <p:extLst>
      <p:ext uri="{BB962C8B-B14F-4D97-AF65-F5344CB8AC3E}">
        <p14:creationId xmlns:p14="http://schemas.microsoft.com/office/powerpoint/2010/main" val="311821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animBg="1"/>
      <p:bldP spid="5" grpId="0" build="p" animBg="1"/>
      <p:bldP spid="7" grpId="0" build="p"/>
      <p:bldP spid="8" grpId="0" build="p" animBg="1"/>
      <p:bldP spid="9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214414" y="714356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Arial" pitchFamily="34" charset="0"/>
                <a:cs typeface="Arial" pitchFamily="34" charset="0"/>
              </a:rPr>
              <a:t>يبنى فعل الأمر على حذف النون 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3786182" y="1857364"/>
            <a:ext cx="414340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إذا اتصلت به واو الجماعة.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4071934" y="5000636"/>
            <a:ext cx="407196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إذا اتصلت به ياء المخاطبة .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4000496" y="3357562"/>
            <a:ext cx="400052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- إذا اتصلت به ألف الاثنين.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500034" y="1785926"/>
            <a:ext cx="3500462" cy="714380"/>
          </a:xfrm>
          <a:prstGeom prst="roundRect">
            <a:avLst/>
          </a:prstGeom>
          <a:solidFill>
            <a:srgbClr val="66FF99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استعينوا بالصبر عند الشدائد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500034" y="3357562"/>
            <a:ext cx="3500462" cy="714380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استقيما في عملكما</a:t>
            </a: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428596" y="4857760"/>
            <a:ext cx="3500462" cy="714380"/>
          </a:xfrm>
          <a:prstGeom prst="roundRect">
            <a:avLst/>
          </a:prstGeom>
          <a:solidFill>
            <a:srgbClr val="CC0099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اجتهدي في دروسك</a:t>
            </a:r>
          </a:p>
        </p:txBody>
      </p:sp>
    </p:spTree>
    <p:extLst>
      <p:ext uri="{BB962C8B-B14F-4D97-AF65-F5344CB8AC3E}">
        <p14:creationId xmlns:p14="http://schemas.microsoft.com/office/powerpoint/2010/main" val="116394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 animBg="1"/>
      <p:bldP spid="7" grpId="0" build="p" animBg="1"/>
      <p:bldP spid="8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214414" y="2571744"/>
            <a:ext cx="6072230" cy="1015663"/>
          </a:xfrm>
          <a:prstGeom prst="rect">
            <a:avLst/>
          </a:prstGeom>
          <a:scene3d>
            <a:camera prst="isometricRightUp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6000" b="1" dirty="0">
                <a:latin typeface="Arial" pitchFamily="34" charset="0"/>
                <a:cs typeface="Arial" pitchFamily="34" charset="0"/>
              </a:rPr>
              <a:t>إعراب الفعل المضارع</a:t>
            </a:r>
          </a:p>
        </p:txBody>
      </p:sp>
    </p:spTree>
    <p:extLst>
      <p:ext uri="{BB962C8B-B14F-4D97-AF65-F5344CB8AC3E}">
        <p14:creationId xmlns:p14="http://schemas.microsoft.com/office/powerpoint/2010/main" val="1598508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14480" y="0"/>
            <a:ext cx="471490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حالات إعراب الفعل المضارع</a:t>
            </a:r>
          </a:p>
        </p:txBody>
      </p:sp>
      <p:sp>
        <p:nvSpPr>
          <p:cNvPr id="3" name="مستطيل مستدير الزوايا 2"/>
          <p:cNvSpPr/>
          <p:nvPr/>
        </p:nvSpPr>
        <p:spPr>
          <a:xfrm>
            <a:off x="6072198" y="785794"/>
            <a:ext cx="1857388" cy="8572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latin typeface="Arial" pitchFamily="34" charset="0"/>
                <a:cs typeface="Arial" pitchFamily="34" charset="0"/>
              </a:rPr>
              <a:t>الرفع</a:t>
            </a: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3286116" y="714356"/>
            <a:ext cx="1857388" cy="8572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latin typeface="Arial" pitchFamily="34" charset="0"/>
                <a:cs typeface="Arial" pitchFamily="34" charset="0"/>
              </a:rPr>
              <a:t>النصب</a:t>
            </a: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00034" y="714356"/>
            <a:ext cx="1857388" cy="8572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latin typeface="Arial" pitchFamily="34" charset="0"/>
                <a:cs typeface="Arial" pitchFamily="34" charset="0"/>
              </a:rPr>
              <a:t>الجزم</a:t>
            </a:r>
          </a:p>
        </p:txBody>
      </p:sp>
      <p:cxnSp>
        <p:nvCxnSpPr>
          <p:cNvPr id="7" name="رابط كسهم مستقيم 6"/>
          <p:cNvCxnSpPr/>
          <p:nvPr/>
        </p:nvCxnSpPr>
        <p:spPr>
          <a:xfrm rot="5400000">
            <a:off x="6751653" y="203516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 rot="5400000">
            <a:off x="1108051" y="1963727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كسهم مستقيم 10"/>
          <p:cNvCxnSpPr/>
          <p:nvPr/>
        </p:nvCxnSpPr>
        <p:spPr>
          <a:xfrm rot="5400000">
            <a:off x="4001290" y="192800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تمرير عمودي 11"/>
          <p:cNvSpPr/>
          <p:nvPr/>
        </p:nvSpPr>
        <p:spPr>
          <a:xfrm>
            <a:off x="5643570" y="2357430"/>
            <a:ext cx="2500330" cy="2714644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rial" pitchFamily="34" charset="0"/>
                <a:cs typeface="Arial" pitchFamily="34" charset="0"/>
              </a:rPr>
              <a:t>يرفع</a:t>
            </a:r>
          </a:p>
          <a:p>
            <a:pPr algn="ctr"/>
            <a:r>
              <a:rPr lang="ar-SA" sz="3200" b="1" dirty="0">
                <a:latin typeface="Arial" pitchFamily="34" charset="0"/>
                <a:cs typeface="Arial" pitchFamily="34" charset="0"/>
              </a:rPr>
              <a:t> إن لم يسبق بأداة نصب أو جزم </a:t>
            </a:r>
          </a:p>
        </p:txBody>
      </p:sp>
      <p:sp>
        <p:nvSpPr>
          <p:cNvPr id="13" name="تمرير عمودي 12"/>
          <p:cNvSpPr/>
          <p:nvPr/>
        </p:nvSpPr>
        <p:spPr>
          <a:xfrm>
            <a:off x="0" y="2357430"/>
            <a:ext cx="2500330" cy="2714644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rial" pitchFamily="34" charset="0"/>
                <a:cs typeface="Arial" pitchFamily="34" charset="0"/>
              </a:rPr>
              <a:t>يجزم إذا سبق بأداة جزم </a:t>
            </a:r>
          </a:p>
        </p:txBody>
      </p:sp>
      <p:sp>
        <p:nvSpPr>
          <p:cNvPr id="14" name="تمرير عمودي 13"/>
          <p:cNvSpPr/>
          <p:nvPr/>
        </p:nvSpPr>
        <p:spPr>
          <a:xfrm>
            <a:off x="2857488" y="2285992"/>
            <a:ext cx="2500330" cy="2714644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latin typeface="Arial" pitchFamily="34" charset="0"/>
                <a:cs typeface="Arial" pitchFamily="34" charset="0"/>
              </a:rPr>
              <a:t>ينصب إذا سبق بأداة نصب</a:t>
            </a: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5715008" y="5214950"/>
            <a:ext cx="2143140" cy="1428760"/>
          </a:xfrm>
          <a:prstGeom prst="roundRect">
            <a:avLst/>
          </a:prstGeom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يحرصُ المؤمن على عمل الخير</a:t>
            </a:r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3000364" y="5214950"/>
            <a:ext cx="2143140" cy="1428760"/>
          </a:xfrm>
          <a:prstGeom prst="roundRect">
            <a:avLst/>
          </a:prstGeom>
        </p:spPr>
        <p:style>
          <a:lnRef idx="1">
            <a:schemeClr val="accent3"/>
          </a:lnRef>
          <a:fillRef idx="1002">
            <a:schemeClr val="lt1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أرغب أن يسودَ الأمن بلادي</a:t>
            </a:r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214282" y="5214950"/>
            <a:ext cx="2143140" cy="1428760"/>
          </a:xfrm>
          <a:prstGeom prst="roundRect">
            <a:avLst/>
          </a:prstGeom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لا تذهبْ إلى المتحف غدًا</a:t>
            </a:r>
          </a:p>
        </p:txBody>
      </p:sp>
    </p:spTree>
    <p:extLst>
      <p:ext uri="{BB962C8B-B14F-4D97-AF65-F5344CB8AC3E}">
        <p14:creationId xmlns:p14="http://schemas.microsoft.com/office/powerpoint/2010/main" val="225729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00298" y="571480"/>
            <a:ext cx="31149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4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أدوات النصب : </a:t>
            </a:r>
          </a:p>
        </p:txBody>
      </p:sp>
      <p:graphicFrame>
        <p:nvGraphicFramePr>
          <p:cNvPr id="3" name="جدول 2"/>
          <p:cNvGraphicFramePr>
            <a:graphicFrameLocks noGrp="1"/>
          </p:cNvGraphicFramePr>
          <p:nvPr/>
        </p:nvGraphicFramePr>
        <p:xfrm>
          <a:off x="428596" y="1857364"/>
          <a:ext cx="7286676" cy="4028297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1546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0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الأداة</a:t>
                      </a:r>
                      <a:r>
                        <a:rPr lang="ar-SA" sz="28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ar-SA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مثال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أن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لن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كي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لام التعليل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حتى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1142976" y="2500306"/>
            <a:ext cx="450059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latin typeface="Arial" pitchFamily="34" charset="0"/>
                <a:cs typeface="Arial" pitchFamily="34" charset="0"/>
              </a:rPr>
              <a:t>أحب أن تصنع أمي الطعام بنفسها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1857356" y="3643314"/>
            <a:ext cx="314327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latin typeface="Arial" pitchFamily="34" charset="0"/>
                <a:cs typeface="Arial" pitchFamily="34" charset="0"/>
              </a:rPr>
              <a:t>ثابر كي تنجح في حياتك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857224" y="4786322"/>
            <a:ext cx="464347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latin typeface="Arial" pitchFamily="34" charset="0"/>
                <a:cs typeface="Arial" pitchFamily="34" charset="0"/>
              </a:rPr>
              <a:t>حافظ على صلاتك لتسعد في حياتك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1357290" y="5357826"/>
            <a:ext cx="38576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latin typeface="Arial" pitchFamily="34" charset="0"/>
                <a:cs typeface="Arial" pitchFamily="34" charset="0"/>
              </a:rPr>
              <a:t>سأجتهد حتى أنجح في دراستي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1643042" y="3071810"/>
            <a:ext cx="342902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latin typeface="Arial" pitchFamily="34" charset="0"/>
                <a:cs typeface="Arial" pitchFamily="34" charset="0"/>
              </a:rPr>
              <a:t>لن يخرج محمد باكرًا</a:t>
            </a:r>
          </a:p>
        </p:txBody>
      </p:sp>
    </p:spTree>
    <p:extLst>
      <p:ext uri="{BB962C8B-B14F-4D97-AF65-F5344CB8AC3E}">
        <p14:creationId xmlns:p14="http://schemas.microsoft.com/office/powerpoint/2010/main" val="291184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7" grpId="0" build="p"/>
      <p:bldP spid="8" grpId="0" build="p"/>
      <p:bldP spid="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825521"/>
              </p:ext>
            </p:extLst>
          </p:nvPr>
        </p:nvGraphicFramePr>
        <p:xfrm>
          <a:off x="214282" y="357166"/>
          <a:ext cx="7715304" cy="3776287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1351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3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60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4035">
                <a:tc>
                  <a:txBody>
                    <a:bodyPr/>
                    <a:lstStyle/>
                    <a:p>
                      <a:pPr algn="ctr" rtl="1"/>
                      <a:endParaRPr lang="ar-SA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الأداة</a:t>
                      </a:r>
                      <a:r>
                        <a:rPr lang="ar-SA" sz="28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ar-SA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مثال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035">
                <a:tc rowSpan="3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rgbClr val="009900"/>
                          </a:solidFill>
                          <a:latin typeface="Arial" pitchFamily="34" charset="0"/>
                          <a:cs typeface="Arial" pitchFamily="34" charset="0"/>
                        </a:rPr>
                        <a:t>لم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035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rgbClr val="009900"/>
                          </a:solidFill>
                          <a:latin typeface="Arial" pitchFamily="34" charset="0"/>
                          <a:cs typeface="Arial" pitchFamily="34" charset="0"/>
                        </a:rPr>
                        <a:t>لام الأمر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035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9900"/>
                          </a:solidFill>
                          <a:latin typeface="Arial" pitchFamily="34" charset="0"/>
                          <a:cs typeface="Arial" pitchFamily="34" charset="0"/>
                        </a:rPr>
                        <a:t>لا </a:t>
                      </a:r>
                      <a:r>
                        <a:rPr lang="ar-SA" sz="2800" b="1" dirty="0">
                          <a:solidFill>
                            <a:srgbClr val="009900"/>
                          </a:solidFill>
                          <a:latin typeface="Arial" pitchFamily="34" charset="0"/>
                          <a:cs typeface="Arial" pitchFamily="34" charset="0"/>
                        </a:rPr>
                        <a:t>الناهية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03647">
                <a:tc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 rot="1307993">
            <a:off x="6608793" y="1153306"/>
            <a:ext cx="121586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400" b="1" dirty="0" smtClean="0">
                <a:latin typeface="Arial" pitchFamily="34" charset="0"/>
                <a:cs typeface="Arial" pitchFamily="34" charset="0"/>
              </a:rPr>
              <a:t>حروف </a:t>
            </a:r>
          </a:p>
          <a:p>
            <a:r>
              <a:rPr lang="ar-JO" sz="2400" b="1" dirty="0" smtClean="0">
                <a:latin typeface="Arial" pitchFamily="34" charset="0"/>
                <a:cs typeface="Arial" pitchFamily="34" charset="0"/>
              </a:rPr>
              <a:t>الجزم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285720" y="928670"/>
            <a:ext cx="4786346" cy="461665"/>
          </a:xfrm>
          <a:prstGeom prst="rect">
            <a:avLst/>
          </a:prstGeom>
          <a:solidFill>
            <a:srgbClr val="FFFF00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latin typeface="Arial" pitchFamily="34" charset="0"/>
                <a:cs typeface="Arial" pitchFamily="34" charset="0"/>
              </a:rPr>
              <a:t>لم تفشلْ فاطمة في الاختبار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214282" y="1428736"/>
            <a:ext cx="4857784" cy="461665"/>
          </a:xfrm>
          <a:prstGeom prst="rect">
            <a:avLst/>
          </a:prstGeom>
          <a:solidFill>
            <a:srgbClr val="00B0F0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latin typeface="Arial" pitchFamily="34" charset="0"/>
                <a:cs typeface="Arial" pitchFamily="34" charset="0"/>
              </a:rPr>
              <a:t>لتكرمْ ضيفك </a:t>
            </a:r>
          </a:p>
        </p:txBody>
      </p:sp>
      <p:sp>
        <p:nvSpPr>
          <p:cNvPr id="13" name="مربع نص 12"/>
          <p:cNvSpPr txBox="1"/>
          <p:nvPr/>
        </p:nvSpPr>
        <p:spPr>
          <a:xfrm>
            <a:off x="214282" y="1928802"/>
            <a:ext cx="4857784" cy="461665"/>
          </a:xfrm>
          <a:prstGeom prst="rect">
            <a:avLst/>
          </a:prstGeom>
          <a:solidFill>
            <a:srgbClr val="FF0066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latin typeface="Arial" pitchFamily="34" charset="0"/>
                <a:cs typeface="Arial" pitchFamily="34" charset="0"/>
              </a:rPr>
              <a:t>لا تقنطْ من رحمة الله</a:t>
            </a:r>
          </a:p>
        </p:txBody>
      </p:sp>
    </p:spTree>
    <p:extLst>
      <p:ext uri="{BB962C8B-B14F-4D97-AF65-F5344CB8AC3E}">
        <p14:creationId xmlns:p14="http://schemas.microsoft.com/office/powerpoint/2010/main" val="118824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7" grpId="0" build="p" animBg="1"/>
      <p:bldP spid="1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تمرير أفقي 4"/>
          <p:cNvSpPr/>
          <p:nvPr/>
        </p:nvSpPr>
        <p:spPr>
          <a:xfrm>
            <a:off x="1071538" y="2357430"/>
            <a:ext cx="6286544" cy="164307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علامات إعراب الفعل المضارع</a:t>
            </a:r>
          </a:p>
        </p:txBody>
      </p:sp>
    </p:spTree>
    <p:extLst>
      <p:ext uri="{BB962C8B-B14F-4D97-AF65-F5344CB8AC3E}">
        <p14:creationId xmlns:p14="http://schemas.microsoft.com/office/powerpoint/2010/main" val="2715539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954434"/>
              </p:ext>
            </p:extLst>
          </p:nvPr>
        </p:nvGraphicFramePr>
        <p:xfrm>
          <a:off x="142843" y="980728"/>
          <a:ext cx="7969698" cy="3528392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2242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9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6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32438"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ial" pitchFamily="34" charset="0"/>
                          <a:cs typeface="Arial" pitchFamily="34" charset="0"/>
                        </a:rPr>
                        <a:t>علامات </a:t>
                      </a:r>
                      <a:r>
                        <a:rPr lang="ar-SA" sz="40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رفع</a:t>
                      </a:r>
                      <a:r>
                        <a:rPr lang="ar-SA" sz="4000" dirty="0">
                          <a:latin typeface="Arial" pitchFamily="34" charset="0"/>
                          <a:cs typeface="Arial" pitchFamily="34" charset="0"/>
                        </a:rPr>
                        <a:t> الفعل المضارع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977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7977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6000760" y="2428868"/>
            <a:ext cx="20002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صحيح الآخر 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3714744" y="2428868"/>
            <a:ext cx="19288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الضمة الظاهرة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642910" y="2428868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محمد </a:t>
            </a:r>
            <a:r>
              <a:rPr lang="ar-SA" sz="2400" b="1" u="sng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يحبُ</a:t>
            </a:r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الخير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5913864" y="3645024"/>
            <a:ext cx="20717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الأفعال الخمسة</a:t>
            </a:r>
          </a:p>
        </p:txBody>
      </p:sp>
      <p:sp>
        <p:nvSpPr>
          <p:cNvPr id="14" name="مربع نص 13"/>
          <p:cNvSpPr txBox="1"/>
          <p:nvPr/>
        </p:nvSpPr>
        <p:spPr>
          <a:xfrm>
            <a:off x="674067" y="3645024"/>
            <a:ext cx="25717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أنتم </a:t>
            </a:r>
            <a:r>
              <a:rPr lang="ar-SA" sz="2400" b="1" u="sng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تجتهدون</a:t>
            </a:r>
            <a:r>
              <a:rPr lang="ar-SA" sz="24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في عملكم</a:t>
            </a:r>
          </a:p>
        </p:txBody>
      </p:sp>
      <p:sp>
        <p:nvSpPr>
          <p:cNvPr id="15" name="مربع نص 3"/>
          <p:cNvSpPr txBox="1"/>
          <p:nvPr/>
        </p:nvSpPr>
        <p:spPr>
          <a:xfrm>
            <a:off x="3858063" y="3632288"/>
            <a:ext cx="192882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ثبوت النون</a:t>
            </a:r>
          </a:p>
        </p:txBody>
      </p:sp>
    </p:spTree>
    <p:extLst>
      <p:ext uri="{BB962C8B-B14F-4D97-AF65-F5344CB8AC3E}">
        <p14:creationId xmlns:p14="http://schemas.microsoft.com/office/powerpoint/2010/main" val="3156566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  <p:bldP spid="14" grpId="0" build="p"/>
      <p:bldP spid="1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373042"/>
              </p:ext>
            </p:extLst>
          </p:nvPr>
        </p:nvGraphicFramePr>
        <p:xfrm>
          <a:off x="214282" y="836711"/>
          <a:ext cx="7858149" cy="4680521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2619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0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8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67521"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ial" pitchFamily="34" charset="0"/>
                          <a:cs typeface="Arial" pitchFamily="34" charset="0"/>
                        </a:rPr>
                        <a:t>علامات </a:t>
                      </a:r>
                      <a:r>
                        <a:rPr lang="ar-SA" sz="40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نصب</a:t>
                      </a:r>
                      <a:r>
                        <a:rPr lang="ar-SA" sz="4000" dirty="0">
                          <a:latin typeface="Arial" pitchFamily="34" charset="0"/>
                          <a:cs typeface="Arial" pitchFamily="34" charset="0"/>
                        </a:rPr>
                        <a:t> الفعل المضارع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650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650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5643570" y="2571744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صحيح الآخر 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5477137" y="4306777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الأفعال الخمسة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3357554" y="2571744"/>
            <a:ext cx="20097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الفتحة الظاهرة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357158" y="2571744"/>
            <a:ext cx="27146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لن أفعل ما يغضبَ الله</a:t>
            </a:r>
          </a:p>
        </p:txBody>
      </p:sp>
      <p:sp>
        <p:nvSpPr>
          <p:cNvPr id="15" name="مربع نص 14"/>
          <p:cNvSpPr txBox="1"/>
          <p:nvPr/>
        </p:nvSpPr>
        <p:spPr>
          <a:xfrm>
            <a:off x="640086" y="4283260"/>
            <a:ext cx="228601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المهملون لن يحصلوا على درجات مرتفعة </a:t>
            </a:r>
          </a:p>
        </p:txBody>
      </p:sp>
      <p:sp>
        <p:nvSpPr>
          <p:cNvPr id="16" name="مربع نص 9"/>
          <p:cNvSpPr txBox="1"/>
          <p:nvPr/>
        </p:nvSpPr>
        <p:spPr>
          <a:xfrm>
            <a:off x="3351905" y="4497882"/>
            <a:ext cx="20097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حذف النون</a:t>
            </a:r>
          </a:p>
        </p:txBody>
      </p:sp>
    </p:spTree>
    <p:extLst>
      <p:ext uri="{BB962C8B-B14F-4D97-AF65-F5344CB8AC3E}">
        <p14:creationId xmlns:p14="http://schemas.microsoft.com/office/powerpoint/2010/main" val="247029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1" grpId="0" build="p"/>
      <p:bldP spid="15" grpId="0" build="p"/>
      <p:bldP spid="1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542942"/>
              </p:ext>
            </p:extLst>
          </p:nvPr>
        </p:nvGraphicFramePr>
        <p:xfrm>
          <a:off x="357158" y="1357298"/>
          <a:ext cx="7572429" cy="3500462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2339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56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76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5065"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Arial" pitchFamily="34" charset="0"/>
                          <a:cs typeface="Arial" pitchFamily="34" charset="0"/>
                        </a:rPr>
                        <a:t>علامات </a:t>
                      </a:r>
                      <a:r>
                        <a:rPr lang="ar-SA" sz="40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جزم </a:t>
                      </a:r>
                      <a:r>
                        <a:rPr lang="ar-SA" sz="4000" dirty="0">
                          <a:latin typeface="Arial" pitchFamily="34" charset="0"/>
                          <a:cs typeface="Arial" pitchFamily="34" charset="0"/>
                        </a:rPr>
                        <a:t>الفعل المضارع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513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588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5500694" y="2857496"/>
            <a:ext cx="22860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صحيح الآخر 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5633762" y="4174681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الأفعال الخمسة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3643306" y="2857496"/>
            <a:ext cx="150972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السكون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3643306" y="4011901"/>
            <a:ext cx="16525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حذف النون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571472" y="2928934"/>
            <a:ext cx="25098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لا تفرط في حقوقك</a:t>
            </a:r>
          </a:p>
        </p:txBody>
      </p:sp>
      <p:sp>
        <p:nvSpPr>
          <p:cNvPr id="13" name="مربع نص 11"/>
          <p:cNvSpPr txBox="1"/>
          <p:nvPr/>
        </p:nvSpPr>
        <p:spPr>
          <a:xfrm>
            <a:off x="750067" y="4036223"/>
            <a:ext cx="25003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الضيوف لم يحضروا</a:t>
            </a:r>
          </a:p>
        </p:txBody>
      </p:sp>
    </p:spTree>
    <p:extLst>
      <p:ext uri="{BB962C8B-B14F-4D97-AF65-F5344CB8AC3E}">
        <p14:creationId xmlns:p14="http://schemas.microsoft.com/office/powerpoint/2010/main" val="360887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 build="p"/>
      <p:bldP spid="10" grpId="0" build="p"/>
      <p:bldP spid="1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85786" y="1000108"/>
            <a:ext cx="6786610" cy="584775"/>
          </a:xfrm>
          <a:prstGeom prst="rect">
            <a:avLst/>
          </a:prstGeom>
          <a:solidFill>
            <a:srgbClr val="FF0066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Arial" pitchFamily="34" charset="0"/>
                <a:cs typeface="Arial" pitchFamily="34" charset="0"/>
              </a:rPr>
              <a:t>تتكون الجملة الفعلية من ركنان أساسيان هما : </a:t>
            </a:r>
          </a:p>
        </p:txBody>
      </p:sp>
      <p:sp>
        <p:nvSpPr>
          <p:cNvPr id="3" name="شكل بيضاوي 2"/>
          <p:cNvSpPr/>
          <p:nvPr/>
        </p:nvSpPr>
        <p:spPr>
          <a:xfrm>
            <a:off x="4714876" y="2071678"/>
            <a:ext cx="2214578" cy="84296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atin typeface="Arial" pitchFamily="34" charset="0"/>
                <a:cs typeface="Arial" pitchFamily="34" charset="0"/>
              </a:rPr>
              <a:t>الفعـل</a:t>
            </a:r>
            <a:endParaRPr lang="ar-SA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2000232" y="2071678"/>
            <a:ext cx="2357454" cy="92869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latin typeface="Arial" pitchFamily="34" charset="0"/>
                <a:cs typeface="Arial" pitchFamily="34" charset="0"/>
              </a:rPr>
              <a:t>الفاعـل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928662" y="3643314"/>
            <a:ext cx="6786610" cy="584775"/>
          </a:xfrm>
          <a:prstGeom prst="rect">
            <a:avLst/>
          </a:prstGeom>
          <a:solidFill>
            <a:srgbClr val="00CC66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Arial" pitchFamily="34" charset="0"/>
                <a:cs typeface="Arial" pitchFamily="34" charset="0"/>
              </a:rPr>
              <a:t>وتنقسم الأفعال من حيث البناء والإعراب إلى : 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2000232" y="4929198"/>
            <a:ext cx="2214578" cy="84296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atin typeface="Arial" pitchFamily="34" charset="0"/>
                <a:cs typeface="Arial" pitchFamily="34" charset="0"/>
              </a:rPr>
              <a:t>معربة</a:t>
            </a:r>
            <a:endParaRPr lang="ar-SA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شكل بيضاوي 6"/>
          <p:cNvSpPr/>
          <p:nvPr/>
        </p:nvSpPr>
        <p:spPr>
          <a:xfrm>
            <a:off x="4643438" y="4929198"/>
            <a:ext cx="2214578" cy="84296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latin typeface="Arial" pitchFamily="34" charset="0"/>
                <a:cs typeface="Arial" pitchFamily="34" charset="0"/>
              </a:rPr>
              <a:t>مبنية</a:t>
            </a:r>
            <a:endParaRPr lang="ar-SA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86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6" grpId="0" build="p" animBg="1"/>
      <p:bldP spid="7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572132" y="642918"/>
            <a:ext cx="214314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الأفعال الخمسة :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285720" y="1357298"/>
            <a:ext cx="7572428" cy="954107"/>
          </a:xfrm>
          <a:prstGeom prst="rect">
            <a:avLst/>
          </a:prstGeom>
          <a:solidFill>
            <a:srgbClr val="FFFF00"/>
          </a:solidFill>
          <a:effectLst>
            <a:softEdge rad="317500"/>
          </a:effectLst>
        </p:spPr>
        <p:txBody>
          <a:bodyPr wrap="square" rtlCol="1">
            <a:spAutoFit/>
          </a:bodyPr>
          <a:lstStyle/>
          <a:p>
            <a:r>
              <a:rPr lang="ar-SA" sz="2800" b="1" dirty="0">
                <a:latin typeface="Arial" pitchFamily="34" charset="0"/>
                <a:cs typeface="Arial" pitchFamily="34" charset="0"/>
              </a:rPr>
              <a:t>كل فعل مضارع اتصلت به ألف الاثنين ، أو واو الجماعة ، أو ياء المخاطبة سواء أكان مبدوءا بالتاء أو الياء .</a:t>
            </a:r>
            <a:endParaRPr lang="ar-SA" sz="28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643570" y="2571744"/>
            <a:ext cx="214314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مثل : 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0" y="3286124"/>
            <a:ext cx="77153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الصديقان يتعاونان .                </a:t>
            </a:r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الفعل (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يتعاونان</a:t>
            </a:r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) اتصل بألف الاثنين .</a:t>
            </a:r>
          </a:p>
          <a:p>
            <a:r>
              <a:rPr lang="ar-SA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المؤمنون </a:t>
            </a:r>
            <a:r>
              <a:rPr lang="ar-SA" sz="2400" b="1">
                <a:latin typeface="Arial" pitchFamily="34" charset="0"/>
                <a:cs typeface="Arial" pitchFamily="34" charset="0"/>
              </a:rPr>
              <a:t>يقيمون الصلاة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.        </a:t>
            </a:r>
            <a:r>
              <a:rPr lang="ar-SA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الفعل (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يقيمون</a:t>
            </a:r>
            <a:r>
              <a:rPr lang="ar-SA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) اتصل بواو الجماعة .</a:t>
            </a:r>
          </a:p>
          <a:p>
            <a:r>
              <a:rPr lang="ar-SA" sz="24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أنتِ تحبين الخير .                  </a:t>
            </a:r>
            <a:r>
              <a:rPr lang="ar-SA" sz="24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الفعل (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تحبين</a:t>
            </a:r>
            <a:r>
              <a:rPr lang="ar-SA" sz="24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) اتصل بياء المخاطبة .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5643570" y="4786322"/>
            <a:ext cx="214314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إعرابها : 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285720" y="5500702"/>
            <a:ext cx="7643866" cy="954107"/>
          </a:xfrm>
          <a:prstGeom prst="rect">
            <a:avLst/>
          </a:prstGeom>
          <a:solidFill>
            <a:srgbClr val="FF3399"/>
          </a:solidFill>
          <a:effectLst>
            <a:softEdge rad="317500"/>
          </a:effectLst>
        </p:spPr>
        <p:txBody>
          <a:bodyPr wrap="square">
            <a:spAutoFit/>
          </a:bodyPr>
          <a:lstStyle/>
          <a:p>
            <a:r>
              <a:rPr lang="ar-SA" sz="2800" b="1" dirty="0">
                <a:latin typeface="Arial" pitchFamily="34" charset="0"/>
                <a:cs typeface="Arial" pitchFamily="34" charset="0"/>
              </a:rPr>
              <a:t>ترفع وعلامة رفعها ثبوت النون .</a:t>
            </a:r>
          </a:p>
          <a:p>
            <a:r>
              <a:rPr lang="ar-SA" sz="2800" b="1" dirty="0">
                <a:latin typeface="Arial" pitchFamily="34" charset="0"/>
                <a:cs typeface="Arial" pitchFamily="34" charset="0"/>
              </a:rPr>
              <a:t> وتنصب وتجزم وعلامة نصبها أو جزمها حذف النون .</a:t>
            </a:r>
          </a:p>
        </p:txBody>
      </p:sp>
    </p:spTree>
    <p:extLst>
      <p:ext uri="{BB962C8B-B14F-4D97-AF65-F5344CB8AC3E}">
        <p14:creationId xmlns:p14="http://schemas.microsoft.com/office/powerpoint/2010/main" val="186018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/>
      <p:bldP spid="7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15680" y="0"/>
          <a:ext cx="9128320" cy="6857999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35244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3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02684">
                <a:tc>
                  <a:txBody>
                    <a:bodyPr/>
                    <a:lstStyle/>
                    <a:p>
                      <a:pPr algn="ctr" rtl="1"/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400" b="1" dirty="0">
                          <a:latin typeface="Arial" pitchFamily="34" charset="0"/>
                          <a:cs typeface="Arial" pitchFamily="34" charset="0"/>
                        </a:rPr>
                        <a:t>أنتم </a:t>
                      </a:r>
                      <a:r>
                        <a:rPr lang="ar-SA" sz="2400" b="1" u="sng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تكرمون</a:t>
                      </a:r>
                      <a:r>
                        <a:rPr lang="ar-SA" sz="2400" b="1" dirty="0">
                          <a:latin typeface="Arial" pitchFamily="34" charset="0"/>
                          <a:cs typeface="Arial" pitchFamily="34" charset="0"/>
                        </a:rPr>
                        <a:t> الضيف</a:t>
                      </a:r>
                      <a:endParaRPr lang="ar-SA" sz="24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2684">
                <a:tc>
                  <a:txBody>
                    <a:bodyPr/>
                    <a:lstStyle/>
                    <a:p>
                      <a:pPr algn="ctr" rtl="1"/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400" b="1" dirty="0">
                          <a:latin typeface="Arial" pitchFamily="34" charset="0"/>
                          <a:cs typeface="Arial" pitchFamily="34" charset="0"/>
                        </a:rPr>
                        <a:t>يسرني </a:t>
                      </a:r>
                      <a:r>
                        <a:rPr lang="ar-SA" sz="2400" b="1" baseline="0" dirty="0">
                          <a:latin typeface="Arial" pitchFamily="34" charset="0"/>
                          <a:cs typeface="Arial" pitchFamily="34" charset="0"/>
                        </a:rPr>
                        <a:t>أن </a:t>
                      </a:r>
                      <a:r>
                        <a:rPr lang="ar-SA" sz="2400" b="1" u="sng" baseline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تأتيا</a:t>
                      </a:r>
                      <a:r>
                        <a:rPr lang="ar-SA" sz="2400" b="1" baseline="0" dirty="0">
                          <a:latin typeface="Arial" pitchFamily="34" charset="0"/>
                          <a:cs typeface="Arial" pitchFamily="34" charset="0"/>
                        </a:rPr>
                        <a:t> لمنزلي</a:t>
                      </a:r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2684">
                <a:tc>
                  <a:txBody>
                    <a:bodyPr/>
                    <a:lstStyle/>
                    <a:p>
                      <a:pPr algn="ctr" rtl="1"/>
                      <a:endParaRPr lang="ar-SA" sz="20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000" b="1" dirty="0">
                          <a:latin typeface="Arial" pitchFamily="34" charset="0"/>
                          <a:cs typeface="Arial" pitchFamily="34" charset="0"/>
                        </a:rPr>
                        <a:t>لا </a:t>
                      </a:r>
                      <a:r>
                        <a:rPr lang="ar-SA" sz="2000" b="1" u="sng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تغادري</a:t>
                      </a:r>
                      <a:r>
                        <a:rPr lang="ar-SA" sz="2000" b="1" baseline="0" dirty="0">
                          <a:latin typeface="Arial" pitchFamily="34" charset="0"/>
                          <a:cs typeface="Arial" pitchFamily="34" charset="0"/>
                        </a:rPr>
                        <a:t> قبل أن أعود إلى المنزل</a:t>
                      </a:r>
                      <a:endParaRPr lang="ar-SA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2684">
                <a:tc>
                  <a:txBody>
                    <a:bodyPr/>
                    <a:lstStyle/>
                    <a:p>
                      <a:pPr algn="ctr" rtl="1"/>
                      <a:endParaRPr lang="ar-SA" sz="20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000" b="1" dirty="0">
                          <a:latin typeface="Arial" pitchFamily="34" charset="0"/>
                          <a:cs typeface="Arial" pitchFamily="34" charset="0"/>
                        </a:rPr>
                        <a:t>يجب أن </a:t>
                      </a:r>
                      <a:r>
                        <a:rPr lang="ar-SA" sz="2000" b="1" u="sng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تتقوا</a:t>
                      </a:r>
                      <a:r>
                        <a:rPr lang="ar-SA" sz="2000" b="1" dirty="0">
                          <a:latin typeface="Arial" pitchFamily="34" charset="0"/>
                          <a:cs typeface="Arial" pitchFamily="34" charset="0"/>
                        </a:rPr>
                        <a:t> الله في أبنائكم</a:t>
                      </a:r>
                      <a:r>
                        <a:rPr lang="ar-SA" sz="2000" b="1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ar-SA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9583">
                <a:tc>
                  <a:txBody>
                    <a:bodyPr/>
                    <a:lstStyle/>
                    <a:p>
                      <a:pPr algn="ctr" rtl="1"/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400" b="1" dirty="0">
                          <a:latin typeface="Arial" pitchFamily="34" charset="0"/>
                          <a:cs typeface="Arial" pitchFamily="34" charset="0"/>
                        </a:rPr>
                        <a:t>أنتما </a:t>
                      </a:r>
                      <a:r>
                        <a:rPr lang="ar-SA" sz="2400" b="1" u="sng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تحرصان</a:t>
                      </a:r>
                      <a:r>
                        <a:rPr lang="ar-SA" sz="2400" b="1" dirty="0">
                          <a:latin typeface="Arial" pitchFamily="34" charset="0"/>
                          <a:cs typeface="Arial" pitchFamily="34" charset="0"/>
                        </a:rPr>
                        <a:t> على أداء</a:t>
                      </a:r>
                      <a:r>
                        <a:rPr lang="ar-SA" sz="2400" b="1" baseline="0" dirty="0">
                          <a:latin typeface="Arial" pitchFamily="34" charset="0"/>
                          <a:cs typeface="Arial" pitchFamily="34" charset="0"/>
                        </a:rPr>
                        <a:t> واجبكم</a:t>
                      </a:r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7680">
                <a:tc>
                  <a:txBody>
                    <a:bodyPr/>
                    <a:lstStyle/>
                    <a:p>
                      <a:pPr algn="ctr" rtl="1"/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400" b="1" dirty="0">
                          <a:latin typeface="Arial" pitchFamily="34" charset="0"/>
                          <a:cs typeface="Arial" pitchFamily="34" charset="0"/>
                        </a:rPr>
                        <a:t>لن </a:t>
                      </a:r>
                      <a:r>
                        <a:rPr lang="ar-SA" sz="2400" b="1" u="sng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تستيقظي</a:t>
                      </a:r>
                      <a:r>
                        <a:rPr lang="ar-SA" sz="2400" b="1" dirty="0">
                          <a:latin typeface="Arial" pitchFamily="34" charset="0"/>
                          <a:cs typeface="Arial" pitchFamily="34" charset="0"/>
                        </a:rPr>
                        <a:t> باكرًا لأنك</a:t>
                      </a:r>
                      <a:r>
                        <a:rPr lang="ar-SA" sz="2400" b="1" baseline="0" dirty="0">
                          <a:latin typeface="Arial" pitchFamily="34" charset="0"/>
                          <a:cs typeface="Arial" pitchFamily="34" charset="0"/>
                        </a:rPr>
                        <a:t> متعبة</a:t>
                      </a:r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214282" y="214290"/>
            <a:ext cx="528641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فعل مضارع مرفوع وعلامة رفعه ثبوت النون لأنه من الأفعال الخمسة والواو ضمير متصل مبني في محل رفع فاعل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214282" y="1285860"/>
            <a:ext cx="528638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فعل مضارع منصوب وعلامة نصبه حذف النون لأنه من الأفعال الخمسة وألف الاثنين ضمير متصل مبني في محل رفع فاعل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214282" y="2714620"/>
            <a:ext cx="535785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فعل مضارع مجزوم وعلامة جزمه حذف النون لأنه من الأفعال الخمسة وياء المخاطبة ضمير متصل مبني في محل رفع فاعل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142844" y="3714752"/>
            <a:ext cx="54292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فعل مضارع منصوب وعلامة نصبه حذف النون لأنه من الأفعال الخمسة و الواو ضمير متصل مبني في محل رفع فاعل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214282" y="4857760"/>
            <a:ext cx="535785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rgbClr val="CC0099"/>
                </a:solidFill>
                <a:latin typeface="Arial" pitchFamily="34" charset="0"/>
                <a:cs typeface="Arial" pitchFamily="34" charset="0"/>
              </a:rPr>
              <a:t>فعل مضارع مرفوع وعلامة رفعه ثبوت النون لأنه من الأفعال الخمسة وألف الاثنين ضمير متصل مبني في محل رفع فاعل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214282" y="5929330"/>
            <a:ext cx="550072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فعل مضارع منصوب وعلامة نصبه حذف النون لأنه من الأفعال الخمسة وياء المخاطبة ضمير متصل مبني في محل رفع فاعل</a:t>
            </a:r>
          </a:p>
        </p:txBody>
      </p:sp>
    </p:spTree>
    <p:extLst>
      <p:ext uri="{BB962C8B-B14F-4D97-AF65-F5344CB8AC3E}">
        <p14:creationId xmlns:p14="http://schemas.microsoft.com/office/powerpoint/2010/main" val="187294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28596" y="2643182"/>
            <a:ext cx="7286676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6000" b="1" dirty="0">
                <a:latin typeface="Arial" pitchFamily="34" charset="0"/>
                <a:cs typeface="Arial" pitchFamily="34" charset="0"/>
              </a:rPr>
              <a:t>علامات بناء الفعل المضارع</a:t>
            </a:r>
          </a:p>
        </p:txBody>
      </p:sp>
    </p:spTree>
    <p:extLst>
      <p:ext uri="{BB962C8B-B14F-4D97-AF65-F5344CB8AC3E}">
        <p14:creationId xmlns:p14="http://schemas.microsoft.com/office/powerpoint/2010/main" val="30445055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214414" y="714356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Arial" pitchFamily="34" charset="0"/>
                <a:cs typeface="Arial" pitchFamily="34" charset="0"/>
              </a:rPr>
              <a:t>يبنى الفعل المضارع على السكون إذا 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3571868" y="1785926"/>
            <a:ext cx="4357718" cy="584775"/>
          </a:xfrm>
          <a:prstGeom prst="rect">
            <a:avLst/>
          </a:prstGeom>
          <a:solidFill>
            <a:srgbClr val="FFFF99"/>
          </a:solidFill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Arial" pitchFamily="34" charset="0"/>
                <a:cs typeface="Arial" pitchFamily="34" charset="0"/>
              </a:rPr>
              <a:t>- إذا اتصلت به نون النسوة .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2786050" y="2428868"/>
            <a:ext cx="32672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” والوالدات يرضعن أولادهن ”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2143108" y="3000372"/>
            <a:ext cx="45223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” والمطلقات يتربصن بأنفسهن ثلاثة قروء”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1928794" y="4572008"/>
            <a:ext cx="607223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1">
            <a:spAutoFit/>
          </a:bodyPr>
          <a:lstStyle/>
          <a:p>
            <a:r>
              <a:rPr lang="ar-SA" sz="2800" b="1" dirty="0">
                <a:latin typeface="Arial" pitchFamily="34" charset="0"/>
                <a:cs typeface="Arial" pitchFamily="34" charset="0"/>
              </a:rPr>
              <a:t>- إذا اتصلت به نون التوكيد الخفيفة أو الثقيلة .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1214414" y="3643314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Arial" pitchFamily="34" charset="0"/>
                <a:cs typeface="Arial" pitchFamily="34" charset="0"/>
              </a:rPr>
              <a:t>يبنى الفعل المضارع على الفتح إذا : 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1809196" y="5357826"/>
            <a:ext cx="44486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” ليسجنَنّ و ليكونَن من الصاغرين ”</a:t>
            </a:r>
          </a:p>
        </p:txBody>
      </p:sp>
    </p:spTree>
    <p:extLst>
      <p:ext uri="{BB962C8B-B14F-4D97-AF65-F5344CB8AC3E}">
        <p14:creationId xmlns:p14="http://schemas.microsoft.com/office/powerpoint/2010/main" val="25949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/>
      <p:bldP spid="5" grpId="0" build="p"/>
      <p:bldP spid="6" grpId="0" build="p" animBg="1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071670" y="428604"/>
            <a:ext cx="4643470" cy="584775"/>
          </a:xfrm>
          <a:prstGeom prst="rect">
            <a:avLst/>
          </a:prstGeom>
          <a:solidFill>
            <a:srgbClr val="00FFFF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Arial" pitchFamily="34" charset="0"/>
                <a:cs typeface="Arial" pitchFamily="34" charset="0"/>
              </a:rPr>
              <a:t>الأفعال من حيث البناء والإعراب</a:t>
            </a:r>
          </a:p>
        </p:txBody>
      </p:sp>
      <p:cxnSp>
        <p:nvCxnSpPr>
          <p:cNvPr id="4" name="رابط مستقيم 3"/>
          <p:cNvCxnSpPr>
            <a:stCxn id="2" idx="3"/>
          </p:cNvCxnSpPr>
          <p:nvPr/>
        </p:nvCxnSpPr>
        <p:spPr>
          <a:xfrm flipV="1">
            <a:off x="6715140" y="714356"/>
            <a:ext cx="857256" cy="66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رابط مستقيم 4"/>
          <p:cNvCxnSpPr/>
          <p:nvPr/>
        </p:nvCxnSpPr>
        <p:spPr>
          <a:xfrm flipV="1">
            <a:off x="1357290" y="785794"/>
            <a:ext cx="857256" cy="66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رابط كسهم مستقيم 6"/>
          <p:cNvCxnSpPr/>
          <p:nvPr/>
        </p:nvCxnSpPr>
        <p:spPr>
          <a:xfrm rot="5400000">
            <a:off x="7250925" y="1035827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رابط كسهم مستقيم 7"/>
          <p:cNvCxnSpPr/>
          <p:nvPr/>
        </p:nvCxnSpPr>
        <p:spPr>
          <a:xfrm rot="5400000">
            <a:off x="1036613" y="1106471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 rot="5400000">
            <a:off x="4179885" y="1320785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مستطيل مستدير الزوايا 9"/>
          <p:cNvSpPr/>
          <p:nvPr/>
        </p:nvSpPr>
        <p:spPr>
          <a:xfrm>
            <a:off x="6643702" y="1643050"/>
            <a:ext cx="1428760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الماضي</a:t>
            </a: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571472" y="1643050"/>
            <a:ext cx="1428760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الأمر</a:t>
            </a:r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3786182" y="1714488"/>
            <a:ext cx="1428760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المضارع</a:t>
            </a:r>
          </a:p>
        </p:txBody>
      </p:sp>
      <p:cxnSp>
        <p:nvCxnSpPr>
          <p:cNvPr id="13" name="رابط كسهم مستقيم 12"/>
          <p:cNvCxnSpPr/>
          <p:nvPr/>
        </p:nvCxnSpPr>
        <p:spPr>
          <a:xfrm rot="5400000">
            <a:off x="7180281" y="2963859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 rot="5400000">
            <a:off x="1036613" y="2820983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 rot="5400000">
            <a:off x="3965571" y="2678107"/>
            <a:ext cx="642942" cy="4302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 rot="16200000" flipH="1">
            <a:off x="4393405" y="2678901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6858016" y="3357562"/>
            <a:ext cx="1143008" cy="1143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مبني دائما</a:t>
            </a:r>
          </a:p>
        </p:txBody>
      </p:sp>
      <p:sp>
        <p:nvSpPr>
          <p:cNvPr id="22" name="مستطيل 21"/>
          <p:cNvSpPr/>
          <p:nvPr/>
        </p:nvSpPr>
        <p:spPr>
          <a:xfrm>
            <a:off x="4786314" y="3214686"/>
            <a:ext cx="1143008" cy="1143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مبني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785786" y="3214686"/>
            <a:ext cx="1143008" cy="1143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مبني دائما</a:t>
            </a:r>
          </a:p>
        </p:txBody>
      </p:sp>
      <p:sp>
        <p:nvSpPr>
          <p:cNvPr id="24" name="مستطيل 23"/>
          <p:cNvSpPr/>
          <p:nvPr/>
        </p:nvSpPr>
        <p:spPr>
          <a:xfrm>
            <a:off x="3214678" y="3286124"/>
            <a:ext cx="1143008" cy="1143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معرب</a:t>
            </a:r>
          </a:p>
        </p:txBody>
      </p:sp>
      <p:cxnSp>
        <p:nvCxnSpPr>
          <p:cNvPr id="25" name="رابط كسهم مستقيم 24"/>
          <p:cNvCxnSpPr/>
          <p:nvPr/>
        </p:nvCxnSpPr>
        <p:spPr>
          <a:xfrm rot="5400000">
            <a:off x="5108579" y="4535495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مستطيل 25"/>
          <p:cNvSpPr/>
          <p:nvPr/>
        </p:nvSpPr>
        <p:spPr>
          <a:xfrm>
            <a:off x="4500562" y="5357802"/>
            <a:ext cx="2357454" cy="150019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إذا اتصلت به نوني</a:t>
            </a:r>
          </a:p>
          <a:p>
            <a:pPr algn="ctr"/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التوكيد الثقيلة </a:t>
            </a:r>
          </a:p>
          <a:p>
            <a:pPr algn="ctr"/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والخفيفة </a:t>
            </a:r>
          </a:p>
          <a:p>
            <a:pPr algn="ctr"/>
            <a:r>
              <a:rPr lang="ar-SA" sz="2400" b="1" dirty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أو نون النسوة</a:t>
            </a:r>
          </a:p>
        </p:txBody>
      </p:sp>
      <p:sp>
        <p:nvSpPr>
          <p:cNvPr id="27" name="مستطيل 26"/>
          <p:cNvSpPr/>
          <p:nvPr/>
        </p:nvSpPr>
        <p:spPr>
          <a:xfrm>
            <a:off x="2714612" y="5214950"/>
            <a:ext cx="1785950" cy="114300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ماعدا ذلك</a:t>
            </a:r>
          </a:p>
        </p:txBody>
      </p:sp>
      <p:cxnSp>
        <p:nvCxnSpPr>
          <p:cNvPr id="28" name="رابط كسهم مستقيم 27"/>
          <p:cNvCxnSpPr/>
          <p:nvPr/>
        </p:nvCxnSpPr>
        <p:spPr>
          <a:xfrm rot="5400000">
            <a:off x="3608381" y="4606933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95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  <p:bldP spid="11" grpId="0" build="p" animBg="1"/>
      <p:bldP spid="12" grpId="0" build="p" animBg="1"/>
      <p:bldP spid="21" grpId="0"/>
      <p:bldP spid="22" grpId="0"/>
      <p:bldP spid="23" grpId="0"/>
      <p:bldP spid="24" grpId="0"/>
      <p:bldP spid="26" grpId="0" animBg="1"/>
      <p:bldP spid="27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00034" y="2643182"/>
            <a:ext cx="7286676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6000" b="1" dirty="0">
                <a:latin typeface="Arial" pitchFamily="34" charset="0"/>
                <a:cs typeface="Arial" pitchFamily="34" charset="0"/>
              </a:rPr>
              <a:t>علامات بناء الفعل الماضي</a:t>
            </a:r>
          </a:p>
        </p:txBody>
      </p:sp>
    </p:spTree>
    <p:extLst>
      <p:ext uri="{BB962C8B-B14F-4D97-AF65-F5344CB8AC3E}">
        <p14:creationId xmlns:p14="http://schemas.microsoft.com/office/powerpoint/2010/main" val="2968844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285852" y="1071546"/>
            <a:ext cx="571504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>
                <a:latin typeface="Arial" pitchFamily="34" charset="0"/>
                <a:cs typeface="Arial" pitchFamily="34" charset="0"/>
              </a:rPr>
              <a:t>يبنى الفعل الماضي على الفتح الظاهر إذا : 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5429256" y="2564904"/>
            <a:ext cx="25003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latin typeface="Arial" pitchFamily="34" charset="0"/>
                <a:cs typeface="Arial" pitchFamily="34" charset="0"/>
              </a:rPr>
              <a:t>- إذا لم يتصل به شي .</a:t>
            </a:r>
          </a:p>
        </p:txBody>
      </p:sp>
      <p:sp>
        <p:nvSpPr>
          <p:cNvPr id="5" name="سهم إلى اليسار 4"/>
          <p:cNvSpPr/>
          <p:nvPr/>
        </p:nvSpPr>
        <p:spPr>
          <a:xfrm>
            <a:off x="3574766" y="2428868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مثل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571472" y="2571744"/>
            <a:ext cx="2500330" cy="461665"/>
          </a:xfrm>
          <a:prstGeom prst="rect">
            <a:avLst/>
          </a:prstGeom>
          <a:solidFill>
            <a:srgbClr val="FFFF00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latin typeface="Arial" pitchFamily="34" charset="0"/>
                <a:cs typeface="Arial" pitchFamily="34" charset="0"/>
              </a:rPr>
              <a:t>كتب الشاعر قصيدته.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4500562" y="3643314"/>
            <a:ext cx="3571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latin typeface="Arial" pitchFamily="34" charset="0"/>
                <a:cs typeface="Arial" pitchFamily="34" charset="0"/>
              </a:rPr>
              <a:t>- إذا اتصلت به تاء التأنيث الساكنة </a:t>
            </a:r>
          </a:p>
        </p:txBody>
      </p:sp>
      <p:sp>
        <p:nvSpPr>
          <p:cNvPr id="8" name="سهم إلى اليسار 7"/>
          <p:cNvSpPr/>
          <p:nvPr/>
        </p:nvSpPr>
        <p:spPr>
          <a:xfrm>
            <a:off x="3000364" y="3500438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مثل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0" y="3643314"/>
            <a:ext cx="3000364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latin typeface="Arial" pitchFamily="34" charset="0"/>
                <a:cs typeface="Arial" pitchFamily="34" charset="0"/>
              </a:rPr>
              <a:t>شاركت الطالبة في المعرض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14282" y="4786322"/>
            <a:ext cx="3071834" cy="461665"/>
          </a:xfrm>
          <a:prstGeom prst="rect">
            <a:avLst/>
          </a:prstGeom>
          <a:solidFill>
            <a:srgbClr val="00FFFF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latin typeface="Arial" pitchFamily="34" charset="0"/>
                <a:cs typeface="Arial" pitchFamily="34" charset="0"/>
              </a:rPr>
              <a:t>محمد وعلي استمعا لنصيحتي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4643438" y="4786322"/>
            <a:ext cx="3357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latin typeface="Arial" pitchFamily="34" charset="0"/>
                <a:cs typeface="Arial" pitchFamily="34" charset="0"/>
              </a:rPr>
              <a:t>- إذا اتصلت به ألف الاثنين</a:t>
            </a:r>
          </a:p>
        </p:txBody>
      </p:sp>
      <p:sp>
        <p:nvSpPr>
          <p:cNvPr id="13" name="سهم إلى اليسار 12"/>
          <p:cNvSpPr/>
          <p:nvPr/>
        </p:nvSpPr>
        <p:spPr>
          <a:xfrm>
            <a:off x="3286116" y="4643446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مثل</a:t>
            </a:r>
          </a:p>
        </p:txBody>
      </p:sp>
    </p:spTree>
    <p:extLst>
      <p:ext uri="{BB962C8B-B14F-4D97-AF65-F5344CB8AC3E}">
        <p14:creationId xmlns:p14="http://schemas.microsoft.com/office/powerpoint/2010/main" val="3550203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 animBg="1"/>
      <p:bldP spid="6" grpId="0" build="p" animBg="1"/>
      <p:bldP spid="7" grpId="0" build="p"/>
      <p:bldP spid="8" grpId="0" build="p" animBg="1"/>
      <p:bldP spid="9" grpId="0" build="p" animBg="1"/>
      <p:bldP spid="11" grpId="0" build="p" animBg="1"/>
      <p:bldP spid="12" grpId="0" build="p"/>
      <p:bldP spid="1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ربع نص 6"/>
          <p:cNvSpPr txBox="1"/>
          <p:nvPr/>
        </p:nvSpPr>
        <p:spPr>
          <a:xfrm>
            <a:off x="899592" y="1628800"/>
            <a:ext cx="6840760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4400" b="1" dirty="0">
                <a:latin typeface="Arial" pitchFamily="34" charset="0"/>
                <a:cs typeface="Arial" pitchFamily="34" charset="0"/>
              </a:rPr>
              <a:t>يبنى الفعل الماضي على الضم  : 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5286380" y="3155153"/>
            <a:ext cx="285752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latin typeface="Arial" pitchFamily="34" charset="0"/>
                <a:cs typeface="Arial" pitchFamily="34" charset="0"/>
              </a:rPr>
              <a:t>- إذا اتصل بواو الجماعة .</a:t>
            </a:r>
          </a:p>
        </p:txBody>
      </p:sp>
      <p:sp>
        <p:nvSpPr>
          <p:cNvPr id="9" name="سهم إلى اليسار 8"/>
          <p:cNvSpPr/>
          <p:nvPr/>
        </p:nvSpPr>
        <p:spPr>
          <a:xfrm>
            <a:off x="3923928" y="3072524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مثل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352060" y="3124375"/>
            <a:ext cx="3571868" cy="523220"/>
          </a:xfrm>
          <a:prstGeom prst="rect">
            <a:avLst/>
          </a:prstGeom>
          <a:solidFill>
            <a:srgbClr val="00B0F0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المصلون خرجوا من المسجد</a:t>
            </a:r>
          </a:p>
        </p:txBody>
      </p:sp>
    </p:spTree>
    <p:extLst>
      <p:ext uri="{BB962C8B-B14F-4D97-AF65-F5344CB8AC3E}">
        <p14:creationId xmlns:p14="http://schemas.microsoft.com/office/powerpoint/2010/main" val="191349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 animBg="1"/>
      <p:bldP spid="10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357290" y="500042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Arial" pitchFamily="34" charset="0"/>
                <a:cs typeface="Arial" pitchFamily="34" charset="0"/>
              </a:rPr>
              <a:t>يبنى الفعل الماضي على السكون: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4857752" y="1857364"/>
            <a:ext cx="31432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latin typeface="Arial" pitchFamily="34" charset="0"/>
                <a:cs typeface="Arial" pitchFamily="34" charset="0"/>
              </a:rPr>
              <a:t>- إذا اتصلت به تاء الفاعل .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4929190" y="3286124"/>
            <a:ext cx="31432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latin typeface="Arial" pitchFamily="34" charset="0"/>
                <a:cs typeface="Arial" pitchFamily="34" charset="0"/>
              </a:rPr>
              <a:t>- إذا اتصلت به نون النسوة .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4786314" y="4572008"/>
            <a:ext cx="342902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latin typeface="Arial" pitchFamily="34" charset="0"/>
                <a:cs typeface="Arial" pitchFamily="34" charset="0"/>
              </a:rPr>
              <a:t>- إذا اتصلت به نا الدالة على الفاعلين .</a:t>
            </a:r>
          </a:p>
        </p:txBody>
      </p:sp>
      <p:sp>
        <p:nvSpPr>
          <p:cNvPr id="6" name="سهم إلى اليسار 5"/>
          <p:cNvSpPr/>
          <p:nvPr/>
        </p:nvSpPr>
        <p:spPr>
          <a:xfrm>
            <a:off x="3500430" y="1785926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مثل</a:t>
            </a:r>
          </a:p>
        </p:txBody>
      </p:sp>
      <p:sp>
        <p:nvSpPr>
          <p:cNvPr id="7" name="سهم إلى اليسار 6"/>
          <p:cNvSpPr/>
          <p:nvPr/>
        </p:nvSpPr>
        <p:spPr>
          <a:xfrm>
            <a:off x="3571868" y="3214686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مثل</a:t>
            </a:r>
          </a:p>
        </p:txBody>
      </p:sp>
      <p:sp>
        <p:nvSpPr>
          <p:cNvPr id="8" name="سهم إلى اليسار 7"/>
          <p:cNvSpPr/>
          <p:nvPr/>
        </p:nvSpPr>
        <p:spPr>
          <a:xfrm>
            <a:off x="3214678" y="4429132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مثل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857224" y="1928802"/>
            <a:ext cx="2500330" cy="461665"/>
          </a:xfrm>
          <a:prstGeom prst="rect">
            <a:avLst/>
          </a:prstGeom>
          <a:solidFill>
            <a:srgbClr val="66FF99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latin typeface="Arial" pitchFamily="34" charset="0"/>
                <a:cs typeface="Arial" pitchFamily="34" charset="0"/>
              </a:rPr>
              <a:t>- 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كتب</a:t>
            </a:r>
            <a:r>
              <a:rPr lang="ar-JO" sz="2400" b="1" dirty="0" smtClean="0">
                <a:latin typeface="Arial" pitchFamily="34" charset="0"/>
                <a:cs typeface="Arial" pitchFamily="34" charset="0"/>
              </a:rPr>
              <a:t>ْ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ت</a:t>
            </a:r>
            <a:r>
              <a:rPr lang="ar-JO" sz="2400" b="1" dirty="0" smtClean="0">
                <a:latin typeface="Arial" pitchFamily="34" charset="0"/>
                <a:cs typeface="Arial" pitchFamily="34" charset="0"/>
              </a:rPr>
              <a:t>ُ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الدرس .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285720" y="3357562"/>
            <a:ext cx="3143272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latin typeface="Arial" pitchFamily="34" charset="0"/>
                <a:cs typeface="Arial" pitchFamily="34" charset="0"/>
              </a:rPr>
              <a:t>- الطالبات 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حضر</a:t>
            </a:r>
            <a:r>
              <a:rPr lang="ar-JO" sz="2400" b="1" dirty="0" smtClean="0">
                <a:latin typeface="Arial" pitchFamily="34" charset="0"/>
                <a:cs typeface="Arial" pitchFamily="34" charset="0"/>
              </a:rPr>
              <a:t>ْ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ن</a:t>
            </a:r>
            <a:r>
              <a:rPr lang="ar-JO" sz="2400" b="1" smtClean="0">
                <a:latin typeface="Arial" pitchFamily="34" charset="0"/>
                <a:cs typeface="Arial" pitchFamily="34" charset="0"/>
              </a:rPr>
              <a:t>َ</a:t>
            </a:r>
            <a:r>
              <a:rPr lang="ar-SA" sz="24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مبكرًا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285720" y="4572008"/>
            <a:ext cx="2786082" cy="461665"/>
          </a:xfrm>
          <a:prstGeom prst="rect">
            <a:avLst/>
          </a:prstGeom>
          <a:solidFill>
            <a:srgbClr val="00FFFF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latin typeface="Arial" pitchFamily="34" charset="0"/>
                <a:cs typeface="Arial" pitchFamily="34" charset="0"/>
              </a:rPr>
              <a:t>- 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استمع</a:t>
            </a:r>
            <a:r>
              <a:rPr lang="ar-JO" sz="2400" b="1" dirty="0" smtClean="0">
                <a:latin typeface="Arial" pitchFamily="34" charset="0"/>
                <a:cs typeface="Arial" pitchFamily="34" charset="0"/>
              </a:rPr>
              <a:t>ْ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نا </a:t>
            </a:r>
            <a:r>
              <a:rPr lang="ar-SA" sz="2400" b="1" dirty="0">
                <a:latin typeface="Arial" pitchFamily="34" charset="0"/>
                <a:cs typeface="Arial" pitchFamily="34" charset="0"/>
              </a:rPr>
              <a:t>إلى المذياع .</a:t>
            </a:r>
          </a:p>
        </p:txBody>
      </p:sp>
    </p:spTree>
    <p:extLst>
      <p:ext uri="{BB962C8B-B14F-4D97-AF65-F5344CB8AC3E}">
        <p14:creationId xmlns:p14="http://schemas.microsoft.com/office/powerpoint/2010/main" val="265598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 animBg="1"/>
      <p:bldP spid="7" grpId="0" build="p" animBg="1"/>
      <p:bldP spid="8" grpId="0" build="p" animBg="1"/>
      <p:bldP spid="9" grpId="0" build="p" animBg="1"/>
      <p:bldP spid="10" grpId="0" build="p" animBg="1"/>
      <p:bldP spid="11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28596" y="2714620"/>
            <a:ext cx="7286676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6000" b="1" dirty="0">
                <a:latin typeface="Arial" pitchFamily="34" charset="0"/>
                <a:cs typeface="Arial" pitchFamily="34" charset="0"/>
              </a:rPr>
              <a:t>علامات بناء فعل الأمر</a:t>
            </a:r>
          </a:p>
        </p:txBody>
      </p:sp>
    </p:spTree>
    <p:extLst>
      <p:ext uri="{BB962C8B-B14F-4D97-AF65-F5344CB8AC3E}">
        <p14:creationId xmlns:p14="http://schemas.microsoft.com/office/powerpoint/2010/main" val="2250765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357290" y="500042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Arial" pitchFamily="34" charset="0"/>
                <a:cs typeface="Arial" pitchFamily="34" charset="0"/>
              </a:rPr>
              <a:t>يبنى فعل الأمر على السكون: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1857356" y="1714488"/>
            <a:ext cx="435771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latin typeface="Arial" pitchFamily="34" charset="0"/>
                <a:cs typeface="Arial" pitchFamily="34" charset="0"/>
              </a:rPr>
              <a:t>- إذا لم يتصل به شيء .</a:t>
            </a:r>
          </a:p>
        </p:txBody>
      </p:sp>
      <p:sp>
        <p:nvSpPr>
          <p:cNvPr id="4" name="سهم إلى اليسار 3"/>
          <p:cNvSpPr/>
          <p:nvPr/>
        </p:nvSpPr>
        <p:spPr>
          <a:xfrm>
            <a:off x="5072066" y="2571744"/>
            <a:ext cx="1857388" cy="928694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نحو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1357290" y="2786058"/>
            <a:ext cx="3143272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latin typeface="Arial" pitchFamily="34" charset="0"/>
                <a:cs typeface="Arial" pitchFamily="34" charset="0"/>
              </a:rPr>
              <a:t>أتقن عملك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1428728" y="4929198"/>
            <a:ext cx="2928958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latin typeface="Arial" pitchFamily="34" charset="0"/>
                <a:cs typeface="Arial" pitchFamily="34" charset="0"/>
              </a:rPr>
              <a:t>أطعن الله ورسوله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2071670" y="3857628"/>
            <a:ext cx="43577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latin typeface="Arial" pitchFamily="34" charset="0"/>
                <a:cs typeface="Arial" pitchFamily="34" charset="0"/>
              </a:rPr>
              <a:t>- إذا اتصلت به نون النسوة .</a:t>
            </a:r>
          </a:p>
        </p:txBody>
      </p:sp>
      <p:sp>
        <p:nvSpPr>
          <p:cNvPr id="8" name="سهم إلى اليسار 7"/>
          <p:cNvSpPr/>
          <p:nvPr/>
        </p:nvSpPr>
        <p:spPr>
          <a:xfrm>
            <a:off x="4929190" y="4643446"/>
            <a:ext cx="1857388" cy="928694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latin typeface="Arial" pitchFamily="34" charset="0"/>
                <a:cs typeface="Arial" pitchFamily="34" charset="0"/>
              </a:rPr>
              <a:t>نحو</a:t>
            </a:r>
          </a:p>
        </p:txBody>
      </p:sp>
    </p:spTree>
    <p:extLst>
      <p:ext uri="{BB962C8B-B14F-4D97-AF65-F5344CB8AC3E}">
        <p14:creationId xmlns:p14="http://schemas.microsoft.com/office/powerpoint/2010/main" val="1351237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animBg="1"/>
      <p:bldP spid="5" grpId="0" build="p" animBg="1"/>
      <p:bldP spid="6" grpId="0" build="p" animBg="1"/>
      <p:bldP spid="7" grpId="0" build="p"/>
      <p:bldP spid="8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343</TotalTime>
  <Words>725</Words>
  <Application>Microsoft Office PowerPoint</Application>
  <PresentationFormat>On-screen Show (4:3)</PresentationFormat>
  <Paragraphs>160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Lucida Sans Unicode</vt:lpstr>
      <vt:lpstr>Verdana</vt:lpstr>
      <vt:lpstr>Wingdings 2</vt:lpstr>
      <vt:lpstr>Wingdings 3</vt:lpstr>
      <vt:lpstr>ملتقى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Good</dc:creator>
  <cp:lastModifiedBy>Toshiba</cp:lastModifiedBy>
  <cp:revision>17</cp:revision>
  <dcterms:created xsi:type="dcterms:W3CDTF">2014-05-13T17:11:07Z</dcterms:created>
  <dcterms:modified xsi:type="dcterms:W3CDTF">2023-09-27T10:22:10Z</dcterms:modified>
</cp:coreProperties>
</file>