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1" r:id="rId1"/>
  </p:sldMasterIdLst>
  <p:notesMasterIdLst>
    <p:notesMasterId r:id="rId18"/>
  </p:notesMasterIdLst>
  <p:sldIdLst>
    <p:sldId id="257" r:id="rId2"/>
    <p:sldId id="259" r:id="rId3"/>
    <p:sldId id="290" r:id="rId4"/>
    <p:sldId id="276" r:id="rId5"/>
    <p:sldId id="277" r:id="rId6"/>
    <p:sldId id="278" r:id="rId7"/>
    <p:sldId id="291" r:id="rId8"/>
    <p:sldId id="261" r:id="rId9"/>
    <p:sldId id="262" r:id="rId10"/>
    <p:sldId id="270" r:id="rId11"/>
    <p:sldId id="258" r:id="rId12"/>
    <p:sldId id="280" r:id="rId13"/>
    <p:sldId id="273" r:id="rId14"/>
    <p:sldId id="279" r:id="rId15"/>
    <p:sldId id="292" r:id="rId16"/>
    <p:sldId id="288" r:id="rId1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0" d="100"/>
          <a:sy n="80" d="100"/>
        </p:scale>
        <p:origin x="11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B7AC86-C673-4C10-9C95-C531511BBA7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B0E8DDBA-D80E-4052-B3F5-112CBB209C4E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علامات بناء فعل الأمر</a:t>
          </a:r>
          <a:endParaRPr kumimoji="0" lang="ar-EG" sz="3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07EAF0FE-A896-45DF-AFFA-5A7F5DC7136C}" type="parTrans" cxnId="{D5A5F00A-F261-4133-883F-229DE09E4871}">
      <dgm:prSet/>
      <dgm:spPr/>
      <dgm:t>
        <a:bodyPr/>
        <a:lstStyle/>
        <a:p>
          <a:pPr rtl="1"/>
          <a:endParaRPr lang="ar-SA"/>
        </a:p>
      </dgm:t>
    </dgm:pt>
    <dgm:pt modelId="{529CA11E-3A55-465E-88BB-D3F38F01FA78}" type="sibTrans" cxnId="{D5A5F00A-F261-4133-883F-229DE09E4871}">
      <dgm:prSet/>
      <dgm:spPr/>
      <dgm:t>
        <a:bodyPr/>
        <a:lstStyle/>
        <a:p>
          <a:pPr rtl="1"/>
          <a:endParaRPr lang="ar-SA"/>
        </a:p>
      </dgm:t>
    </dgm:pt>
    <dgm:pt modelId="{DBEB6214-A653-40F9-B6E7-38EE3A22906D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الفتح : إذا اتصلت </a:t>
          </a:r>
          <a:r>
            <a:rPr kumimoji="0" lang="ar-EG" sz="24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به</a:t>
          </a:r>
          <a:r>
            <a:rPr kumimoji="0" lang="ar-EG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نون التوكيد ( اذهبن </a:t>
          </a:r>
          <a:r>
            <a:rPr kumimoji="0" lang="ar-EG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)</a:t>
          </a:r>
          <a:endParaRPr kumimoji="0" lang="ar-EG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672D511-22AE-4AE4-A5D1-F80B0DE5312A}" type="parTrans" cxnId="{59B32593-796E-40C6-9B28-2A6C8C190B3C}">
      <dgm:prSet/>
      <dgm:spPr/>
      <dgm:t>
        <a:bodyPr/>
        <a:lstStyle/>
        <a:p>
          <a:pPr rtl="1"/>
          <a:endParaRPr lang="ar-SA"/>
        </a:p>
      </dgm:t>
    </dgm:pt>
    <dgm:pt modelId="{88EFBA85-9E82-4CD8-8D4B-AD9F5C16CBDE}" type="sibTrans" cxnId="{59B32593-796E-40C6-9B28-2A6C8C190B3C}">
      <dgm:prSet/>
      <dgm:spPr/>
      <dgm:t>
        <a:bodyPr/>
        <a:lstStyle/>
        <a:p>
          <a:pPr rtl="1"/>
          <a:endParaRPr lang="ar-SA"/>
        </a:p>
      </dgm:t>
    </dgm:pt>
    <dgm:pt modelId="{F84C691B-1C4D-434F-91C6-599BB0336FEC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حذف حرف العلة إذا كان آخر مضارعه حرف علة ( اسع ، ادع )</a:t>
          </a:r>
          <a:endParaRPr kumimoji="0" lang="ar-EG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20A5BBE0-1426-4923-9156-DE4A2A3B6458}" type="parTrans" cxnId="{209CC74E-5D6E-452F-AEE0-1DBB76E7BF24}">
      <dgm:prSet/>
      <dgm:spPr/>
      <dgm:t>
        <a:bodyPr/>
        <a:lstStyle/>
        <a:p>
          <a:pPr rtl="1"/>
          <a:endParaRPr lang="ar-SA"/>
        </a:p>
      </dgm:t>
    </dgm:pt>
    <dgm:pt modelId="{E9A6863B-BDE1-4F0A-B101-DFD551F9F91C}" type="sibTrans" cxnId="{209CC74E-5D6E-452F-AEE0-1DBB76E7BF24}">
      <dgm:prSet/>
      <dgm:spPr/>
      <dgm:t>
        <a:bodyPr/>
        <a:lstStyle/>
        <a:p>
          <a:pPr rtl="1"/>
          <a:endParaRPr lang="ar-SA"/>
        </a:p>
      </dgm:t>
    </dgm:pt>
    <dgm:pt modelId="{02263887-58A2-426F-825B-09B728616B05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حذف النون إذا كان مضارعه من الأفعال الخمسة (اذهبوا )</a:t>
          </a:r>
          <a:endParaRPr kumimoji="0" lang="ar-EG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71147DAA-ECE9-4FE6-A732-FF990D9BA45A}" type="parTrans" cxnId="{E1F447CD-BE4B-4EF9-9F97-0B6DD7851CE4}">
      <dgm:prSet/>
      <dgm:spPr/>
      <dgm:t>
        <a:bodyPr/>
        <a:lstStyle/>
        <a:p>
          <a:pPr rtl="1"/>
          <a:endParaRPr lang="ar-SA"/>
        </a:p>
      </dgm:t>
    </dgm:pt>
    <dgm:pt modelId="{92CF58BF-9965-4C66-91C6-F0161E801CA5}" type="sibTrans" cxnId="{E1F447CD-BE4B-4EF9-9F97-0B6DD7851CE4}">
      <dgm:prSet/>
      <dgm:spPr/>
      <dgm:t>
        <a:bodyPr/>
        <a:lstStyle/>
        <a:p>
          <a:pPr rtl="1"/>
          <a:endParaRPr lang="ar-SA"/>
        </a:p>
      </dgm:t>
    </dgm:pt>
    <dgm:pt modelId="{0C3E5252-0517-44C0-8945-048682CB62AA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السكون إذا خلا من كل ما سبق ( اذهب)</a:t>
          </a:r>
          <a:endParaRPr kumimoji="0" lang="ar-EG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B439AF82-CD56-48F4-8220-EAD42A03FF32}" type="parTrans" cxnId="{22862235-063D-471E-80A3-4206E191996F}">
      <dgm:prSet/>
      <dgm:spPr/>
      <dgm:t>
        <a:bodyPr/>
        <a:lstStyle/>
        <a:p>
          <a:pPr rtl="1"/>
          <a:endParaRPr lang="ar-SA"/>
        </a:p>
      </dgm:t>
    </dgm:pt>
    <dgm:pt modelId="{C98E29E6-25F3-45F4-8AA5-0D814616702C}" type="sibTrans" cxnId="{22862235-063D-471E-80A3-4206E191996F}">
      <dgm:prSet/>
      <dgm:spPr/>
      <dgm:t>
        <a:bodyPr/>
        <a:lstStyle/>
        <a:p>
          <a:pPr rtl="1"/>
          <a:endParaRPr lang="ar-SA"/>
        </a:p>
      </dgm:t>
    </dgm:pt>
    <dgm:pt modelId="{B0213F98-9239-495A-8C9D-019789F7E700}" type="pres">
      <dgm:prSet presAssocID="{02B7AC86-C673-4C10-9C95-C531511BBA7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361E7F8-665C-4377-871E-134C877804A3}" type="pres">
      <dgm:prSet presAssocID="{B0E8DDBA-D80E-4052-B3F5-112CBB209C4E}" presName="hierRoot1" presStyleCnt="0">
        <dgm:presLayoutVars>
          <dgm:hierBranch val="l"/>
        </dgm:presLayoutVars>
      </dgm:prSet>
      <dgm:spPr/>
    </dgm:pt>
    <dgm:pt modelId="{88C56F3C-9EA1-474D-A93A-6F9696BCBB74}" type="pres">
      <dgm:prSet presAssocID="{B0E8DDBA-D80E-4052-B3F5-112CBB209C4E}" presName="rootComposite1" presStyleCnt="0"/>
      <dgm:spPr/>
    </dgm:pt>
    <dgm:pt modelId="{C0B702C6-83C2-4B06-BCFC-D8FE49466521}" type="pres">
      <dgm:prSet presAssocID="{B0E8DDBA-D80E-4052-B3F5-112CBB209C4E}" presName="rootText1" presStyleLbl="node0" presStyleIdx="0" presStyleCnt="1" custScaleX="3142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3B7DA2-D605-4B63-84F3-9DF8CDEC0ED0}" type="pres">
      <dgm:prSet presAssocID="{B0E8DDBA-D80E-4052-B3F5-112CBB209C4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5B6889F-6CB1-4A51-AD5C-377D0F44E6D4}" type="pres">
      <dgm:prSet presAssocID="{B0E8DDBA-D80E-4052-B3F5-112CBB209C4E}" presName="hierChild2" presStyleCnt="0"/>
      <dgm:spPr/>
    </dgm:pt>
    <dgm:pt modelId="{26A8EBC1-FB78-4D10-A330-281A064D2563}" type="pres">
      <dgm:prSet presAssocID="{D672D511-22AE-4AE4-A5D1-F80B0DE5312A}" presName="Name50" presStyleLbl="parChTrans1D2" presStyleIdx="0" presStyleCnt="4"/>
      <dgm:spPr/>
      <dgm:t>
        <a:bodyPr/>
        <a:lstStyle/>
        <a:p>
          <a:endParaRPr lang="en-US"/>
        </a:p>
      </dgm:t>
    </dgm:pt>
    <dgm:pt modelId="{16756422-0434-45C4-80D8-1F1311E71E25}" type="pres">
      <dgm:prSet presAssocID="{DBEB6214-A653-40F9-B6E7-38EE3A22906D}" presName="hierRoot2" presStyleCnt="0">
        <dgm:presLayoutVars>
          <dgm:hierBranch/>
        </dgm:presLayoutVars>
      </dgm:prSet>
      <dgm:spPr/>
    </dgm:pt>
    <dgm:pt modelId="{8DBC7D69-B061-4191-952B-72A3DCFF938D}" type="pres">
      <dgm:prSet presAssocID="{DBEB6214-A653-40F9-B6E7-38EE3A22906D}" presName="rootComposite" presStyleCnt="0"/>
      <dgm:spPr/>
    </dgm:pt>
    <dgm:pt modelId="{A9847705-8BBA-474B-8CA2-A746B3C10909}" type="pres">
      <dgm:prSet presAssocID="{DBEB6214-A653-40F9-B6E7-38EE3A22906D}" presName="rootText" presStyleLbl="node2" presStyleIdx="0" presStyleCnt="4" custScaleX="5276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9EF6C4-D5ED-4487-BA0A-300558E8F9AC}" type="pres">
      <dgm:prSet presAssocID="{DBEB6214-A653-40F9-B6E7-38EE3A22906D}" presName="rootConnector" presStyleLbl="node2" presStyleIdx="0" presStyleCnt="4"/>
      <dgm:spPr/>
      <dgm:t>
        <a:bodyPr/>
        <a:lstStyle/>
        <a:p>
          <a:endParaRPr lang="en-US"/>
        </a:p>
      </dgm:t>
    </dgm:pt>
    <dgm:pt modelId="{058D1618-379A-4386-9896-72B7E3DBB3EC}" type="pres">
      <dgm:prSet presAssocID="{DBEB6214-A653-40F9-B6E7-38EE3A22906D}" presName="hierChild4" presStyleCnt="0"/>
      <dgm:spPr/>
    </dgm:pt>
    <dgm:pt modelId="{4EF4E86A-C57C-4B45-AA74-AA771BC40EC9}" type="pres">
      <dgm:prSet presAssocID="{DBEB6214-A653-40F9-B6E7-38EE3A22906D}" presName="hierChild5" presStyleCnt="0"/>
      <dgm:spPr/>
    </dgm:pt>
    <dgm:pt modelId="{035B0093-0255-4741-9050-AAFC0C63B571}" type="pres">
      <dgm:prSet presAssocID="{20A5BBE0-1426-4923-9156-DE4A2A3B6458}" presName="Name50" presStyleLbl="parChTrans1D2" presStyleIdx="1" presStyleCnt="4"/>
      <dgm:spPr/>
      <dgm:t>
        <a:bodyPr/>
        <a:lstStyle/>
        <a:p>
          <a:endParaRPr lang="en-US"/>
        </a:p>
      </dgm:t>
    </dgm:pt>
    <dgm:pt modelId="{A40495AE-A12A-4883-B0B4-F082F09F7AE3}" type="pres">
      <dgm:prSet presAssocID="{F84C691B-1C4D-434F-91C6-599BB0336FEC}" presName="hierRoot2" presStyleCnt="0">
        <dgm:presLayoutVars>
          <dgm:hierBranch/>
        </dgm:presLayoutVars>
      </dgm:prSet>
      <dgm:spPr/>
    </dgm:pt>
    <dgm:pt modelId="{B66EA457-9851-40C2-ACF0-2E9D4EE7C836}" type="pres">
      <dgm:prSet presAssocID="{F84C691B-1C4D-434F-91C6-599BB0336FEC}" presName="rootComposite" presStyleCnt="0"/>
      <dgm:spPr/>
    </dgm:pt>
    <dgm:pt modelId="{BB2BF520-539A-4CAD-9C8E-082E651DF501}" type="pres">
      <dgm:prSet presAssocID="{F84C691B-1C4D-434F-91C6-599BB0336FEC}" presName="rootText" presStyleLbl="node2" presStyleIdx="1" presStyleCnt="4" custScaleX="4518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D477C1-702C-4754-AE3A-413C65BD789F}" type="pres">
      <dgm:prSet presAssocID="{F84C691B-1C4D-434F-91C6-599BB0336FEC}" presName="rootConnector" presStyleLbl="node2" presStyleIdx="1" presStyleCnt="4"/>
      <dgm:spPr/>
      <dgm:t>
        <a:bodyPr/>
        <a:lstStyle/>
        <a:p>
          <a:endParaRPr lang="en-US"/>
        </a:p>
      </dgm:t>
    </dgm:pt>
    <dgm:pt modelId="{BB03D222-D9B6-43A6-BF32-935949F47EB1}" type="pres">
      <dgm:prSet presAssocID="{F84C691B-1C4D-434F-91C6-599BB0336FEC}" presName="hierChild4" presStyleCnt="0"/>
      <dgm:spPr/>
    </dgm:pt>
    <dgm:pt modelId="{F1F6D7BE-0916-48CA-947A-9810F2C94C33}" type="pres">
      <dgm:prSet presAssocID="{F84C691B-1C4D-434F-91C6-599BB0336FEC}" presName="hierChild5" presStyleCnt="0"/>
      <dgm:spPr/>
    </dgm:pt>
    <dgm:pt modelId="{98738315-50AC-4E57-8FD6-E22C252AF244}" type="pres">
      <dgm:prSet presAssocID="{71147DAA-ECE9-4FE6-A732-FF990D9BA45A}" presName="Name50" presStyleLbl="parChTrans1D2" presStyleIdx="2" presStyleCnt="4"/>
      <dgm:spPr/>
      <dgm:t>
        <a:bodyPr/>
        <a:lstStyle/>
        <a:p>
          <a:endParaRPr lang="en-US"/>
        </a:p>
      </dgm:t>
    </dgm:pt>
    <dgm:pt modelId="{4567A2EC-9B36-49DF-B8FD-C7B82CBDF321}" type="pres">
      <dgm:prSet presAssocID="{02263887-58A2-426F-825B-09B728616B05}" presName="hierRoot2" presStyleCnt="0">
        <dgm:presLayoutVars>
          <dgm:hierBranch/>
        </dgm:presLayoutVars>
      </dgm:prSet>
      <dgm:spPr/>
    </dgm:pt>
    <dgm:pt modelId="{50942B55-244D-4DDA-A1E5-B756166F39E8}" type="pres">
      <dgm:prSet presAssocID="{02263887-58A2-426F-825B-09B728616B05}" presName="rootComposite" presStyleCnt="0"/>
      <dgm:spPr/>
    </dgm:pt>
    <dgm:pt modelId="{A6A25EEB-A644-4572-9B8F-7BF804858981}" type="pres">
      <dgm:prSet presAssocID="{02263887-58A2-426F-825B-09B728616B05}" presName="rootText" presStyleLbl="node2" presStyleIdx="2" presStyleCnt="4" custScaleX="4769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0A7771-20A3-49D8-9B51-A4924DB548AD}" type="pres">
      <dgm:prSet presAssocID="{02263887-58A2-426F-825B-09B728616B05}" presName="rootConnector" presStyleLbl="node2" presStyleIdx="2" presStyleCnt="4"/>
      <dgm:spPr/>
      <dgm:t>
        <a:bodyPr/>
        <a:lstStyle/>
        <a:p>
          <a:endParaRPr lang="en-US"/>
        </a:p>
      </dgm:t>
    </dgm:pt>
    <dgm:pt modelId="{AFF51A18-00B2-4876-87D1-0D446210D170}" type="pres">
      <dgm:prSet presAssocID="{02263887-58A2-426F-825B-09B728616B05}" presName="hierChild4" presStyleCnt="0"/>
      <dgm:spPr/>
    </dgm:pt>
    <dgm:pt modelId="{4D054FDB-E3FE-4E6F-B5EB-7E6E4381A2FB}" type="pres">
      <dgm:prSet presAssocID="{02263887-58A2-426F-825B-09B728616B05}" presName="hierChild5" presStyleCnt="0"/>
      <dgm:spPr/>
    </dgm:pt>
    <dgm:pt modelId="{A26BBF71-A723-4A99-B1A5-22211628086A}" type="pres">
      <dgm:prSet presAssocID="{B439AF82-CD56-48F4-8220-EAD42A03FF32}" presName="Name50" presStyleLbl="parChTrans1D2" presStyleIdx="3" presStyleCnt="4"/>
      <dgm:spPr/>
      <dgm:t>
        <a:bodyPr/>
        <a:lstStyle/>
        <a:p>
          <a:endParaRPr lang="en-US"/>
        </a:p>
      </dgm:t>
    </dgm:pt>
    <dgm:pt modelId="{8EECD0EE-DE7C-48A9-A849-DC3F7C4681A3}" type="pres">
      <dgm:prSet presAssocID="{0C3E5252-0517-44C0-8945-048682CB62AA}" presName="hierRoot2" presStyleCnt="0">
        <dgm:presLayoutVars>
          <dgm:hierBranch/>
        </dgm:presLayoutVars>
      </dgm:prSet>
      <dgm:spPr/>
    </dgm:pt>
    <dgm:pt modelId="{C49513E4-37DB-4E28-A866-8F4476C92E68}" type="pres">
      <dgm:prSet presAssocID="{0C3E5252-0517-44C0-8945-048682CB62AA}" presName="rootComposite" presStyleCnt="0"/>
      <dgm:spPr/>
    </dgm:pt>
    <dgm:pt modelId="{FA5A0FDE-9D2E-4160-9C93-5A6A64487C64}" type="pres">
      <dgm:prSet presAssocID="{0C3E5252-0517-44C0-8945-048682CB62AA}" presName="rootText" presStyleLbl="node2" presStyleIdx="3" presStyleCnt="4" custScaleX="5025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E07A9B-8AD8-49BA-9C1A-46C8FD5F7794}" type="pres">
      <dgm:prSet presAssocID="{0C3E5252-0517-44C0-8945-048682CB62AA}" presName="rootConnector" presStyleLbl="node2" presStyleIdx="3" presStyleCnt="4"/>
      <dgm:spPr/>
      <dgm:t>
        <a:bodyPr/>
        <a:lstStyle/>
        <a:p>
          <a:endParaRPr lang="en-US"/>
        </a:p>
      </dgm:t>
    </dgm:pt>
    <dgm:pt modelId="{4C654BA6-68D2-4BC7-8741-8123A432F4CB}" type="pres">
      <dgm:prSet presAssocID="{0C3E5252-0517-44C0-8945-048682CB62AA}" presName="hierChild4" presStyleCnt="0"/>
      <dgm:spPr/>
    </dgm:pt>
    <dgm:pt modelId="{A459F9E1-79AA-42D5-8ED7-8142CBA30FD6}" type="pres">
      <dgm:prSet presAssocID="{0C3E5252-0517-44C0-8945-048682CB62AA}" presName="hierChild5" presStyleCnt="0"/>
      <dgm:spPr/>
    </dgm:pt>
    <dgm:pt modelId="{74EB36DD-1B85-4E2C-A857-8823207FAC56}" type="pres">
      <dgm:prSet presAssocID="{B0E8DDBA-D80E-4052-B3F5-112CBB209C4E}" presName="hierChild3" presStyleCnt="0"/>
      <dgm:spPr/>
    </dgm:pt>
  </dgm:ptLst>
  <dgm:cxnLst>
    <dgm:cxn modelId="{875E44EF-2F2C-4604-88BF-F43C28BF390E}" type="presOf" srcId="{71147DAA-ECE9-4FE6-A732-FF990D9BA45A}" destId="{98738315-50AC-4E57-8FD6-E22C252AF244}" srcOrd="0" destOrd="0" presId="urn:microsoft.com/office/officeart/2005/8/layout/orgChart1"/>
    <dgm:cxn modelId="{209CC74E-5D6E-452F-AEE0-1DBB76E7BF24}" srcId="{B0E8DDBA-D80E-4052-B3F5-112CBB209C4E}" destId="{F84C691B-1C4D-434F-91C6-599BB0336FEC}" srcOrd="1" destOrd="0" parTransId="{20A5BBE0-1426-4923-9156-DE4A2A3B6458}" sibTransId="{E9A6863B-BDE1-4F0A-B101-DFD551F9F91C}"/>
    <dgm:cxn modelId="{D5A5F00A-F261-4133-883F-229DE09E4871}" srcId="{02B7AC86-C673-4C10-9C95-C531511BBA78}" destId="{B0E8DDBA-D80E-4052-B3F5-112CBB209C4E}" srcOrd="0" destOrd="0" parTransId="{07EAF0FE-A896-45DF-AFFA-5A7F5DC7136C}" sibTransId="{529CA11E-3A55-465E-88BB-D3F38F01FA78}"/>
    <dgm:cxn modelId="{22862235-063D-471E-80A3-4206E191996F}" srcId="{B0E8DDBA-D80E-4052-B3F5-112CBB209C4E}" destId="{0C3E5252-0517-44C0-8945-048682CB62AA}" srcOrd="3" destOrd="0" parTransId="{B439AF82-CD56-48F4-8220-EAD42A03FF32}" sibTransId="{C98E29E6-25F3-45F4-8AA5-0D814616702C}"/>
    <dgm:cxn modelId="{569B4618-F6F1-4C41-BC8D-D103D528CE48}" type="presOf" srcId="{B0E8DDBA-D80E-4052-B3F5-112CBB209C4E}" destId="{C0B702C6-83C2-4B06-BCFC-D8FE49466521}" srcOrd="0" destOrd="0" presId="urn:microsoft.com/office/officeart/2005/8/layout/orgChart1"/>
    <dgm:cxn modelId="{B6A614A9-160A-4826-8F96-2A4B13496F7A}" type="presOf" srcId="{DBEB6214-A653-40F9-B6E7-38EE3A22906D}" destId="{169EF6C4-D5ED-4487-BA0A-300558E8F9AC}" srcOrd="1" destOrd="0" presId="urn:microsoft.com/office/officeart/2005/8/layout/orgChart1"/>
    <dgm:cxn modelId="{19FD5A99-FBD3-4047-9692-ECC49009B433}" type="presOf" srcId="{02263887-58A2-426F-825B-09B728616B05}" destId="{290A7771-20A3-49D8-9B51-A4924DB548AD}" srcOrd="1" destOrd="0" presId="urn:microsoft.com/office/officeart/2005/8/layout/orgChart1"/>
    <dgm:cxn modelId="{00D9BE01-9718-4B64-A406-0796BAD4D7E1}" type="presOf" srcId="{0C3E5252-0517-44C0-8945-048682CB62AA}" destId="{FA5A0FDE-9D2E-4160-9C93-5A6A64487C64}" srcOrd="0" destOrd="0" presId="urn:microsoft.com/office/officeart/2005/8/layout/orgChart1"/>
    <dgm:cxn modelId="{A4A5A363-63D6-4091-8E0E-39684FB45677}" type="presOf" srcId="{DBEB6214-A653-40F9-B6E7-38EE3A22906D}" destId="{A9847705-8BBA-474B-8CA2-A746B3C10909}" srcOrd="0" destOrd="0" presId="urn:microsoft.com/office/officeart/2005/8/layout/orgChart1"/>
    <dgm:cxn modelId="{308AD1A0-D9FF-4113-BF31-15E5A4344093}" type="presOf" srcId="{02263887-58A2-426F-825B-09B728616B05}" destId="{A6A25EEB-A644-4572-9B8F-7BF804858981}" srcOrd="0" destOrd="0" presId="urn:microsoft.com/office/officeart/2005/8/layout/orgChart1"/>
    <dgm:cxn modelId="{A796C827-8FFA-48F1-8A0B-54FF79C963D8}" type="presOf" srcId="{B439AF82-CD56-48F4-8220-EAD42A03FF32}" destId="{A26BBF71-A723-4A99-B1A5-22211628086A}" srcOrd="0" destOrd="0" presId="urn:microsoft.com/office/officeart/2005/8/layout/orgChart1"/>
    <dgm:cxn modelId="{A3FD1026-EA72-4187-BE7A-EA1EF8CBAAAD}" type="presOf" srcId="{D672D511-22AE-4AE4-A5D1-F80B0DE5312A}" destId="{26A8EBC1-FB78-4D10-A330-281A064D2563}" srcOrd="0" destOrd="0" presId="urn:microsoft.com/office/officeart/2005/8/layout/orgChart1"/>
    <dgm:cxn modelId="{8D514BBE-C6A3-49EC-83A4-D1F27E017BE0}" type="presOf" srcId="{02B7AC86-C673-4C10-9C95-C531511BBA78}" destId="{B0213F98-9239-495A-8C9D-019789F7E700}" srcOrd="0" destOrd="0" presId="urn:microsoft.com/office/officeart/2005/8/layout/orgChart1"/>
    <dgm:cxn modelId="{8B659B73-AB7F-4E1D-9CF2-F8B721BE464E}" type="presOf" srcId="{B0E8DDBA-D80E-4052-B3F5-112CBB209C4E}" destId="{893B7DA2-D605-4B63-84F3-9DF8CDEC0ED0}" srcOrd="1" destOrd="0" presId="urn:microsoft.com/office/officeart/2005/8/layout/orgChart1"/>
    <dgm:cxn modelId="{2ABB5A50-6410-4398-AA52-BB9FA9D8D415}" type="presOf" srcId="{F84C691B-1C4D-434F-91C6-599BB0336FEC}" destId="{BB2BF520-539A-4CAD-9C8E-082E651DF501}" srcOrd="0" destOrd="0" presId="urn:microsoft.com/office/officeart/2005/8/layout/orgChart1"/>
    <dgm:cxn modelId="{D4CFDEEE-E8F5-4AB6-94AD-4A75E1A511F0}" type="presOf" srcId="{0C3E5252-0517-44C0-8945-048682CB62AA}" destId="{AAE07A9B-8AD8-49BA-9C1A-46C8FD5F7794}" srcOrd="1" destOrd="0" presId="urn:microsoft.com/office/officeart/2005/8/layout/orgChart1"/>
    <dgm:cxn modelId="{E1F447CD-BE4B-4EF9-9F97-0B6DD7851CE4}" srcId="{B0E8DDBA-D80E-4052-B3F5-112CBB209C4E}" destId="{02263887-58A2-426F-825B-09B728616B05}" srcOrd="2" destOrd="0" parTransId="{71147DAA-ECE9-4FE6-A732-FF990D9BA45A}" sibTransId="{92CF58BF-9965-4C66-91C6-F0161E801CA5}"/>
    <dgm:cxn modelId="{C5CEE257-6A44-4DF7-B236-FEE4F8DDF871}" type="presOf" srcId="{F84C691B-1C4D-434F-91C6-599BB0336FEC}" destId="{7DD477C1-702C-4754-AE3A-413C65BD789F}" srcOrd="1" destOrd="0" presId="urn:microsoft.com/office/officeart/2005/8/layout/orgChart1"/>
    <dgm:cxn modelId="{9297144F-0191-45B5-89EE-C58339F8FF8B}" type="presOf" srcId="{20A5BBE0-1426-4923-9156-DE4A2A3B6458}" destId="{035B0093-0255-4741-9050-AAFC0C63B571}" srcOrd="0" destOrd="0" presId="urn:microsoft.com/office/officeart/2005/8/layout/orgChart1"/>
    <dgm:cxn modelId="{59B32593-796E-40C6-9B28-2A6C8C190B3C}" srcId="{B0E8DDBA-D80E-4052-B3F5-112CBB209C4E}" destId="{DBEB6214-A653-40F9-B6E7-38EE3A22906D}" srcOrd="0" destOrd="0" parTransId="{D672D511-22AE-4AE4-A5D1-F80B0DE5312A}" sibTransId="{88EFBA85-9E82-4CD8-8D4B-AD9F5C16CBDE}"/>
    <dgm:cxn modelId="{CF303E07-D950-4E58-BFAD-0BFB48365744}" type="presParOf" srcId="{B0213F98-9239-495A-8C9D-019789F7E700}" destId="{1361E7F8-665C-4377-871E-134C877804A3}" srcOrd="0" destOrd="0" presId="urn:microsoft.com/office/officeart/2005/8/layout/orgChart1"/>
    <dgm:cxn modelId="{CFC93608-7770-4983-9216-0CFE657D5640}" type="presParOf" srcId="{1361E7F8-665C-4377-871E-134C877804A3}" destId="{88C56F3C-9EA1-474D-A93A-6F9696BCBB74}" srcOrd="0" destOrd="0" presId="urn:microsoft.com/office/officeart/2005/8/layout/orgChart1"/>
    <dgm:cxn modelId="{BE6E10D6-557F-42F6-8E32-5819246971D0}" type="presParOf" srcId="{88C56F3C-9EA1-474D-A93A-6F9696BCBB74}" destId="{C0B702C6-83C2-4B06-BCFC-D8FE49466521}" srcOrd="0" destOrd="0" presId="urn:microsoft.com/office/officeart/2005/8/layout/orgChart1"/>
    <dgm:cxn modelId="{958DBBCE-8C1D-4F7E-A56B-13B009E3E022}" type="presParOf" srcId="{88C56F3C-9EA1-474D-A93A-6F9696BCBB74}" destId="{893B7DA2-D605-4B63-84F3-9DF8CDEC0ED0}" srcOrd="1" destOrd="0" presId="urn:microsoft.com/office/officeart/2005/8/layout/orgChart1"/>
    <dgm:cxn modelId="{1F6105AB-6985-45F2-928F-882D3D4650ED}" type="presParOf" srcId="{1361E7F8-665C-4377-871E-134C877804A3}" destId="{65B6889F-6CB1-4A51-AD5C-377D0F44E6D4}" srcOrd="1" destOrd="0" presId="urn:microsoft.com/office/officeart/2005/8/layout/orgChart1"/>
    <dgm:cxn modelId="{247BE639-FF62-4DDA-A091-7021F57E8121}" type="presParOf" srcId="{65B6889F-6CB1-4A51-AD5C-377D0F44E6D4}" destId="{26A8EBC1-FB78-4D10-A330-281A064D2563}" srcOrd="0" destOrd="0" presId="urn:microsoft.com/office/officeart/2005/8/layout/orgChart1"/>
    <dgm:cxn modelId="{2D47449C-FDB1-4FAC-87C5-0778469E2C4B}" type="presParOf" srcId="{65B6889F-6CB1-4A51-AD5C-377D0F44E6D4}" destId="{16756422-0434-45C4-80D8-1F1311E71E25}" srcOrd="1" destOrd="0" presId="urn:microsoft.com/office/officeart/2005/8/layout/orgChart1"/>
    <dgm:cxn modelId="{ECBD27FE-931D-4BFC-9120-858CD86CCB1C}" type="presParOf" srcId="{16756422-0434-45C4-80D8-1F1311E71E25}" destId="{8DBC7D69-B061-4191-952B-72A3DCFF938D}" srcOrd="0" destOrd="0" presId="urn:microsoft.com/office/officeart/2005/8/layout/orgChart1"/>
    <dgm:cxn modelId="{F555B8A3-3443-4083-84E5-6A399E048D10}" type="presParOf" srcId="{8DBC7D69-B061-4191-952B-72A3DCFF938D}" destId="{A9847705-8BBA-474B-8CA2-A746B3C10909}" srcOrd="0" destOrd="0" presId="urn:microsoft.com/office/officeart/2005/8/layout/orgChart1"/>
    <dgm:cxn modelId="{6B421EEF-D66C-4EFB-987E-6FCEE8C66852}" type="presParOf" srcId="{8DBC7D69-B061-4191-952B-72A3DCFF938D}" destId="{169EF6C4-D5ED-4487-BA0A-300558E8F9AC}" srcOrd="1" destOrd="0" presId="urn:microsoft.com/office/officeart/2005/8/layout/orgChart1"/>
    <dgm:cxn modelId="{829BDBCA-8967-4E2C-BD3C-1779A88B9C6F}" type="presParOf" srcId="{16756422-0434-45C4-80D8-1F1311E71E25}" destId="{058D1618-379A-4386-9896-72B7E3DBB3EC}" srcOrd="1" destOrd="0" presId="urn:microsoft.com/office/officeart/2005/8/layout/orgChart1"/>
    <dgm:cxn modelId="{F5626A7E-5BC5-4C0B-8103-93B20A504D21}" type="presParOf" srcId="{16756422-0434-45C4-80D8-1F1311E71E25}" destId="{4EF4E86A-C57C-4B45-AA74-AA771BC40EC9}" srcOrd="2" destOrd="0" presId="urn:microsoft.com/office/officeart/2005/8/layout/orgChart1"/>
    <dgm:cxn modelId="{A869E54C-BD5F-438D-BD74-F68748A33588}" type="presParOf" srcId="{65B6889F-6CB1-4A51-AD5C-377D0F44E6D4}" destId="{035B0093-0255-4741-9050-AAFC0C63B571}" srcOrd="2" destOrd="0" presId="urn:microsoft.com/office/officeart/2005/8/layout/orgChart1"/>
    <dgm:cxn modelId="{23E710CE-C59D-425A-B7AE-4E47FED5A6FB}" type="presParOf" srcId="{65B6889F-6CB1-4A51-AD5C-377D0F44E6D4}" destId="{A40495AE-A12A-4883-B0B4-F082F09F7AE3}" srcOrd="3" destOrd="0" presId="urn:microsoft.com/office/officeart/2005/8/layout/orgChart1"/>
    <dgm:cxn modelId="{7ACEDF63-CBAB-440D-B775-2CF4FE1A8CA1}" type="presParOf" srcId="{A40495AE-A12A-4883-B0B4-F082F09F7AE3}" destId="{B66EA457-9851-40C2-ACF0-2E9D4EE7C836}" srcOrd="0" destOrd="0" presId="urn:microsoft.com/office/officeart/2005/8/layout/orgChart1"/>
    <dgm:cxn modelId="{F56D450F-7CBC-4976-AD38-CA175FBFE11D}" type="presParOf" srcId="{B66EA457-9851-40C2-ACF0-2E9D4EE7C836}" destId="{BB2BF520-539A-4CAD-9C8E-082E651DF501}" srcOrd="0" destOrd="0" presId="urn:microsoft.com/office/officeart/2005/8/layout/orgChart1"/>
    <dgm:cxn modelId="{BB4480A1-8758-4F41-9191-861F42B912E5}" type="presParOf" srcId="{B66EA457-9851-40C2-ACF0-2E9D4EE7C836}" destId="{7DD477C1-702C-4754-AE3A-413C65BD789F}" srcOrd="1" destOrd="0" presId="urn:microsoft.com/office/officeart/2005/8/layout/orgChart1"/>
    <dgm:cxn modelId="{99E18AEB-F8B6-481A-B1BB-B39D5A1D5D10}" type="presParOf" srcId="{A40495AE-A12A-4883-B0B4-F082F09F7AE3}" destId="{BB03D222-D9B6-43A6-BF32-935949F47EB1}" srcOrd="1" destOrd="0" presId="urn:microsoft.com/office/officeart/2005/8/layout/orgChart1"/>
    <dgm:cxn modelId="{534AC958-8F39-4BFD-8D4D-93D3FB5789EB}" type="presParOf" srcId="{A40495AE-A12A-4883-B0B4-F082F09F7AE3}" destId="{F1F6D7BE-0916-48CA-947A-9810F2C94C33}" srcOrd="2" destOrd="0" presId="urn:microsoft.com/office/officeart/2005/8/layout/orgChart1"/>
    <dgm:cxn modelId="{E4C2E212-FEFA-4ED8-B505-C4D88279C560}" type="presParOf" srcId="{65B6889F-6CB1-4A51-AD5C-377D0F44E6D4}" destId="{98738315-50AC-4E57-8FD6-E22C252AF244}" srcOrd="4" destOrd="0" presId="urn:microsoft.com/office/officeart/2005/8/layout/orgChart1"/>
    <dgm:cxn modelId="{1B1E32CD-687B-4FAE-A041-F37FD53CF940}" type="presParOf" srcId="{65B6889F-6CB1-4A51-AD5C-377D0F44E6D4}" destId="{4567A2EC-9B36-49DF-B8FD-C7B82CBDF321}" srcOrd="5" destOrd="0" presId="urn:microsoft.com/office/officeart/2005/8/layout/orgChart1"/>
    <dgm:cxn modelId="{DCA6C28F-2A95-4F20-BA05-7228E9D9E64A}" type="presParOf" srcId="{4567A2EC-9B36-49DF-B8FD-C7B82CBDF321}" destId="{50942B55-244D-4DDA-A1E5-B756166F39E8}" srcOrd="0" destOrd="0" presId="urn:microsoft.com/office/officeart/2005/8/layout/orgChart1"/>
    <dgm:cxn modelId="{3006504E-A310-461E-AFD9-7EE4BDED9DD8}" type="presParOf" srcId="{50942B55-244D-4DDA-A1E5-B756166F39E8}" destId="{A6A25EEB-A644-4572-9B8F-7BF804858981}" srcOrd="0" destOrd="0" presId="urn:microsoft.com/office/officeart/2005/8/layout/orgChart1"/>
    <dgm:cxn modelId="{C954A6F5-4033-4078-A154-955714FAA7DB}" type="presParOf" srcId="{50942B55-244D-4DDA-A1E5-B756166F39E8}" destId="{290A7771-20A3-49D8-9B51-A4924DB548AD}" srcOrd="1" destOrd="0" presId="urn:microsoft.com/office/officeart/2005/8/layout/orgChart1"/>
    <dgm:cxn modelId="{DD360579-BCE0-443C-9828-204826E046AB}" type="presParOf" srcId="{4567A2EC-9B36-49DF-B8FD-C7B82CBDF321}" destId="{AFF51A18-00B2-4876-87D1-0D446210D170}" srcOrd="1" destOrd="0" presId="urn:microsoft.com/office/officeart/2005/8/layout/orgChart1"/>
    <dgm:cxn modelId="{1D580C99-6AF4-4969-A5AD-C10E136D322A}" type="presParOf" srcId="{4567A2EC-9B36-49DF-B8FD-C7B82CBDF321}" destId="{4D054FDB-E3FE-4E6F-B5EB-7E6E4381A2FB}" srcOrd="2" destOrd="0" presId="urn:microsoft.com/office/officeart/2005/8/layout/orgChart1"/>
    <dgm:cxn modelId="{5A35AB43-E356-4BFC-A403-D6E8DEEAAB86}" type="presParOf" srcId="{65B6889F-6CB1-4A51-AD5C-377D0F44E6D4}" destId="{A26BBF71-A723-4A99-B1A5-22211628086A}" srcOrd="6" destOrd="0" presId="urn:microsoft.com/office/officeart/2005/8/layout/orgChart1"/>
    <dgm:cxn modelId="{7D525210-8737-4CC6-99FD-6FDFB25810A3}" type="presParOf" srcId="{65B6889F-6CB1-4A51-AD5C-377D0F44E6D4}" destId="{8EECD0EE-DE7C-48A9-A849-DC3F7C4681A3}" srcOrd="7" destOrd="0" presId="urn:microsoft.com/office/officeart/2005/8/layout/orgChart1"/>
    <dgm:cxn modelId="{8ACB151F-BCD7-480C-8F86-FEBDE5011660}" type="presParOf" srcId="{8EECD0EE-DE7C-48A9-A849-DC3F7C4681A3}" destId="{C49513E4-37DB-4E28-A866-8F4476C92E68}" srcOrd="0" destOrd="0" presId="urn:microsoft.com/office/officeart/2005/8/layout/orgChart1"/>
    <dgm:cxn modelId="{9FBD5307-F2BA-4FDC-B967-DA23D9B46D47}" type="presParOf" srcId="{C49513E4-37DB-4E28-A866-8F4476C92E68}" destId="{FA5A0FDE-9D2E-4160-9C93-5A6A64487C64}" srcOrd="0" destOrd="0" presId="urn:microsoft.com/office/officeart/2005/8/layout/orgChart1"/>
    <dgm:cxn modelId="{0ADA7D86-B33B-4B9D-908D-B3DCD8E740EE}" type="presParOf" srcId="{C49513E4-37DB-4E28-A866-8F4476C92E68}" destId="{AAE07A9B-8AD8-49BA-9C1A-46C8FD5F7794}" srcOrd="1" destOrd="0" presId="urn:microsoft.com/office/officeart/2005/8/layout/orgChart1"/>
    <dgm:cxn modelId="{B7003ECF-415B-4883-AAAC-8476C9D71EED}" type="presParOf" srcId="{8EECD0EE-DE7C-48A9-A849-DC3F7C4681A3}" destId="{4C654BA6-68D2-4BC7-8741-8123A432F4CB}" srcOrd="1" destOrd="0" presId="urn:microsoft.com/office/officeart/2005/8/layout/orgChart1"/>
    <dgm:cxn modelId="{D7802793-3200-48AF-BDA9-58F4D00A7184}" type="presParOf" srcId="{8EECD0EE-DE7C-48A9-A849-DC3F7C4681A3}" destId="{A459F9E1-79AA-42D5-8ED7-8142CBA30FD6}" srcOrd="2" destOrd="0" presId="urn:microsoft.com/office/officeart/2005/8/layout/orgChart1"/>
    <dgm:cxn modelId="{22340A36-49BA-447C-B173-59E60BF963C9}" type="presParOf" srcId="{1361E7F8-665C-4377-871E-134C877804A3}" destId="{74EB36DD-1B85-4E2C-A857-8823207FAC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BBF71-A723-4A99-B1A5-22211628086A}">
      <dsp:nvSpPr>
        <dsp:cNvPr id="0" name=""/>
        <dsp:cNvSpPr/>
      </dsp:nvSpPr>
      <dsp:spPr>
        <a:xfrm>
          <a:off x="6961250" y="1550570"/>
          <a:ext cx="621596" cy="3415001"/>
        </a:xfrm>
        <a:custGeom>
          <a:avLst/>
          <a:gdLst/>
          <a:ahLst/>
          <a:cxnLst/>
          <a:rect l="0" t="0" r="0" b="0"/>
          <a:pathLst>
            <a:path>
              <a:moveTo>
                <a:pt x="621596" y="0"/>
              </a:moveTo>
              <a:lnTo>
                <a:pt x="621596" y="3415001"/>
              </a:lnTo>
              <a:lnTo>
                <a:pt x="0" y="34150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738315-50AC-4E57-8FD6-E22C252AF244}">
      <dsp:nvSpPr>
        <dsp:cNvPr id="0" name=""/>
        <dsp:cNvSpPr/>
      </dsp:nvSpPr>
      <dsp:spPr>
        <a:xfrm>
          <a:off x="6961250" y="1550570"/>
          <a:ext cx="621596" cy="2478842"/>
        </a:xfrm>
        <a:custGeom>
          <a:avLst/>
          <a:gdLst/>
          <a:ahLst/>
          <a:cxnLst/>
          <a:rect l="0" t="0" r="0" b="0"/>
          <a:pathLst>
            <a:path>
              <a:moveTo>
                <a:pt x="621596" y="0"/>
              </a:moveTo>
              <a:lnTo>
                <a:pt x="621596" y="2478842"/>
              </a:lnTo>
              <a:lnTo>
                <a:pt x="0" y="24788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B0093-0255-4741-9050-AAFC0C63B571}">
      <dsp:nvSpPr>
        <dsp:cNvPr id="0" name=""/>
        <dsp:cNvSpPr/>
      </dsp:nvSpPr>
      <dsp:spPr>
        <a:xfrm>
          <a:off x="6961250" y="1550570"/>
          <a:ext cx="621596" cy="1542684"/>
        </a:xfrm>
        <a:custGeom>
          <a:avLst/>
          <a:gdLst/>
          <a:ahLst/>
          <a:cxnLst/>
          <a:rect l="0" t="0" r="0" b="0"/>
          <a:pathLst>
            <a:path>
              <a:moveTo>
                <a:pt x="621596" y="0"/>
              </a:moveTo>
              <a:lnTo>
                <a:pt x="621596" y="1542684"/>
              </a:lnTo>
              <a:lnTo>
                <a:pt x="0" y="1542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A8EBC1-FB78-4D10-A330-281A064D2563}">
      <dsp:nvSpPr>
        <dsp:cNvPr id="0" name=""/>
        <dsp:cNvSpPr/>
      </dsp:nvSpPr>
      <dsp:spPr>
        <a:xfrm>
          <a:off x="6961250" y="1550570"/>
          <a:ext cx="621596" cy="606525"/>
        </a:xfrm>
        <a:custGeom>
          <a:avLst/>
          <a:gdLst/>
          <a:ahLst/>
          <a:cxnLst/>
          <a:rect l="0" t="0" r="0" b="0"/>
          <a:pathLst>
            <a:path>
              <a:moveTo>
                <a:pt x="621596" y="0"/>
              </a:moveTo>
              <a:lnTo>
                <a:pt x="621596" y="606525"/>
              </a:lnTo>
              <a:lnTo>
                <a:pt x="0" y="6065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702C6-83C2-4B06-BCFC-D8FE49466521}">
      <dsp:nvSpPr>
        <dsp:cNvPr id="0" name=""/>
        <dsp:cNvSpPr/>
      </dsp:nvSpPr>
      <dsp:spPr>
        <a:xfrm>
          <a:off x="3853265" y="891304"/>
          <a:ext cx="4143979" cy="65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3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علامات بناء فعل الأمر</a:t>
          </a:r>
          <a:endParaRPr kumimoji="0" lang="ar-EG" sz="36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853265" y="891304"/>
        <a:ext cx="4143979" cy="659266"/>
      </dsp:txXfrm>
    </dsp:sp>
    <dsp:sp modelId="{A9847705-8BBA-474B-8CA2-A746B3C10909}">
      <dsp:nvSpPr>
        <dsp:cNvPr id="0" name=""/>
        <dsp:cNvSpPr/>
      </dsp:nvSpPr>
      <dsp:spPr>
        <a:xfrm>
          <a:off x="3810" y="1827462"/>
          <a:ext cx="6957439" cy="65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الفتح : إذا اتصلت </a:t>
          </a:r>
          <a:r>
            <a:rPr kumimoji="0" lang="ar-EG" sz="24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به</a:t>
          </a:r>
          <a:r>
            <a:rPr kumimoji="0" lang="ar-EG" sz="2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نون التوكيد ( اذهبن </a:t>
          </a:r>
          <a:r>
            <a:rPr kumimoji="0" lang="ar-EG" sz="2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)</a:t>
          </a:r>
          <a:endParaRPr kumimoji="0" lang="ar-EG" sz="2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810" y="1827462"/>
        <a:ext cx="6957439" cy="659266"/>
      </dsp:txXfrm>
    </dsp:sp>
    <dsp:sp modelId="{BB2BF520-539A-4CAD-9C8E-082E651DF501}">
      <dsp:nvSpPr>
        <dsp:cNvPr id="0" name=""/>
        <dsp:cNvSpPr/>
      </dsp:nvSpPr>
      <dsp:spPr>
        <a:xfrm>
          <a:off x="1004037" y="2763621"/>
          <a:ext cx="5957213" cy="65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حذف حرف العلة إذا كان آخر مضارعه حرف علة ( اسع ، ادع )</a:t>
          </a:r>
          <a:endParaRPr kumimoji="0" lang="ar-EG" sz="2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1004037" y="2763621"/>
        <a:ext cx="5957213" cy="659266"/>
      </dsp:txXfrm>
    </dsp:sp>
    <dsp:sp modelId="{A6A25EEB-A644-4572-9B8F-7BF804858981}">
      <dsp:nvSpPr>
        <dsp:cNvPr id="0" name=""/>
        <dsp:cNvSpPr/>
      </dsp:nvSpPr>
      <dsp:spPr>
        <a:xfrm>
          <a:off x="672215" y="3699780"/>
          <a:ext cx="6289035" cy="65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حذف النون إذا كان مضارعه من الأفعال الخمسة (اذهبوا )</a:t>
          </a:r>
          <a:endParaRPr kumimoji="0" lang="ar-EG" sz="22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672215" y="3699780"/>
        <a:ext cx="6289035" cy="659266"/>
      </dsp:txXfrm>
    </dsp:sp>
    <dsp:sp modelId="{FA5A0FDE-9D2E-4160-9C93-5A6A64487C64}">
      <dsp:nvSpPr>
        <dsp:cNvPr id="0" name=""/>
        <dsp:cNvSpPr/>
      </dsp:nvSpPr>
      <dsp:spPr>
        <a:xfrm>
          <a:off x="334604" y="4635939"/>
          <a:ext cx="6626645" cy="659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ar-EG" sz="2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السكون إذا خلا من كل ما سبق ( اذهب)</a:t>
          </a:r>
          <a:endParaRPr kumimoji="0" lang="ar-EG" sz="2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334604" y="4635939"/>
        <a:ext cx="6626645" cy="659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64DC383-0023-4899-81D5-E034AE6763B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098CCEA-E443-4B99-80DF-1312F6D20C5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4297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8CCEA-E443-4B99-80DF-1312F6D20C56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2540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כותרת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2" name="כותרת משנה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20" name="מציין מיקום של כותרת תחתונה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לבן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6" name="מלבן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9" name="תרשים זרימה: תהליך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תרשים זרימה: תהליך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עוגה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טבעת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מציין מיקום של כותרת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מציין מיקום טקסט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24" name="מציין מיקום של תאריך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E7438E1-117D-44FB-AC24-B79D899BA877}" type="datetimeFigureOut">
              <a:rPr lang="he-IL" smtClean="0"/>
              <a:pPr/>
              <a:t>י"ט/חשון/תשפ"ו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5" name="מלבן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younis.ps/node/4968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4339" name="Picture 3" descr="كوكتيل خلفيات الصور المنوعة والمميزة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מציין מיקום תוכן 2"/>
          <p:cNvSpPr txBox="1">
            <a:spLocks/>
          </p:cNvSpPr>
          <p:nvPr/>
        </p:nvSpPr>
        <p:spPr>
          <a:xfrm>
            <a:off x="1475656" y="620688"/>
            <a:ext cx="7668344" cy="66693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e-IL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JO" sz="3200" b="1" dirty="0" smtClean="0"/>
              <a:t>عنوان الدّرس :- فعل الأمر</a:t>
            </a: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للصف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</a:t>
            </a:r>
            <a:r>
              <a:rPr kumimoji="0" lang="ar-JO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ثامن(أ+ب)</a:t>
            </a: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إعداد </a:t>
            </a:r>
            <a:r>
              <a:rPr kumimoji="0" lang="ar-JO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المعلّمة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ar-JO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دعاء</a:t>
            </a:r>
            <a:r>
              <a:rPr kumimoji="0" lang="ar-JO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JO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اللبابد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ة</a:t>
            </a:r>
          </a:p>
        </p:txBody>
      </p:sp>
      <p:sp>
        <p:nvSpPr>
          <p:cNvPr id="6" name="כותרת 1"/>
          <p:cNvSpPr txBox="1">
            <a:spLocks/>
          </p:cNvSpPr>
          <p:nvPr/>
        </p:nvSpPr>
        <p:spPr>
          <a:xfrm>
            <a:off x="61156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700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مدرسة </a:t>
            </a:r>
            <a:r>
              <a:rPr lang="ar-JO" sz="4400" b="1" dirty="0" smtClean="0">
                <a:latin typeface="+mj-lt"/>
                <a:ea typeface="+mj-ea"/>
                <a:cs typeface="+mj-cs"/>
              </a:rPr>
              <a:t>الروم الأرثوذكس المقدسية </a:t>
            </a:r>
            <a:r>
              <a:rPr lang="ar-JO" sz="4400" b="1" dirty="0" smtClean="0">
                <a:latin typeface="+mj-lt"/>
                <a:ea typeface="+mj-ea"/>
                <a:cs typeface="+mj-cs"/>
              </a:rPr>
              <a:t>الثانويه المختلطة</a:t>
            </a:r>
            <a:r>
              <a:rPr lang="ar-JO" sz="4400" b="1" dirty="0" smtClean="0">
                <a:latin typeface="+mj-lt"/>
                <a:ea typeface="+mj-ea"/>
                <a:cs typeface="+mj-cs"/>
              </a:rPr>
              <a:t> </a:t>
            </a:r>
            <a:r>
              <a:rPr lang="ar-JO" sz="4400" b="1" dirty="0" smtClean="0">
                <a:latin typeface="+mj-lt"/>
                <a:ea typeface="+mj-ea"/>
                <a:cs typeface="+mj-cs"/>
              </a:rPr>
              <a:t>/مأدبا</a:t>
            </a:r>
            <a:endParaRPr kumimoji="0" lang="he-IL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files.mothhelah.com/img/Zkz746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عنصر نائب للمحتوى 5"/>
          <p:cNvSpPr>
            <a:spLocks noGrp="1"/>
          </p:cNvSpPr>
          <p:nvPr>
            <p:ph idx="1"/>
          </p:nvPr>
        </p:nvSpPr>
        <p:spPr>
          <a:xfrm>
            <a:off x="785786" y="285728"/>
            <a:ext cx="8147902" cy="5962672"/>
          </a:xfrm>
        </p:spPr>
        <p:txBody>
          <a:bodyPr/>
          <a:lstStyle/>
          <a:p>
            <a:r>
              <a:rPr lang="ar-JO" dirty="0" smtClean="0"/>
              <a:t>أحسني :- فعل أمر مبني على حذف النون لأنه </a:t>
            </a:r>
            <a:r>
              <a:rPr lang="en-US" dirty="0"/>
              <a:t> </a:t>
            </a:r>
            <a:r>
              <a:rPr lang="ar-JO" dirty="0" smtClean="0"/>
              <a:t>اتصل بياء مخاطبة / ي المخاطبة :- ضمير متصل مبني في محل رفع فاعل . </a:t>
            </a:r>
          </a:p>
          <a:p>
            <a:r>
              <a:rPr lang="ar-JO" dirty="0" smtClean="0"/>
              <a:t>دافعا :- فعل أمر مبني على حذف النون لأنه اتصل به أاالف الاثنين/ الأثنين:- ضمير متصل مبني في محل رفع فاعل .</a:t>
            </a:r>
          </a:p>
          <a:p>
            <a:r>
              <a:rPr lang="ar-JO" dirty="0" smtClean="0"/>
              <a:t>أنشدوا :- فعل أمر مبني على حذف النون لأنه اتصل به واو الجماعة / واو الجماعة:- ضمير متصل مبني في محل رفع فاعل . </a:t>
            </a:r>
          </a:p>
          <a:p>
            <a:endParaRPr lang="ar-JO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5362" name="Picture 2" descr="http://www.7oobk.com/vb/imgcache/2/250097oob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כותרת 1"/>
          <p:cNvSpPr txBox="1">
            <a:spLocks/>
          </p:cNvSpPr>
          <p:nvPr/>
        </p:nvSpPr>
        <p:spPr>
          <a:xfrm>
            <a:off x="5652120" y="3933056"/>
            <a:ext cx="2952328" cy="2376264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6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JO" sz="117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فكّر </a:t>
            </a:r>
            <a:r>
              <a:rPr kumimoji="0" lang="ar-SA" sz="117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SA" sz="117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SA" sz="4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ar-SA" sz="44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e-IL" sz="44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מציין מיקום תוכן 2"/>
          <p:cNvSpPr txBox="1">
            <a:spLocks/>
          </p:cNvSpPr>
          <p:nvPr/>
        </p:nvSpPr>
        <p:spPr>
          <a:xfrm>
            <a:off x="457200" y="1052736"/>
            <a:ext cx="7283152" cy="5544616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20000"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JO" sz="3200" dirty="0" smtClean="0"/>
              <a:t>هنالك أفعال تعرب بحذف النون ، كيف نميّز بينها؟؟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ar-JO" sz="3200" dirty="0" smtClean="0"/>
              <a:t>الأفعال الخمسة تنصب وتجزم بحذف النون 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JO" sz="3200" dirty="0" smtClean="0"/>
              <a:t>” لا تستمعوا لقول الوشاة ” الفعل هنا </a:t>
            </a:r>
            <a:r>
              <a:rPr lang="ar-JO" sz="3200" b="1" u="sng" dirty="0" smtClean="0">
                <a:solidFill>
                  <a:srgbClr val="C00000"/>
                </a:solidFill>
              </a:rPr>
              <a:t>فعل مضارع </a:t>
            </a:r>
            <a:r>
              <a:rPr lang="ar-JO" sz="3200" dirty="0" smtClean="0"/>
              <a:t>وزيدت له واو الجماعة .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JO" sz="3200" dirty="0" smtClean="0"/>
              <a:t> 2. أمّا صيغة الأفعال الخمسة هي أفعال أمر 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JO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ارحلا إلى مكان هادئ ” 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JO" sz="3200" dirty="0" smtClean="0"/>
              <a:t>ارحل ........ </a:t>
            </a:r>
            <a:r>
              <a:rPr lang="ar-JO" sz="3200" b="1" u="sng" dirty="0" smtClean="0">
                <a:solidFill>
                  <a:srgbClr val="C00000"/>
                </a:solidFill>
              </a:rPr>
              <a:t>فعل أمر </a:t>
            </a:r>
            <a:r>
              <a:rPr lang="ar-JO" sz="3200" dirty="0" smtClean="0"/>
              <a:t>زيدت له ”ا“ </a:t>
            </a:r>
            <a:r>
              <a:rPr lang="ar-JO" sz="3200" dirty="0" err="1" smtClean="0"/>
              <a:t>ا</a:t>
            </a:r>
            <a:r>
              <a:rPr lang="ar-JO" sz="3200" dirty="0" smtClean="0"/>
              <a:t>لاثنين 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ar-S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2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</a:t>
            </a:r>
            <a:r>
              <a:rPr kumimoji="0" lang="ar-SA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ar-S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" y="260351"/>
            <a:ext cx="889317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JO" sz="3200" dirty="0" smtClean="0">
                <a:solidFill>
                  <a:srgbClr val="CC3300"/>
                </a:solidFill>
              </a:rPr>
              <a:t>لنتعرّف</a:t>
            </a:r>
            <a:r>
              <a:rPr lang="ar-JO" sz="3600" dirty="0" smtClean="0">
                <a:solidFill>
                  <a:srgbClr val="CC3300"/>
                </a:solidFill>
              </a:rPr>
              <a:t> الآن ، الحالة الثالثة من علامات إعراب فعل الأمر</a:t>
            </a:r>
            <a:endParaRPr lang="en-US" sz="3600" dirty="0">
              <a:solidFill>
                <a:srgbClr val="CC3300"/>
              </a:solidFill>
            </a:endParaRPr>
          </a:p>
        </p:txBody>
      </p:sp>
      <p:graphicFrame>
        <p:nvGraphicFramePr>
          <p:cNvPr id="8216" name="Group 24"/>
          <p:cNvGraphicFramePr>
            <a:graphicFrameLocks noGrp="1"/>
          </p:cNvGraphicFramePr>
          <p:nvPr/>
        </p:nvGraphicFramePr>
        <p:xfrm>
          <a:off x="5214942" y="1428736"/>
          <a:ext cx="3719512" cy="6711696"/>
        </p:xfrm>
        <a:graphic>
          <a:graphicData uri="http://schemas.openxmlformats.org/drawingml/2006/table">
            <a:tbl>
              <a:tblPr rtl="1"/>
              <a:tblGrid>
                <a:gridCol w="3719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2926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1.توقفَنْ عن التدخين أيها الرجال . </a:t>
                      </a:r>
                      <a:endParaRPr kumimoji="0" lang="ar-S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 تمهلَنّ في السير.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 اكتبَنْ الواجب بهدوء.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 انهضَنَّ بالوطن يا بناة المستقبل 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 سامِحَنْ من أخطأ في حقّك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.شارِكَنَّ في العمل التطوّعي. 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SA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222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28371"/>
              </p:ext>
            </p:extLst>
          </p:nvPr>
        </p:nvGraphicFramePr>
        <p:xfrm>
          <a:off x="285720" y="1283612"/>
          <a:ext cx="3710018" cy="5065776"/>
        </p:xfrm>
        <a:graphic>
          <a:graphicData uri="http://schemas.openxmlformats.org/drawingml/2006/table">
            <a:tbl>
              <a:tblPr rtl="1"/>
              <a:tblGrid>
                <a:gridCol w="3710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9903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نلاحظ أنّ الجمل السابقة احتوت على أفعال أمر هي .. ..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”توقفن، اكتبنْ ، انهضنَّ ،سامحنْ ، شاركنّ ”. فعل الأمر اتصل بنون التوكيد الثقيلة أو الخفيفة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 توقف +(نْ) التوكيد الخفيفة 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تمهّل + ”نّ“ التوكيد الثقيلة.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اكتب+ (نْ) التوكيد الخفيفة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انهض+ (نّ) التوكيد الثقيلة.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سامح +(نْ) التوكيد الخفيفة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شارك+(نّ) التوكيد الثقيلة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213" name="Line 21"/>
          <p:cNvSpPr>
            <a:spLocks noChangeShapeType="1"/>
          </p:cNvSpPr>
          <p:nvPr/>
        </p:nvSpPr>
        <p:spPr bwMode="auto">
          <a:xfrm flipV="1">
            <a:off x="4625023" y="1357296"/>
            <a:ext cx="45719" cy="550070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>
            <a:off x="428564" y="857232"/>
            <a:ext cx="87154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JO" sz="3200" dirty="0" smtClean="0">
                <a:solidFill>
                  <a:srgbClr val="CC3300"/>
                </a:solidFill>
              </a:rPr>
              <a:t>اتّصال فعل الأمر مع نون التوكيد الثقيلة والخفيفة</a:t>
            </a:r>
            <a:r>
              <a:rPr lang="ar-EG" sz="3200" dirty="0" smtClean="0"/>
              <a:t>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213" grpId="0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Picture 2" descr="http://www.7oobk.com/vb/imgcache/2/250097oobk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167" y="0"/>
            <a:ext cx="9108833" cy="6858000"/>
          </a:xfrm>
          <a:prstGeom prst="rect">
            <a:avLst/>
          </a:prstGeom>
          <a:noFill/>
        </p:spPr>
      </p:pic>
      <p:sp>
        <p:nvSpPr>
          <p:cNvPr id="5" name="מלבן 4"/>
          <p:cNvSpPr/>
          <p:nvPr/>
        </p:nvSpPr>
        <p:spPr>
          <a:xfrm>
            <a:off x="5508104" y="4103400"/>
            <a:ext cx="29523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sz="36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نستنتج علامة بناء فعل الأمر عند اتصاله بنون التوكيد الثقيلة والخفيفة</a:t>
            </a:r>
            <a:r>
              <a:rPr lang="ar-SA" sz="36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:</a:t>
            </a:r>
            <a:br>
              <a:rPr lang="ar-SA" sz="36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</a:br>
            <a:endParaRPr lang="he-IL" sz="3600" b="1" dirty="0">
              <a:solidFill>
                <a:srgbClr val="FF0000"/>
              </a:solidFill>
              <a:latin typeface="Andalus" pitchFamily="18" charset="-78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2123728" y="980728"/>
            <a:ext cx="540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 smtClean="0"/>
              <a:t/>
            </a:r>
            <a:br>
              <a:rPr lang="ar-SA" sz="2800" dirty="0" smtClean="0"/>
            </a:br>
            <a:endParaRPr lang="he-IL" sz="2800" dirty="0"/>
          </a:p>
        </p:txBody>
      </p:sp>
      <p:sp>
        <p:nvSpPr>
          <p:cNvPr id="7" name="מלבן 6"/>
          <p:cNvSpPr/>
          <p:nvPr/>
        </p:nvSpPr>
        <p:spPr>
          <a:xfrm>
            <a:off x="0" y="1000108"/>
            <a:ext cx="7101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sz="2400" b="1" dirty="0" smtClean="0"/>
              <a:t>كيف تعرب فعل الأمر إذن ؟؟؟؟؟؟؟</a:t>
            </a:r>
          </a:p>
          <a:p>
            <a:pPr>
              <a:buFont typeface="Arial" pitchFamily="34" charset="0"/>
              <a:buChar char="•"/>
            </a:pPr>
            <a:r>
              <a:rPr lang="ar-JO" sz="2400" b="1" dirty="0" smtClean="0"/>
              <a:t>توقفَنْ:- فعل أمر مبني على الفتح </a:t>
            </a:r>
            <a:r>
              <a:rPr lang="ar-JO" sz="2400" b="1" dirty="0" err="1" smtClean="0"/>
              <a:t>الاتصاله</a:t>
            </a:r>
            <a:r>
              <a:rPr lang="ar-JO" sz="2400" b="1" dirty="0" smtClean="0"/>
              <a:t> نون التوكيد الخفيفة. ”ن“ حرف مبني لا محل له من الإعراب .</a:t>
            </a:r>
          </a:p>
          <a:p>
            <a:pPr>
              <a:buFont typeface="Arial" pitchFamily="34" charset="0"/>
              <a:buChar char="•"/>
            </a:pPr>
            <a:r>
              <a:rPr lang="ar-JO" sz="2400" b="1" dirty="0" smtClean="0"/>
              <a:t>تمهلَنّ :- فعل أمر مبني على الفتح لاتصاله نون التوكيد الثقيلة / الفاعل ضمير مستتر تقديره أنت / ”نّ“ حرف مبني لا محل له من الإعراب .</a:t>
            </a:r>
          </a:p>
          <a:p>
            <a:pPr>
              <a:buFont typeface="Arial" pitchFamily="34" charset="0"/>
              <a:buChar char="•"/>
            </a:pPr>
            <a:r>
              <a:rPr lang="ar-JO" sz="2400" b="1" dirty="0" smtClean="0"/>
              <a:t>اكتبَنْ :- فعل أمر مبني على الفتح لاتصاله نون التوكيد الخفيفة / الفاعل ضمير مستتر تقديره أنت / ”نّ“ حرف مبني لا محل له من الإعراب .</a:t>
            </a:r>
          </a:p>
          <a:p>
            <a:pPr>
              <a:buFont typeface="Arial" pitchFamily="34" charset="0"/>
              <a:buChar char="•"/>
            </a:pPr>
            <a:endParaRPr lang="ar-JO" sz="2400" b="1" dirty="0" smtClean="0"/>
          </a:p>
          <a:p>
            <a:pPr>
              <a:buFont typeface="Arial" pitchFamily="34" charset="0"/>
              <a:buChar char="•"/>
            </a:pPr>
            <a:endParaRPr lang="ar-JO" sz="2400" b="1" dirty="0" smtClean="0"/>
          </a:p>
          <a:p>
            <a:r>
              <a:rPr lang="ar-SA" sz="2400" dirty="0" smtClean="0"/>
              <a:t/>
            </a:r>
            <a:br>
              <a:rPr lang="ar-SA" sz="2400" dirty="0" smtClean="0"/>
            </a:br>
            <a:endParaRPr lang="he-IL" sz="2400" dirty="0"/>
          </a:p>
        </p:txBody>
      </p:sp>
      <p:sp>
        <p:nvSpPr>
          <p:cNvPr id="14" name="מלבן 13"/>
          <p:cNvSpPr/>
          <p:nvPr/>
        </p:nvSpPr>
        <p:spPr>
          <a:xfrm>
            <a:off x="755576" y="4143380"/>
            <a:ext cx="457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sz="2400" b="1" dirty="0" smtClean="0"/>
              <a:t>انهضَنّ :- فعل أمر مبني على الفتح </a:t>
            </a:r>
            <a:r>
              <a:rPr lang="ar-JO" sz="2400" b="1" dirty="0" err="1" smtClean="0"/>
              <a:t>لأتصاله</a:t>
            </a:r>
            <a:r>
              <a:rPr lang="ar-JO" sz="2400" b="1" dirty="0" smtClean="0"/>
              <a:t> نون التوكيد الثقيلة / الفاعل ضمير مستتر تقديره أنت / ”نّ“ حرف مبني لا محل له من الإعراب </a:t>
            </a:r>
            <a:endParaRPr lang="ar-SA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84213" y="1125538"/>
            <a:ext cx="7272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/>
          </a:p>
        </p:txBody>
      </p:sp>
      <p:graphicFrame>
        <p:nvGraphicFramePr>
          <p:cNvPr id="7215" name="Object 47"/>
          <p:cNvGraphicFramePr>
            <a:graphicFrameLocks/>
          </p:cNvGraphicFramePr>
          <p:nvPr/>
        </p:nvGraphicFramePr>
        <p:xfrm>
          <a:off x="0" y="1588"/>
          <a:ext cx="9142413" cy="685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CorelPhotoPaint.Image.7" r:id="rId3" imgW="6876190" imgH="4961905" progId="">
                  <p:embed/>
                </p:oleObj>
              </mc:Choice>
              <mc:Fallback>
                <p:oleObj name="CorelPhotoPaint.Image.7" r:id="rId3" imgW="6876190" imgH="4961905" progId="">
                  <p:embed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88"/>
                        <a:ext cx="9142413" cy="685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6" name="Text Box 48"/>
          <p:cNvSpPr txBox="1">
            <a:spLocks noChangeArrowheads="1"/>
          </p:cNvSpPr>
          <p:nvPr/>
        </p:nvSpPr>
        <p:spPr bwMode="auto">
          <a:xfrm rot="-1835829">
            <a:off x="900113" y="981075"/>
            <a:ext cx="54737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7200">
                <a:solidFill>
                  <a:srgbClr val="CC3300"/>
                </a:solidFill>
              </a:rPr>
              <a:t>قاعدة</a:t>
            </a:r>
            <a:endParaRPr lang="en-US" sz="7200">
              <a:solidFill>
                <a:srgbClr val="CC3300"/>
              </a:solidFill>
            </a:endParaRPr>
          </a:p>
        </p:txBody>
      </p:sp>
      <p:graphicFrame>
        <p:nvGraphicFramePr>
          <p:cNvPr id="7226" name="Group 58"/>
          <p:cNvGraphicFramePr>
            <a:graphicFrameLocks noGrp="1"/>
          </p:cNvGraphicFramePr>
          <p:nvPr/>
        </p:nvGraphicFramePr>
        <p:xfrm>
          <a:off x="2571736" y="2071678"/>
          <a:ext cx="6265863" cy="3671888"/>
        </p:xfrm>
        <a:graphic>
          <a:graphicData uri="http://schemas.openxmlformats.org/drawingml/2006/table">
            <a:tbl>
              <a:tblPr rtl="1"/>
              <a:tblGrid>
                <a:gridCol w="6265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7188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نستنتج مما سبق </a:t>
                      </a:r>
                      <a:r>
                        <a:rPr kumimoji="0" lang="ar-SA" sz="3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</a:t>
                      </a:r>
                      <a:r>
                        <a:rPr kumimoji="0" lang="ar-JO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نّ</a:t>
                      </a:r>
                      <a:r>
                        <a:rPr kumimoji="0" lang="ar-SA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: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1-</a:t>
                      </a:r>
                      <a:r>
                        <a:rPr kumimoji="0" lang="ar-JO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فعل الأمر يبنى على الفتح عندما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يتّصل به نون التوكيد الثقيلة والخفيفة . </a:t>
                      </a:r>
                      <a:endParaRPr kumimoji="0" lang="ar-SA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EG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3-</a:t>
                      </a:r>
                      <a:r>
                        <a:rPr kumimoji="0" lang="ar-JO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والنون :- حرف مبني لا محل له من الإعراب </a:t>
                      </a:r>
                      <a:r>
                        <a:rPr kumimoji="0" lang="ar-EG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 smtClean="0"/>
              <a:t>كيف يعرب فعل الأمر عندما ينتهي بحرف</a:t>
            </a:r>
            <a:br>
              <a:rPr lang="ar-JO" dirty="0" smtClean="0"/>
            </a:br>
            <a:r>
              <a:rPr lang="ar-JO" dirty="0" smtClean="0"/>
              <a:t>العلّة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>
            <a:normAutofit/>
          </a:bodyPr>
          <a:lstStyle/>
          <a:p>
            <a:r>
              <a:rPr lang="ar-JO" dirty="0" smtClean="0"/>
              <a:t>"ادعُ الله دائمًا " </a:t>
            </a:r>
          </a:p>
          <a:p>
            <a:r>
              <a:rPr lang="ar-JO" dirty="0" smtClean="0"/>
              <a:t>امشِ بتفاؤل في هذه الحياة .</a:t>
            </a:r>
          </a:p>
          <a:p>
            <a:r>
              <a:rPr lang="ar-JO" dirty="0" smtClean="0"/>
              <a:t>اسعَ للقمّة في حياتك العمليّة .</a:t>
            </a:r>
            <a:endParaRPr lang="ar-JO" dirty="0"/>
          </a:p>
          <a:p>
            <a:pPr marL="82296" indent="0">
              <a:buNone/>
            </a:pPr>
            <a:r>
              <a:rPr lang="ar-JO" dirty="0" smtClean="0"/>
              <a:t>( الافعال امشِ / ادعُ/ اسعَ ) أفعال أمر معتلة الاخير </a:t>
            </a:r>
          </a:p>
          <a:p>
            <a:pPr marL="82296" indent="0">
              <a:buNone/>
            </a:pPr>
            <a:r>
              <a:rPr lang="ar-JO" dirty="0" smtClean="0"/>
              <a:t>لو أخذنا الفعل المضارع نجد أنّ هنالك حرف علّه قد حذف .</a:t>
            </a:r>
          </a:p>
          <a:p>
            <a:pPr marL="82296" indent="0">
              <a:buNone/>
            </a:pPr>
            <a:r>
              <a:rPr lang="ar-JO" dirty="0" smtClean="0"/>
              <a:t>ادعُ .... يدعو / امشِ... يمشي / اسعَ .... يسعي </a:t>
            </a:r>
          </a:p>
          <a:p>
            <a:pPr marL="82296" indent="0">
              <a:buNone/>
            </a:pPr>
            <a:r>
              <a:rPr lang="ar-JO" dirty="0" smtClean="0"/>
              <a:t>فيعرب الفعل الأمر(فعل أمرمبني على حذف حرف العلّه) /وقدوضع مكان الحرف المحذوف حركة تناسبه.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569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graphicFrame>
        <p:nvGraphicFramePr>
          <p:cNvPr id="5" name="رسم تخطيطي 4"/>
          <p:cNvGraphicFramePr/>
          <p:nvPr/>
        </p:nvGraphicFramePr>
        <p:xfrm>
          <a:off x="642910" y="457200"/>
          <a:ext cx="8001056" cy="6186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7410" name="Picture 2" descr="http://www.700bk.com/vb/imgcache/2/250087oob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כותרת 1"/>
          <p:cNvSpPr txBox="1">
            <a:spLocks/>
          </p:cNvSpPr>
          <p:nvPr/>
        </p:nvSpPr>
        <p:spPr>
          <a:xfrm>
            <a:off x="611560" y="836712"/>
            <a:ext cx="8229600" cy="806338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الفعل</a:t>
            </a:r>
            <a:endParaRPr kumimoji="0" lang="he-IL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מציין מיקום תוכן 2"/>
          <p:cNvSpPr txBox="1">
            <a:spLocks/>
          </p:cNvSpPr>
          <p:nvPr/>
        </p:nvSpPr>
        <p:spPr>
          <a:xfrm>
            <a:off x="395536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م</a:t>
            </a:r>
            <a:r>
              <a:rPr kumimoji="0" lang="ar-JO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اضٍ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ar-JO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مضارع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ar-JO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أمر</a:t>
            </a: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מחבר חץ ישר 7"/>
          <p:cNvCxnSpPr/>
          <p:nvPr/>
        </p:nvCxnSpPr>
        <p:spPr>
          <a:xfrm rot="16200000" flipH="1">
            <a:off x="4247964" y="1895648"/>
            <a:ext cx="2732314" cy="17984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מחבר חץ ישר 8"/>
          <p:cNvCxnSpPr/>
          <p:nvPr/>
        </p:nvCxnSpPr>
        <p:spPr>
          <a:xfrm rot="5400000">
            <a:off x="2455174" y="1745362"/>
            <a:ext cx="2576328" cy="19430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rot="5400000">
            <a:off x="3214678" y="2643182"/>
            <a:ext cx="271464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فعل الأمر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765176"/>
          </a:xfrm>
        </p:spPr>
        <p:txBody>
          <a:bodyPr/>
          <a:lstStyle/>
          <a:p>
            <a:r>
              <a:rPr lang="ar-JO" dirty="0" smtClean="0"/>
              <a:t>التعريف بفعل الأمر </a:t>
            </a:r>
          </a:p>
          <a:p>
            <a:r>
              <a:rPr lang="ar-JO" dirty="0" smtClean="0"/>
              <a:t>التعريف بحالات بناء فعل الأمر كاملة </a:t>
            </a:r>
          </a:p>
          <a:p>
            <a:pPr marL="82296" indent="0">
              <a:buNone/>
            </a:pPr>
            <a:r>
              <a:rPr lang="ar-JO" dirty="0" smtClean="0"/>
              <a:t> 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700bk.com/vb/imgcache/2/250087oob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00"/>
            <a:ext cx="9144000" cy="7029400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 flipV="1">
            <a:off x="4572000" y="1916113"/>
            <a:ext cx="0" cy="49418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714876" y="1214422"/>
            <a:ext cx="399650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4800" b="0" dirty="0"/>
              <a:t>(</a:t>
            </a:r>
            <a:r>
              <a:rPr lang="ar-SA" sz="4800" b="0" dirty="0" smtClean="0"/>
              <a:t>1)</a:t>
            </a:r>
            <a:endParaRPr lang="ar-JO" sz="4800" dirty="0" smtClean="0"/>
          </a:p>
          <a:p>
            <a:pPr algn="ctr">
              <a:spcBef>
                <a:spcPct val="50000"/>
              </a:spcBef>
            </a:pPr>
            <a:r>
              <a:rPr lang="ar-JO" sz="3600" b="0" dirty="0" smtClean="0">
                <a:solidFill>
                  <a:srgbClr val="CC3300"/>
                </a:solidFill>
              </a:rPr>
              <a:t>العب مع أصدقائك</a:t>
            </a:r>
            <a:endParaRPr lang="ar-SA" sz="3600" dirty="0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</a:pPr>
            <a:r>
              <a:rPr lang="ar-SA" sz="3600" dirty="0">
                <a:solidFill>
                  <a:srgbClr val="CC3300"/>
                </a:solidFill>
              </a:rPr>
              <a:t>  </a:t>
            </a:r>
            <a:r>
              <a:rPr lang="ar-JO" sz="3600" dirty="0" smtClean="0">
                <a:solidFill>
                  <a:srgbClr val="CC3300"/>
                </a:solidFill>
              </a:rPr>
              <a:t>التزم بحدودك مع الآخرين </a:t>
            </a:r>
            <a:endParaRPr lang="ar-SA" sz="3600" dirty="0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</a:pPr>
            <a:r>
              <a:rPr lang="ar-SA" sz="3600" dirty="0">
                <a:solidFill>
                  <a:srgbClr val="CC3300"/>
                </a:solidFill>
              </a:rPr>
              <a:t> </a:t>
            </a:r>
            <a:r>
              <a:rPr lang="ar-JO" sz="3600" dirty="0" smtClean="0">
                <a:solidFill>
                  <a:srgbClr val="CC3300"/>
                </a:solidFill>
              </a:rPr>
              <a:t>حسّن من صورتك أمام النّاس</a:t>
            </a:r>
            <a:endParaRPr lang="ar-SA" sz="3600" dirty="0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</a:pPr>
            <a:r>
              <a:rPr lang="ar-SA" sz="3600" dirty="0">
                <a:solidFill>
                  <a:srgbClr val="CC3300"/>
                </a:solidFill>
              </a:rPr>
              <a:t>  </a:t>
            </a:r>
            <a:r>
              <a:rPr lang="ar-JO" sz="3600" dirty="0" smtClean="0">
                <a:solidFill>
                  <a:srgbClr val="CC3300"/>
                </a:solidFill>
              </a:rPr>
              <a:t>اغلق فاك عن الكلام 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83568" y="-171400"/>
            <a:ext cx="720090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10600" b="0" dirty="0">
                <a:solidFill>
                  <a:srgbClr val="CC3300"/>
                </a:solidFill>
              </a:rPr>
              <a:t>الأمثلة</a:t>
            </a:r>
            <a:endParaRPr lang="en-US" sz="10600" b="0" dirty="0">
              <a:solidFill>
                <a:srgbClr val="CC3300"/>
              </a:solidFill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0" y="1052736"/>
            <a:ext cx="449999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4800" dirty="0"/>
              <a:t>  </a:t>
            </a:r>
          </a:p>
          <a:p>
            <a:pPr>
              <a:spcBef>
                <a:spcPct val="50000"/>
              </a:spcBef>
            </a:pPr>
            <a:r>
              <a:rPr lang="ar-SA" sz="4400" dirty="0" smtClean="0">
                <a:solidFill>
                  <a:srgbClr val="CC3300"/>
                </a:solidFill>
              </a:rPr>
              <a:t>   </a:t>
            </a:r>
            <a:r>
              <a:rPr lang="ar-JO" sz="3600" dirty="0" smtClean="0">
                <a:solidFill>
                  <a:srgbClr val="CC3300"/>
                </a:solidFill>
              </a:rPr>
              <a:t>في الجمل السّابقة لأحظ أنها بدأت بأفعال </a:t>
            </a:r>
            <a:r>
              <a:rPr lang="ar-JO" sz="3600" dirty="0" smtClean="0">
                <a:solidFill>
                  <a:srgbClr val="008000"/>
                </a:solidFill>
              </a:rPr>
              <a:t>ما نوع هذه الأفعال ؟ إنها أفعال أمر . بالدليل أنها تطلب القيام بعمل ما لكنها بصيغة أمر .كيف </a:t>
            </a:r>
          </a:p>
          <a:p>
            <a:pPr>
              <a:spcBef>
                <a:spcPct val="50000"/>
              </a:spcBef>
            </a:pPr>
            <a:r>
              <a:rPr lang="ar-JO" sz="3600" dirty="0" smtClean="0">
                <a:solidFill>
                  <a:srgbClr val="008000"/>
                </a:solidFill>
              </a:rPr>
              <a:t>تعرب هذه الأفعال ؟؟ لننتبه </a:t>
            </a:r>
            <a:endParaRPr lang="ar-JO" sz="3600" dirty="0" smtClean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4" grpId="0"/>
      <p:bldP spid="2053" grpId="0"/>
      <p:bldP spid="20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56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36449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0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H="1" flipV="1">
            <a:off x="4643438" y="3357563"/>
            <a:ext cx="0" cy="35004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68313" y="4365625"/>
            <a:ext cx="3887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 b="0">
              <a:solidFill>
                <a:srgbClr val="CC3300"/>
              </a:solidFill>
            </a:endParaRPr>
          </a:p>
        </p:txBody>
      </p:sp>
      <p:graphicFrame>
        <p:nvGraphicFramePr>
          <p:cNvPr id="3120" name="Group 48"/>
          <p:cNvGraphicFramePr>
            <a:graphicFrameLocks noGrp="1"/>
          </p:cNvGraphicFramePr>
          <p:nvPr/>
        </p:nvGraphicFramePr>
        <p:xfrm>
          <a:off x="250825" y="3573463"/>
          <a:ext cx="4032250" cy="3273552"/>
        </p:xfrm>
        <a:graphic>
          <a:graphicData uri="http://schemas.openxmlformats.org/drawingml/2006/table">
            <a:tbl>
              <a:tblPr rtl="1"/>
              <a:tblGrid>
                <a:gridCol w="403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2418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ar-SA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نستنتج :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ar-S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أن </a:t>
                      </a: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أفعال الأمر صحيحة الآخر وتأتي وحدها تعرب دائما :- فعل أمر مبني على السكون الظاهر على آخره / الفاعل ضمير مستتر تقديره أنت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98" name="Group 26"/>
          <p:cNvGraphicFramePr>
            <a:graphicFrameLocks noGrp="1"/>
          </p:cNvGraphicFramePr>
          <p:nvPr/>
        </p:nvGraphicFramePr>
        <p:xfrm>
          <a:off x="2143107" y="188913"/>
          <a:ext cx="3868755" cy="3240087"/>
        </p:xfrm>
        <a:graphic>
          <a:graphicData uri="http://schemas.openxmlformats.org/drawingml/2006/table">
            <a:tbl>
              <a:tblPr rtl="1"/>
              <a:tblGrid>
                <a:gridCol w="3868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40087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الأفعال ( العب ) ( التزم) (حسّن ) (اغلق ) ؟ أفعال أمر ، لكن لم تتصل  بضمائر، والأفعال صحيحة الآخر .  ما الحركة التي تظهر على آخر الفعل ؟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إنّها  ..( السكون) كيف تعرب الأفعال جميعها ؟</a:t>
                      </a:r>
                      <a:r>
                        <a:rPr kumimoji="0" lang="ar-JO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ar-S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25" name="Group 53"/>
          <p:cNvGraphicFramePr>
            <a:graphicFrameLocks noGrp="1"/>
          </p:cNvGraphicFramePr>
          <p:nvPr/>
        </p:nvGraphicFramePr>
        <p:xfrm>
          <a:off x="4714876" y="3500438"/>
          <a:ext cx="4211637" cy="3095625"/>
        </p:xfrm>
        <a:graphic>
          <a:graphicData uri="http://schemas.openxmlformats.org/drawingml/2006/table">
            <a:tbl>
              <a:tblPr rtl="1"/>
              <a:tblGrid>
                <a:gridCol w="4211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956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** كيف تعرب أفعال الأمر الصحيحة الآخر وغير المتصلّة بضمائر؟؟؟؟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تعرب دائما :- فعل أمر مبني على السكون الظاهر على آخره / الفاعل ضمير مستتر تقديره أنت .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403350" y="549275"/>
            <a:ext cx="5761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55650" y="549275"/>
            <a:ext cx="7632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b="0">
              <a:solidFill>
                <a:srgbClr val="008000"/>
              </a:solidFill>
            </a:endParaRPr>
          </a:p>
        </p:txBody>
      </p:sp>
      <p:graphicFrame>
        <p:nvGraphicFramePr>
          <p:cNvPr id="6167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224677"/>
              </p:ext>
            </p:extLst>
          </p:nvPr>
        </p:nvGraphicFramePr>
        <p:xfrm>
          <a:off x="755650" y="260350"/>
          <a:ext cx="4175125" cy="2952750"/>
        </p:xfrm>
        <a:graphic>
          <a:graphicData uri="http://schemas.openxmlformats.org/drawingml/2006/table">
            <a:tbl>
              <a:tblPr rtl="1"/>
              <a:tblGrid>
                <a:gridCol w="417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52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ar-JO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لاحظ أنّ الأفعال سابقة الذّكر هي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أفعال أمر / لكن هل اتّصل </a:t>
                      </a:r>
                      <a:r>
                        <a:rPr kumimoji="0" lang="ar-JO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بها</a:t>
                      </a:r>
                      <a:r>
                        <a:rPr kumimoji="0" lang="ar-JO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ضمير ؟ نعم . أنه ضمير ” نون النّسوة ؟ إذن كيف يعرب فعل الأمر المتّصل به نون النّسوة ؟؟؟؟؟؟؟</a:t>
                      </a:r>
                      <a:endParaRPr kumimoji="0" lang="ar-S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69" name="Group 25"/>
          <p:cNvGraphicFramePr>
            <a:graphicFrameLocks noGrp="1"/>
          </p:cNvGraphicFramePr>
          <p:nvPr/>
        </p:nvGraphicFramePr>
        <p:xfrm>
          <a:off x="5292725" y="3789363"/>
          <a:ext cx="3406775" cy="2663825"/>
        </p:xfrm>
        <a:graphic>
          <a:graphicData uri="http://schemas.openxmlformats.org/drawingml/2006/table">
            <a:tbl>
              <a:tblPr rtl="1"/>
              <a:tblGrid>
                <a:gridCol w="3406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638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81" name="Group 37"/>
          <p:cNvGraphicFramePr>
            <a:graphicFrameLocks noGrp="1"/>
          </p:cNvGraphicFramePr>
          <p:nvPr/>
        </p:nvGraphicFramePr>
        <p:xfrm>
          <a:off x="323850" y="3860800"/>
          <a:ext cx="3960813" cy="3785616"/>
        </p:xfrm>
        <a:graphic>
          <a:graphicData uri="http://schemas.openxmlformats.org/drawingml/2006/table">
            <a:tbl>
              <a:tblPr rtl="1"/>
              <a:tblGrid>
                <a:gridCol w="3960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9238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نستنتج :</a:t>
                      </a:r>
                      <a:r>
                        <a:rPr kumimoji="0" lang="ar-JO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إنّ جميع الأفعال السابقة </a:t>
                      </a:r>
                      <a:r>
                        <a:rPr kumimoji="0" lang="ar-JO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تعرب :- عل أمر مبني على السّكون لاتصاله بنون النسوة .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ن:- ضمير متّصل مبني في محل رفع فاعل . </a:t>
                      </a:r>
                      <a:endParaRPr kumimoji="0" lang="ar-SA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80" name="Line 36"/>
          <p:cNvSpPr>
            <a:spLocks noChangeShapeType="1"/>
          </p:cNvSpPr>
          <p:nvPr/>
        </p:nvSpPr>
        <p:spPr bwMode="auto">
          <a:xfrm flipV="1">
            <a:off x="4716463" y="3789363"/>
            <a:ext cx="0" cy="30686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he-IL"/>
          </a:p>
        </p:txBody>
      </p:sp>
      <p:graphicFrame>
        <p:nvGraphicFramePr>
          <p:cNvPr id="6182" name="Group 38"/>
          <p:cNvGraphicFramePr>
            <a:graphicFrameLocks noGrp="1"/>
          </p:cNvGraphicFramePr>
          <p:nvPr/>
        </p:nvGraphicFramePr>
        <p:xfrm>
          <a:off x="5286380" y="3714752"/>
          <a:ext cx="3484558" cy="2928958"/>
        </p:xfrm>
        <a:graphic>
          <a:graphicData uri="http://schemas.openxmlformats.org/drawingml/2006/table">
            <a:tbl>
              <a:tblPr rtl="1"/>
              <a:tblGrid>
                <a:gridCol w="3484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895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4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ساعد + </a:t>
                      </a:r>
                      <a:r>
                        <a:rPr kumimoji="0" lang="ar-JO" sz="4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</a:t>
                      </a:r>
                      <a:r>
                        <a:rPr kumimoji="0" lang="ar-JO" sz="4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النسوة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4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ساهم +ن النسوة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4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انتبه + </a:t>
                      </a:r>
                      <a:r>
                        <a:rPr kumimoji="0" lang="ar-JO" sz="4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</a:t>
                      </a:r>
                      <a:r>
                        <a:rPr kumimoji="0" lang="ar-JO" sz="4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النسوة</a:t>
                      </a:r>
                      <a:endParaRPr kumimoji="0" lang="en-US" sz="4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88" name="Group 44"/>
          <p:cNvGraphicFramePr>
            <a:graphicFrameLocks noGrp="1"/>
          </p:cNvGraphicFramePr>
          <p:nvPr/>
        </p:nvGraphicFramePr>
        <p:xfrm>
          <a:off x="5111750" y="404813"/>
          <a:ext cx="3781425" cy="2978150"/>
        </p:xfrm>
        <a:graphic>
          <a:graphicData uri="http://schemas.openxmlformats.org/drawingml/2006/table">
            <a:tbl>
              <a:tblPr rtl="1"/>
              <a:tblGrid>
                <a:gridCol w="3781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781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ar-JO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ar-SA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ar-JO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ساعدْن المحتاج 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ساهمْن في عمل الخير .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ar-JO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انتبهْن إلى قواعد السّير.</a:t>
                      </a:r>
                      <a:endParaRPr kumimoji="0" lang="ar-S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95" name="Group 51"/>
          <p:cNvGraphicFramePr>
            <a:graphicFrameLocks noGrp="1"/>
          </p:cNvGraphicFramePr>
          <p:nvPr/>
        </p:nvGraphicFramePr>
        <p:xfrm>
          <a:off x="471516" y="3857629"/>
          <a:ext cx="3938532" cy="2928957"/>
        </p:xfrm>
        <a:graphic>
          <a:graphicData uri="http://schemas.openxmlformats.org/drawingml/2006/table">
            <a:tbl>
              <a:tblPr rtl="1"/>
              <a:tblGrid>
                <a:gridCol w="3938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8957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428728" y="214290"/>
            <a:ext cx="7715272" cy="6429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sz="4800" dirty="0" smtClean="0"/>
              <a:t>حالات بناء فعل الأمر صحيح الآخر:- </a:t>
            </a:r>
          </a:p>
          <a:p>
            <a:endParaRPr lang="ar-JO" sz="4800" dirty="0" smtClean="0"/>
          </a:p>
          <a:p>
            <a:pPr marL="514350" indent="-514350">
              <a:buAutoNum type="arabicPeriod"/>
            </a:pPr>
            <a:r>
              <a:rPr lang="ar-JO" sz="4800" dirty="0" smtClean="0"/>
              <a:t>السّكون ..... إذا لم يتّصل به أحد الضمائر . </a:t>
            </a:r>
          </a:p>
          <a:p>
            <a:pPr marL="514350" indent="-514350"/>
            <a:endParaRPr lang="ar-JO" sz="4800" dirty="0" smtClean="0"/>
          </a:p>
          <a:p>
            <a:pPr marL="514350" indent="-514350"/>
            <a:r>
              <a:rPr lang="ar-JO" sz="4800" dirty="0" smtClean="0"/>
              <a:t> إذا اتّصل به نون النّسوة</a:t>
            </a:r>
            <a:r>
              <a:rPr lang="ar-JO" sz="3200" dirty="0" smtClean="0"/>
              <a:t> . </a:t>
            </a:r>
            <a:endParaRPr lang="ar-SA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7410" name="Picture 2" descr="http://www.700bk.com/vb/imgcache/2/250087oob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כותרת 1"/>
          <p:cNvSpPr txBox="1">
            <a:spLocks/>
          </p:cNvSpPr>
          <p:nvPr/>
        </p:nvSpPr>
        <p:spPr>
          <a:xfrm>
            <a:off x="539552" y="54868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JO" sz="4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** الحالة الثانية من بناء فعل الأمر </a:t>
            </a:r>
            <a:endParaRPr kumimoji="0" lang="he-IL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מציין מיקום תוכן 2"/>
          <p:cNvSpPr txBox="1">
            <a:spLocks/>
          </p:cNvSpPr>
          <p:nvPr/>
        </p:nvSpPr>
        <p:spPr>
          <a:xfrm>
            <a:off x="-180528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מציין מיקום תוכן 3"/>
          <p:cNvGraphicFramePr>
            <a:graphicFrameLocks/>
          </p:cNvGraphicFramePr>
          <p:nvPr/>
        </p:nvGraphicFramePr>
        <p:xfrm>
          <a:off x="971600" y="116633"/>
          <a:ext cx="7272808" cy="585521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636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6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0685">
                <a:tc>
                  <a:txBody>
                    <a:bodyPr/>
                    <a:lstStyle/>
                    <a:p>
                      <a:pPr algn="ctr" rtl="1"/>
                      <a:r>
                        <a:rPr lang="ar-JO" sz="4400" dirty="0" smtClean="0">
                          <a:latin typeface="Andalus" pitchFamily="18" charset="-78"/>
                          <a:cs typeface="Andalus" pitchFamily="18" charset="-78"/>
                        </a:rPr>
                        <a:t>الأمثلة</a:t>
                      </a:r>
                      <a:r>
                        <a:rPr lang="ar-JO" sz="4400" baseline="0" dirty="0" smtClean="0">
                          <a:latin typeface="Andalus" pitchFamily="18" charset="-78"/>
                          <a:cs typeface="Andalus" pitchFamily="18" charset="-78"/>
                        </a:rPr>
                        <a:t> </a:t>
                      </a:r>
                      <a:endParaRPr lang="he-IL" sz="4400" dirty="0">
                        <a:latin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4400" dirty="0" smtClean="0">
                          <a:latin typeface="Andalus" pitchFamily="18" charset="-78"/>
                        </a:rPr>
                        <a:t>فعل</a:t>
                      </a:r>
                      <a:r>
                        <a:rPr lang="ar-JO" sz="4400" baseline="0" dirty="0" smtClean="0">
                          <a:latin typeface="Andalus" pitchFamily="18" charset="-78"/>
                        </a:rPr>
                        <a:t> الأمر </a:t>
                      </a:r>
                      <a:endParaRPr lang="he-IL" sz="4400" dirty="0">
                        <a:latin typeface="Andalus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068"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r>
                        <a:rPr lang="ar-JO" sz="2800" baseline="0" dirty="0" smtClean="0">
                          <a:latin typeface="Arial" pitchFamily="34" charset="0"/>
                          <a:cs typeface="Arial" pitchFamily="34" charset="0"/>
                        </a:rPr>
                        <a:t> ”اذهبا إلى فرعون إنه طغى“ 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اذهبا</a:t>
                      </a:r>
                      <a:r>
                        <a:rPr lang="ar-JO" sz="2800" baseline="0" dirty="0" smtClean="0">
                          <a:latin typeface="Arial" pitchFamily="34" charset="0"/>
                          <a:cs typeface="Arial" pitchFamily="34" charset="0"/>
                        </a:rPr>
                        <a:t> أصله ” اذهب +</a:t>
                      </a:r>
                      <a:r>
                        <a:rPr lang="ar-JO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الف</a:t>
                      </a:r>
                      <a:r>
                        <a:rPr lang="ar-JO" sz="2800" baseline="0" dirty="0" smtClean="0">
                          <a:latin typeface="Arial" pitchFamily="34" charset="0"/>
                          <a:cs typeface="Arial" pitchFamily="34" charset="0"/>
                        </a:rPr>
                        <a:t> الاثنين ”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288"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r>
                        <a:rPr lang="ar-JO" sz="2800" baseline="0" dirty="0" smtClean="0">
                          <a:latin typeface="Arial" pitchFamily="34" charset="0"/>
                          <a:cs typeface="Arial" pitchFamily="34" charset="0"/>
                        </a:rPr>
                        <a:t>تمتّعوا بعمر الشباب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تمتّعوا أصله“ تمتّع + واو الجماعة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9288"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r>
                        <a:rPr lang="ar-JO" sz="2800" baseline="0" dirty="0" smtClean="0">
                          <a:latin typeface="Arial" pitchFamily="34" charset="0"/>
                          <a:cs typeface="Arial" pitchFamily="34" charset="0"/>
                        </a:rPr>
                        <a:t> أحسني إلى جيرانك يا سعاد 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أحسني أصله ”أحسن+ي مخاطبة</a:t>
                      </a:r>
                      <a:r>
                        <a:rPr lang="ar-JO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685"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4. أيها الجنديان ، دافعا عن الوطن بقوّة 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دافعا أصله ” دافع+</a:t>
                      </a:r>
                      <a:r>
                        <a:rPr lang="ar-JO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ar-JO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ا</a:t>
                      </a:r>
                      <a:r>
                        <a:rPr lang="ar-JO" sz="2800" baseline="0" dirty="0" smtClean="0">
                          <a:latin typeface="Arial" pitchFamily="34" charset="0"/>
                          <a:cs typeface="Arial" pitchFamily="34" charset="0"/>
                        </a:rPr>
                        <a:t> الاثنين 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685"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5. أيها الأطفال ،أنشدوا أغنية عن الوطن 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800" dirty="0" smtClean="0">
                          <a:latin typeface="Arial" pitchFamily="34" charset="0"/>
                          <a:cs typeface="Arial" pitchFamily="34" charset="0"/>
                        </a:rPr>
                        <a:t>أنشدوا أصله ” أنشد + واو الجماعة</a:t>
                      </a: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6" name="Picture 2" descr="http://www.700bk.com/vb/imgcache/2/250087oob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כותרת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JO" sz="4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كيف يعرب فعل الأمر المتصل به الضمائر؟؟؟</a:t>
            </a:r>
            <a:endParaRPr kumimoji="0" lang="he-IL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מציין מיקום תוכן 2"/>
          <p:cNvSpPr txBox="1">
            <a:spLocks/>
          </p:cNvSpPr>
          <p:nvPr/>
        </p:nvSpPr>
        <p:spPr>
          <a:xfrm>
            <a:off x="755576" y="1412776"/>
            <a:ext cx="7346776" cy="4525963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JO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نلاحظ أن الأفعال السابقة جميعها قد اتّصلت </a:t>
            </a:r>
            <a:r>
              <a:rPr kumimoji="0" lang="ar-JO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ب</a:t>
            </a:r>
            <a:r>
              <a:rPr kumimoji="0" lang="ar-JO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ضمائر هي </a:t>
            </a:r>
            <a:r>
              <a:rPr lang="ar-JO" sz="3200" dirty="0" smtClean="0"/>
              <a:t>”واو الجماعة ألف الاثنين ي مخاطبة</a:t>
            </a:r>
            <a:r>
              <a:rPr kumimoji="0" lang="ar-S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ar-JO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JO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لنتعرّف</a:t>
            </a:r>
            <a:r>
              <a:rPr kumimoji="0" lang="ar-JO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على كيفية إعراب الفعل ؟؟؟؟؟؟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JO" sz="3200" baseline="0" dirty="0" smtClean="0"/>
              <a:t>” اذهبا :- فعل أمر مبني على حذف النون لاتصاله ب الف الاثنين/ ”ا“ الاثنين:- ضمير متصل مبني في محل </a:t>
            </a:r>
            <a:r>
              <a:rPr lang="ar-JO" sz="3200" dirty="0" smtClean="0"/>
              <a:t>رفع فاعل .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ar-JO" sz="3200" dirty="0" smtClean="0"/>
              <a:t>تمتّعوا :- فعل أمر مبني على حذف النون لأن اتصل به / ”وا“ الجماعة:- ضمير متصل مبني في محل رفع فاعل .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32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מפנה השמש">
  <a:themeElements>
    <a:clrScheme name="מפנה השמש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מפנה השמש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מפנה השמ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466</TotalTime>
  <Words>1025</Words>
  <Application>Microsoft Office PowerPoint</Application>
  <PresentationFormat>On-screen Show (4:3)</PresentationFormat>
  <Paragraphs>134</Paragraphs>
  <Slides>16</Slides>
  <Notes>1</Notes>
  <HiddenSlides>1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Andalus</vt:lpstr>
      <vt:lpstr>Arial</vt:lpstr>
      <vt:lpstr>Calibri</vt:lpstr>
      <vt:lpstr>Gill Sans MT</vt:lpstr>
      <vt:lpstr>Majalla UI</vt:lpstr>
      <vt:lpstr>Times New Roman</vt:lpstr>
      <vt:lpstr>Verdana</vt:lpstr>
      <vt:lpstr>Wingdings 2</vt:lpstr>
      <vt:lpstr>מפנה השמש</vt:lpstr>
      <vt:lpstr>CorelPhotoPaint.Image.7</vt:lpstr>
      <vt:lpstr>PowerPoint Presentation</vt:lpstr>
      <vt:lpstr>PowerPoint Presentation</vt:lpstr>
      <vt:lpstr>فعل الأمر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كيف يعرب فعل الأمر عندما ينتهي بحرف العلّة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Hanen</dc:creator>
  <cp:lastModifiedBy>دعاء دعاء فهد اللبابده</cp:lastModifiedBy>
  <cp:revision>65</cp:revision>
  <dcterms:created xsi:type="dcterms:W3CDTF">2012-03-30T11:49:37Z</dcterms:created>
  <dcterms:modified xsi:type="dcterms:W3CDTF">2025-11-10T15:29:11Z</dcterms:modified>
</cp:coreProperties>
</file>