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89" r:id="rId3"/>
    <p:sldId id="309" r:id="rId4"/>
    <p:sldId id="256" r:id="rId5"/>
    <p:sldId id="310" r:id="rId6"/>
    <p:sldId id="260" r:id="rId7"/>
    <p:sldId id="311" r:id="rId8"/>
    <p:sldId id="257" r:id="rId9"/>
    <p:sldId id="259" r:id="rId10"/>
    <p:sldId id="303" r:id="rId11"/>
    <p:sldId id="261" r:id="rId12"/>
    <p:sldId id="267" r:id="rId13"/>
    <p:sldId id="304" r:id="rId14"/>
    <p:sldId id="305" r:id="rId15"/>
    <p:sldId id="301" r:id="rId16"/>
    <p:sldId id="312" r:id="rId17"/>
    <p:sldId id="313" r:id="rId18"/>
    <p:sldId id="269" r:id="rId19"/>
    <p:sldId id="275" r:id="rId20"/>
    <p:sldId id="296" r:id="rId21"/>
    <p:sldId id="273" r:id="rId22"/>
    <p:sldId id="300" r:id="rId23"/>
    <p:sldId id="298" r:id="rId24"/>
    <p:sldId id="314" r:id="rId25"/>
    <p:sldId id="302" r:id="rId26"/>
    <p:sldId id="315" r:id="rId27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CC"/>
    <a:srgbClr val="800080"/>
    <a:srgbClr val="CC3300"/>
    <a:srgbClr val="962C70"/>
    <a:srgbClr val="DB2D3E"/>
    <a:srgbClr val="006600"/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>
      <p:cViewPr varScale="1">
        <p:scale>
          <a:sx n="80" d="100"/>
          <a:sy n="80" d="100"/>
        </p:scale>
        <p:origin x="2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BF47E-128C-4DD6-B1A1-443A9F99C02D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F1921B5-17E3-4A02-A1A1-B671B1A428B4}">
      <dgm:prSet phldrT="[نص]" custT="1"/>
      <dgm:spPr/>
      <dgm:t>
        <a:bodyPr/>
        <a:lstStyle/>
        <a:p>
          <a:r>
            <a:rPr lang="ar-JO" sz="2800" dirty="0" smtClean="0">
              <a:solidFill>
                <a:schemeClr val="tx1"/>
              </a:solidFill>
            </a:rPr>
            <a:t>ا</a:t>
          </a:r>
          <a:r>
            <a:rPr lang="ar-JO" sz="2800" b="1" dirty="0" smtClean="0">
              <a:solidFill>
                <a:schemeClr val="tx1"/>
              </a:solidFill>
            </a:rPr>
            <a:t>لأرض</a:t>
          </a:r>
          <a:r>
            <a:rPr lang="ar-JO" sz="2800" b="1" baseline="0" dirty="0" smtClean="0">
              <a:solidFill>
                <a:schemeClr val="tx1"/>
              </a:solidFill>
            </a:rPr>
            <a:t> تحيا بالمطر</a:t>
          </a:r>
          <a:r>
            <a:rPr lang="ar-JO" sz="6000" baseline="0" dirty="0" smtClean="0">
              <a:solidFill>
                <a:schemeClr val="tx1"/>
              </a:solidFill>
            </a:rPr>
            <a:t> </a:t>
          </a:r>
          <a:endParaRPr lang="en-US" sz="6000" dirty="0">
            <a:solidFill>
              <a:schemeClr val="tx1"/>
            </a:solidFill>
          </a:endParaRPr>
        </a:p>
      </dgm:t>
    </dgm:pt>
    <dgm:pt modelId="{C405F2A3-9138-43E9-839E-DC1B9E7B2E70}" type="parTrans" cxnId="{12F317F1-75D3-4D49-B021-7E5270F93F52}">
      <dgm:prSet/>
      <dgm:spPr/>
      <dgm:t>
        <a:bodyPr/>
        <a:lstStyle/>
        <a:p>
          <a:endParaRPr lang="en-US"/>
        </a:p>
      </dgm:t>
    </dgm:pt>
    <dgm:pt modelId="{8903089C-8706-4F16-90F2-594BA7290C69}" type="sibTrans" cxnId="{12F317F1-75D3-4D49-B021-7E5270F93F52}">
      <dgm:prSet/>
      <dgm:spPr/>
      <dgm:t>
        <a:bodyPr/>
        <a:lstStyle/>
        <a:p>
          <a:endParaRPr lang="en-US"/>
        </a:p>
      </dgm:t>
    </dgm:pt>
    <dgm:pt modelId="{D2D4962E-80ED-4289-8EAF-590B2301321D}">
      <dgm:prSet phldrT="[نص]" custT="1"/>
      <dgm:spPr/>
      <dgm:t>
        <a:bodyPr/>
        <a:lstStyle/>
        <a:p>
          <a:r>
            <a:rPr lang="ar-JO" sz="2700" b="1" dirty="0" smtClean="0"/>
            <a:t>الأردن يتقدّم </a:t>
          </a:r>
          <a:r>
            <a:rPr lang="ar-JO" sz="2800" b="1" dirty="0" smtClean="0"/>
            <a:t>في</a:t>
          </a:r>
          <a:r>
            <a:rPr lang="ar-JO" sz="2700" b="1" dirty="0" smtClean="0"/>
            <a:t> الصناعات </a:t>
          </a:r>
          <a:endParaRPr lang="en-US" sz="2700" b="1" dirty="0"/>
        </a:p>
      </dgm:t>
    </dgm:pt>
    <dgm:pt modelId="{09C44689-90C6-4104-962A-081DBAF60E3A}" type="parTrans" cxnId="{C1503B83-63B2-4452-B413-6CFE8C088C11}">
      <dgm:prSet/>
      <dgm:spPr/>
      <dgm:t>
        <a:bodyPr/>
        <a:lstStyle/>
        <a:p>
          <a:endParaRPr lang="en-US"/>
        </a:p>
      </dgm:t>
    </dgm:pt>
    <dgm:pt modelId="{82FC0EAD-40EF-4D00-8F73-CB34AF9F6F6E}" type="sibTrans" cxnId="{C1503B83-63B2-4452-B413-6CFE8C088C11}">
      <dgm:prSet/>
      <dgm:spPr/>
      <dgm:t>
        <a:bodyPr/>
        <a:lstStyle/>
        <a:p>
          <a:endParaRPr lang="en-US"/>
        </a:p>
      </dgm:t>
    </dgm:pt>
    <dgm:pt modelId="{ED611DFB-CA6A-4A47-8408-76B6E662940B}">
      <dgm:prSet phldrT="[نص]"/>
      <dgm:spPr/>
      <dgm:t>
        <a:bodyPr/>
        <a:lstStyle/>
        <a:p>
          <a:endParaRPr lang="en-US" dirty="0"/>
        </a:p>
      </dgm:t>
    </dgm:pt>
    <dgm:pt modelId="{BBB18A7D-5F27-40FA-91DE-1C0C5CD46BF0}" type="parTrans" cxnId="{184D6D6A-520A-40A8-A580-926908F89B48}">
      <dgm:prSet/>
      <dgm:spPr/>
      <dgm:t>
        <a:bodyPr/>
        <a:lstStyle/>
        <a:p>
          <a:endParaRPr lang="en-US"/>
        </a:p>
      </dgm:t>
    </dgm:pt>
    <dgm:pt modelId="{8FD1159C-AC5D-47B0-904F-D435CCC8E2D4}" type="sibTrans" cxnId="{184D6D6A-520A-40A8-A580-926908F89B48}">
      <dgm:prSet/>
      <dgm:spPr/>
      <dgm:t>
        <a:bodyPr/>
        <a:lstStyle/>
        <a:p>
          <a:endParaRPr lang="en-US"/>
        </a:p>
      </dgm:t>
    </dgm:pt>
    <dgm:pt modelId="{FCE9DF6C-8C51-4BEA-B228-CA7F35C55323}">
      <dgm:prSet phldrT="[نص]"/>
      <dgm:spPr/>
      <dgm:t>
        <a:bodyPr/>
        <a:lstStyle/>
        <a:p>
          <a:endParaRPr lang="en-US" dirty="0"/>
        </a:p>
      </dgm:t>
    </dgm:pt>
    <dgm:pt modelId="{005F6EBB-4AA4-483C-ADB4-3AC69F382911}" type="parTrans" cxnId="{FAB78E66-D6D5-4F92-AFB3-19A014BF5545}">
      <dgm:prSet/>
      <dgm:spPr/>
      <dgm:t>
        <a:bodyPr/>
        <a:lstStyle/>
        <a:p>
          <a:endParaRPr lang="en-US"/>
        </a:p>
      </dgm:t>
    </dgm:pt>
    <dgm:pt modelId="{33AECC40-AAE0-4E7D-B693-E4171F36EC4A}" type="sibTrans" cxnId="{FAB78E66-D6D5-4F92-AFB3-19A014BF5545}">
      <dgm:prSet/>
      <dgm:spPr/>
      <dgm:t>
        <a:bodyPr/>
        <a:lstStyle/>
        <a:p>
          <a:endParaRPr lang="en-US"/>
        </a:p>
      </dgm:t>
    </dgm:pt>
    <dgm:pt modelId="{81078E8B-F0DC-4F8D-938D-7DDE7CCBF5D6}">
      <dgm:prSet custT="1"/>
      <dgm:spPr/>
      <dgm:t>
        <a:bodyPr/>
        <a:lstStyle/>
        <a:p>
          <a:pPr rtl="1"/>
          <a:r>
            <a:rPr lang="ar-JO" sz="2800" b="1" dirty="0" smtClean="0"/>
            <a:t>الرجل يسعى للصلح</a:t>
          </a:r>
          <a:endParaRPr lang="ar-SA" sz="2800" b="1" dirty="0"/>
        </a:p>
      </dgm:t>
    </dgm:pt>
    <dgm:pt modelId="{201A0D19-15C8-4CDE-A9FD-7D991F60B2C6}" type="parTrans" cxnId="{14AD5819-F99D-4505-9EE2-A4525C1B9161}">
      <dgm:prSet/>
      <dgm:spPr/>
      <dgm:t>
        <a:bodyPr/>
        <a:lstStyle/>
        <a:p>
          <a:pPr rtl="1"/>
          <a:endParaRPr lang="ar-SA"/>
        </a:p>
      </dgm:t>
    </dgm:pt>
    <dgm:pt modelId="{F31C2554-8D54-4812-B763-AB955BCF292A}" type="sibTrans" cxnId="{14AD5819-F99D-4505-9EE2-A4525C1B9161}">
      <dgm:prSet/>
      <dgm:spPr/>
      <dgm:t>
        <a:bodyPr/>
        <a:lstStyle/>
        <a:p>
          <a:pPr rtl="1"/>
          <a:endParaRPr lang="ar-SA"/>
        </a:p>
      </dgm:t>
    </dgm:pt>
    <dgm:pt modelId="{994966C3-3080-4A92-BDC8-3F78B768701B}" type="pres">
      <dgm:prSet presAssocID="{B1CBF47E-128C-4DD6-B1A1-443A9F99C0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3F4C585-B72B-4428-AF75-FF0FCAEB7E90}" type="pres">
      <dgm:prSet presAssocID="{B1CBF47E-128C-4DD6-B1A1-443A9F99C02D}" presName="cycle" presStyleCnt="0"/>
      <dgm:spPr/>
    </dgm:pt>
    <dgm:pt modelId="{A9B9B10A-6B01-4688-B713-6FA3F64267A6}" type="pres">
      <dgm:prSet presAssocID="{6F1921B5-17E3-4A02-A1A1-B671B1A428B4}" presName="nodeFirstNode" presStyleLbl="node1" presStyleIdx="0" presStyleCnt="5" custScaleX="181497" custScaleY="73394" custRadScaleRad="119379" custRadScaleInc="8128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9CA712-756E-4D7F-B0EC-739452C4E0B0}" type="pres">
      <dgm:prSet presAssocID="{8903089C-8706-4F16-90F2-594BA7290C69}" presName="sibTransFirstNode" presStyleLbl="bgShp" presStyleIdx="0" presStyleCnt="1"/>
      <dgm:spPr/>
      <dgm:t>
        <a:bodyPr/>
        <a:lstStyle/>
        <a:p>
          <a:pPr rtl="1"/>
          <a:endParaRPr lang="ar-SA"/>
        </a:p>
      </dgm:t>
    </dgm:pt>
    <dgm:pt modelId="{319A9789-7F03-4361-95E2-3677C75AEC80}" type="pres">
      <dgm:prSet presAssocID="{81078E8B-F0DC-4F8D-938D-7DDE7CCBF5D6}" presName="nodeFollowingNodes" presStyleLbl="node1" presStyleIdx="1" presStyleCnt="5" custScaleX="175741" custScaleY="36990" custRadScaleRad="104353" custRadScaleInc="-1056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E8AC7D4-DBE0-42E2-B23E-424901CD4926}" type="pres">
      <dgm:prSet presAssocID="{D2D4962E-80ED-4289-8EAF-590B2301321D}" presName="nodeFollowingNodes" presStyleLbl="node1" presStyleIdx="2" presStyleCnt="5" custScaleX="181165" custScaleY="53152" custRadScaleRad="102026" custRadScaleInc="-10408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76940BD-1F06-4D01-B72E-FA61401E2958}" type="pres">
      <dgm:prSet presAssocID="{ED611DFB-CA6A-4A47-8408-76B6E662940B}" presName="nodeFollowingNodes" presStyleLbl="node1" presStyleIdx="3" presStyleCnt="5" custScaleX="136687" custScaleY="336008" custRadScaleRad="126085" custRadScaleInc="5741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B6209A-5A6B-42E4-B4F8-8DF2074ACCED}" type="pres">
      <dgm:prSet presAssocID="{FCE9DF6C-8C51-4BEA-B228-CA7F35C55323}" presName="nodeFollowingNodes" presStyleLbl="node1" presStyleIdx="4" presStyleCnt="5" custScaleX="149319" custScaleY="75532" custRadScaleRad="128042" custRadScaleInc="3148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1E2BAA0-3B73-4382-9EAA-0D12E334F2ED}" type="presOf" srcId="{FCE9DF6C-8C51-4BEA-B228-CA7F35C55323}" destId="{82B6209A-5A6B-42E4-B4F8-8DF2074ACCED}" srcOrd="0" destOrd="0" presId="urn:microsoft.com/office/officeart/2005/8/layout/cycle3"/>
    <dgm:cxn modelId="{B0206CC6-38EA-49BD-9CF0-B1423235975B}" type="presOf" srcId="{8903089C-8706-4F16-90F2-594BA7290C69}" destId="{929CA712-756E-4D7F-B0EC-739452C4E0B0}" srcOrd="0" destOrd="0" presId="urn:microsoft.com/office/officeart/2005/8/layout/cycle3"/>
    <dgm:cxn modelId="{FAB78E66-D6D5-4F92-AFB3-19A014BF5545}" srcId="{B1CBF47E-128C-4DD6-B1A1-443A9F99C02D}" destId="{FCE9DF6C-8C51-4BEA-B228-CA7F35C55323}" srcOrd="4" destOrd="0" parTransId="{005F6EBB-4AA4-483C-ADB4-3AC69F382911}" sibTransId="{33AECC40-AAE0-4E7D-B693-E4171F36EC4A}"/>
    <dgm:cxn modelId="{12F317F1-75D3-4D49-B021-7E5270F93F52}" srcId="{B1CBF47E-128C-4DD6-B1A1-443A9F99C02D}" destId="{6F1921B5-17E3-4A02-A1A1-B671B1A428B4}" srcOrd="0" destOrd="0" parTransId="{C405F2A3-9138-43E9-839E-DC1B9E7B2E70}" sibTransId="{8903089C-8706-4F16-90F2-594BA7290C69}"/>
    <dgm:cxn modelId="{2214A36D-9154-4284-B3F4-FB63BA06D534}" type="presOf" srcId="{B1CBF47E-128C-4DD6-B1A1-443A9F99C02D}" destId="{994966C3-3080-4A92-BDC8-3F78B768701B}" srcOrd="0" destOrd="0" presId="urn:microsoft.com/office/officeart/2005/8/layout/cycle3"/>
    <dgm:cxn modelId="{C1503B83-63B2-4452-B413-6CFE8C088C11}" srcId="{B1CBF47E-128C-4DD6-B1A1-443A9F99C02D}" destId="{D2D4962E-80ED-4289-8EAF-590B2301321D}" srcOrd="2" destOrd="0" parTransId="{09C44689-90C6-4104-962A-081DBAF60E3A}" sibTransId="{82FC0EAD-40EF-4D00-8F73-CB34AF9F6F6E}"/>
    <dgm:cxn modelId="{4AFA691F-4277-474D-A783-9D39C79F92AF}" type="presOf" srcId="{ED611DFB-CA6A-4A47-8408-76B6E662940B}" destId="{A76940BD-1F06-4D01-B72E-FA61401E2958}" srcOrd="0" destOrd="0" presId="urn:microsoft.com/office/officeart/2005/8/layout/cycle3"/>
    <dgm:cxn modelId="{D3A48D55-7505-4C59-AB00-26D758268C21}" type="presOf" srcId="{81078E8B-F0DC-4F8D-938D-7DDE7CCBF5D6}" destId="{319A9789-7F03-4361-95E2-3677C75AEC80}" srcOrd="0" destOrd="0" presId="urn:microsoft.com/office/officeart/2005/8/layout/cycle3"/>
    <dgm:cxn modelId="{14AD5819-F99D-4505-9EE2-A4525C1B9161}" srcId="{B1CBF47E-128C-4DD6-B1A1-443A9F99C02D}" destId="{81078E8B-F0DC-4F8D-938D-7DDE7CCBF5D6}" srcOrd="1" destOrd="0" parTransId="{201A0D19-15C8-4CDE-A9FD-7D991F60B2C6}" sibTransId="{F31C2554-8D54-4812-B763-AB955BCF292A}"/>
    <dgm:cxn modelId="{D5765365-275D-4617-809D-9482E41042A8}" type="presOf" srcId="{6F1921B5-17E3-4A02-A1A1-B671B1A428B4}" destId="{A9B9B10A-6B01-4688-B713-6FA3F64267A6}" srcOrd="0" destOrd="0" presId="urn:microsoft.com/office/officeart/2005/8/layout/cycle3"/>
    <dgm:cxn modelId="{184D6D6A-520A-40A8-A580-926908F89B48}" srcId="{B1CBF47E-128C-4DD6-B1A1-443A9F99C02D}" destId="{ED611DFB-CA6A-4A47-8408-76B6E662940B}" srcOrd="3" destOrd="0" parTransId="{BBB18A7D-5F27-40FA-91DE-1C0C5CD46BF0}" sibTransId="{8FD1159C-AC5D-47B0-904F-D435CCC8E2D4}"/>
    <dgm:cxn modelId="{46D796B1-46A4-42EE-A60E-5545857F7CDF}" type="presOf" srcId="{D2D4962E-80ED-4289-8EAF-590B2301321D}" destId="{6E8AC7D4-DBE0-42E2-B23E-424901CD4926}" srcOrd="0" destOrd="0" presId="urn:microsoft.com/office/officeart/2005/8/layout/cycle3"/>
    <dgm:cxn modelId="{6DC7A44E-BCB3-4B3B-A4F2-7575BCC4F073}" type="presParOf" srcId="{994966C3-3080-4A92-BDC8-3F78B768701B}" destId="{63F4C585-B72B-4428-AF75-FF0FCAEB7E90}" srcOrd="0" destOrd="0" presId="urn:microsoft.com/office/officeart/2005/8/layout/cycle3"/>
    <dgm:cxn modelId="{33D92A67-736E-4603-92E8-E2AFB74E91B8}" type="presParOf" srcId="{63F4C585-B72B-4428-AF75-FF0FCAEB7E90}" destId="{A9B9B10A-6B01-4688-B713-6FA3F64267A6}" srcOrd="0" destOrd="0" presId="urn:microsoft.com/office/officeart/2005/8/layout/cycle3"/>
    <dgm:cxn modelId="{1C3AE464-3A36-4CDB-8E32-4CFA98E2F913}" type="presParOf" srcId="{63F4C585-B72B-4428-AF75-FF0FCAEB7E90}" destId="{929CA712-756E-4D7F-B0EC-739452C4E0B0}" srcOrd="1" destOrd="0" presId="urn:microsoft.com/office/officeart/2005/8/layout/cycle3"/>
    <dgm:cxn modelId="{2C747A8A-191E-466A-8C7F-A4F92A277C43}" type="presParOf" srcId="{63F4C585-B72B-4428-AF75-FF0FCAEB7E90}" destId="{319A9789-7F03-4361-95E2-3677C75AEC80}" srcOrd="2" destOrd="0" presId="urn:microsoft.com/office/officeart/2005/8/layout/cycle3"/>
    <dgm:cxn modelId="{74625041-6E75-42B7-ACEB-415C0AEDF46E}" type="presParOf" srcId="{63F4C585-B72B-4428-AF75-FF0FCAEB7E90}" destId="{6E8AC7D4-DBE0-42E2-B23E-424901CD4926}" srcOrd="3" destOrd="0" presId="urn:microsoft.com/office/officeart/2005/8/layout/cycle3"/>
    <dgm:cxn modelId="{D8BB2248-866D-47C9-B465-B8F4E3722BF4}" type="presParOf" srcId="{63F4C585-B72B-4428-AF75-FF0FCAEB7E90}" destId="{A76940BD-1F06-4D01-B72E-FA61401E2958}" srcOrd="4" destOrd="0" presId="urn:microsoft.com/office/officeart/2005/8/layout/cycle3"/>
    <dgm:cxn modelId="{19EA6CBC-BA7D-472E-B199-68667FED776B}" type="presParOf" srcId="{63F4C585-B72B-4428-AF75-FF0FCAEB7E90}" destId="{82B6209A-5A6B-42E4-B4F8-8DF2074ACCE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13865-7982-4F90-91C0-724D0B16DAB6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3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09613" y="4262438"/>
            <a:ext cx="5683250" cy="403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52170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4022725" y="852170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E2FC0-4400-429E-BC00-B272796FE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0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2FC0-4400-429E-BC00-B272796FE1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93411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6184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7905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3592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21097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850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17187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7803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0240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23667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0928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064C0-845B-4E86-B906-FD2007371EAF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2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601;&#1610;&#1583;&#1610;&#1608;%20&#1575;&#1604;&#1605;&#1576;&#1578;&#1583;&#1571;%20&#1608;&#1575;&#1604;&#1582;&#1576;&#1585;.mp4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575;&#1604;&#1580;&#1605;&#1604;&#1607;%20&#1575;&#1604;&#1575;&#1587;&#1605;&#1610;&#1607;%20%20&#1582;&#1604;&#1608;&#1583;%20&#1593;&#1576;&#1583;&#1575;&#1604;&#1601;&#1578;&#1575;&#1581;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685800" y="381000"/>
            <a:ext cx="8153400" cy="9048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استراتيجية الذاكرة الحديدية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صورة 5" descr="Image result for brain clipar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571612"/>
            <a:ext cx="28575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/>
          <p:nvPr/>
        </p:nvSpPr>
        <p:spPr>
          <a:xfrm>
            <a:off x="571472" y="4714884"/>
            <a:ext cx="85725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b="1" spc="50" dirty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</a:t>
            </a:r>
            <a:r>
              <a:rPr lang="ar-JO" sz="60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</a:t>
            </a:r>
            <a:r>
              <a:rPr lang="ar-AE" sz="60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ذكرن</a:t>
            </a:r>
            <a:r>
              <a:rPr lang="ar-JO" sz="60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</a:t>
            </a:r>
            <a:r>
              <a:rPr lang="ar-AE" sz="60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AE" sz="6000" b="1" spc="50" dirty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بأنواع الجُمَل؟</a:t>
            </a:r>
            <a:endParaRPr lang="en-US" sz="60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جمة ذات 32 نقطة 3"/>
          <p:cNvSpPr/>
          <p:nvPr/>
        </p:nvSpPr>
        <p:spPr>
          <a:xfrm>
            <a:off x="1000100" y="642918"/>
            <a:ext cx="7572428" cy="5786478"/>
          </a:xfrm>
          <a:prstGeom prst="star3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 smtClean="0">
                <a:solidFill>
                  <a:srgbClr val="713C86"/>
                </a:solidFill>
              </a:rPr>
              <a:t>نكمل إعرابنا كالآتي :- الجملة الفعلية ” تحيا بالمطر ” في محل رفع </a:t>
            </a:r>
            <a:r>
              <a:rPr lang="ar-JO" sz="3600" b="1" smtClean="0">
                <a:solidFill>
                  <a:srgbClr val="713C86"/>
                </a:solidFill>
              </a:rPr>
              <a:t>خبر المبتدأ . </a:t>
            </a:r>
            <a:endParaRPr lang="en-US" sz="3600" b="1" dirty="0">
              <a:solidFill>
                <a:srgbClr val="713C86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حطة طرفية 4"/>
          <p:cNvSpPr/>
          <p:nvPr/>
        </p:nvSpPr>
        <p:spPr>
          <a:xfrm>
            <a:off x="285720" y="4786322"/>
            <a:ext cx="8643998" cy="1928826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dirty="0" smtClean="0">
                <a:solidFill>
                  <a:srgbClr val="808000"/>
                </a:solidFill>
              </a:rPr>
              <a:t>الجملة الاسمية التي تكون معادلتها كالآتي :- </a:t>
            </a:r>
          </a:p>
          <a:p>
            <a:pPr algn="ctr"/>
            <a:r>
              <a:rPr lang="ar-JO" sz="3600" dirty="0" smtClean="0">
                <a:solidFill>
                  <a:srgbClr val="808000"/>
                </a:solidFill>
              </a:rPr>
              <a:t>اسم ” مبتدأ + </a:t>
            </a:r>
            <a:r>
              <a:rPr lang="ar-JO" sz="3600" u="sng" dirty="0" smtClean="0">
                <a:solidFill>
                  <a:srgbClr val="FF0000"/>
                </a:solidFill>
              </a:rPr>
              <a:t>فعل+ فاعل + مفعول </a:t>
            </a:r>
            <a:r>
              <a:rPr lang="ar-JO" sz="3600" u="sng" dirty="0" err="1" smtClean="0">
                <a:solidFill>
                  <a:srgbClr val="FF0000"/>
                </a:solidFill>
              </a:rPr>
              <a:t>به</a:t>
            </a:r>
            <a:r>
              <a:rPr lang="ar-JO" sz="3600" u="sng" dirty="0" smtClean="0">
                <a:solidFill>
                  <a:srgbClr val="FF0000"/>
                </a:solidFill>
              </a:rPr>
              <a:t> ”</a:t>
            </a:r>
            <a:r>
              <a:rPr lang="ar-JO" sz="3600" dirty="0" smtClean="0">
                <a:solidFill>
                  <a:srgbClr val="808000"/>
                </a:solidFill>
              </a:rPr>
              <a:t> إن وجد ”</a:t>
            </a:r>
          </a:p>
          <a:p>
            <a:pPr algn="ctr"/>
            <a:r>
              <a:rPr lang="ar-JO" sz="3600" dirty="0" smtClean="0">
                <a:solidFill>
                  <a:srgbClr val="808000"/>
                </a:solidFill>
              </a:rPr>
              <a:t>الجملة الفعلية ” في محل رفع خبر المبتدأ“ </a:t>
            </a:r>
            <a:r>
              <a:rPr lang="ar-AE" sz="3600" dirty="0" smtClean="0"/>
              <a:t>.</a:t>
            </a:r>
            <a:endParaRPr lang="ar-SA" sz="3600" dirty="0"/>
          </a:p>
        </p:txBody>
      </p:sp>
      <p:sp>
        <p:nvSpPr>
          <p:cNvPr id="6" name="قلب 5"/>
          <p:cNvSpPr/>
          <p:nvPr/>
        </p:nvSpPr>
        <p:spPr>
          <a:xfrm>
            <a:off x="2357422" y="785794"/>
            <a:ext cx="4500594" cy="3857652"/>
          </a:xfrm>
          <a:prstGeom prst="hear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6600" dirty="0" smtClean="0">
                <a:solidFill>
                  <a:srgbClr val="962C70"/>
                </a:solidFill>
              </a:rPr>
              <a:t>الصورة الثانية للخبر </a:t>
            </a:r>
            <a:endParaRPr lang="en-US" sz="6600" dirty="0">
              <a:solidFill>
                <a:srgbClr val="962C7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تمرير أفقي 6"/>
          <p:cNvSpPr/>
          <p:nvPr/>
        </p:nvSpPr>
        <p:spPr>
          <a:xfrm>
            <a:off x="71438" y="2000240"/>
            <a:ext cx="9001156" cy="478634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ar-AE" sz="3200" b="1" kern="0" dirty="0">
              <a:solidFill>
                <a:sysClr val="windowText" lastClr="000000"/>
              </a:solidFill>
            </a:endParaRPr>
          </a:p>
          <a:p>
            <a:pPr lvl="0" algn="ctr">
              <a:lnSpc>
                <a:spcPct val="150000"/>
              </a:lnSpc>
            </a:pPr>
            <a:endParaRPr lang="ar-AE" sz="3200" b="1" kern="0" dirty="0">
              <a:solidFill>
                <a:sysClr val="windowText" lastClr="000000"/>
              </a:solidFill>
            </a:endParaRPr>
          </a:p>
          <a:p>
            <a:pPr lvl="0" algn="r">
              <a:lnSpc>
                <a:spcPct val="150000"/>
              </a:lnSpc>
              <a:buFont typeface="Arial" pitchFamily="34" charset="0"/>
              <a:buChar char="•"/>
            </a:pPr>
            <a:r>
              <a:rPr lang="ar-JO" sz="3200" dirty="0" smtClean="0"/>
              <a:t> *القلعة مداخلها كثيرة </a:t>
            </a:r>
          </a:p>
          <a:p>
            <a:pPr lvl="0" algn="r">
              <a:lnSpc>
                <a:spcPct val="150000"/>
              </a:lnSpc>
              <a:buFont typeface="Arial" pitchFamily="34" charset="0"/>
              <a:buChar char="•"/>
            </a:pPr>
            <a:r>
              <a:rPr lang="ar-JO" sz="3200" dirty="0" smtClean="0"/>
              <a:t>* الامتحان أسئلته سهلة </a:t>
            </a:r>
          </a:p>
          <a:p>
            <a:pPr lvl="0" algn="r">
              <a:lnSpc>
                <a:spcPct val="150000"/>
              </a:lnSpc>
              <a:buFont typeface="Arial" pitchFamily="34" charset="0"/>
              <a:buChar char="•"/>
            </a:pPr>
            <a:r>
              <a:rPr lang="ar-JO" sz="3200" dirty="0" smtClean="0"/>
              <a:t>* القدس مآذنها عالية </a:t>
            </a:r>
          </a:p>
          <a:p>
            <a:pPr lvl="0" algn="r">
              <a:lnSpc>
                <a:spcPct val="150000"/>
              </a:lnSpc>
              <a:buFont typeface="Arial" pitchFamily="34" charset="0"/>
              <a:buChar char="•"/>
            </a:pPr>
            <a:r>
              <a:rPr lang="ar-JO" sz="3200" dirty="0" smtClean="0"/>
              <a:t>* الأردن خيراته كثيرة </a:t>
            </a:r>
            <a:endParaRPr lang="en-US" sz="3200" dirty="0"/>
          </a:p>
          <a:p>
            <a:pPr algn="ctr"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23554" name="Picture 2" descr="Image result for stewardess clipart"/>
          <p:cNvPicPr>
            <a:picLocks noChangeAspect="1" noChangeArrowheads="1"/>
          </p:cNvPicPr>
          <p:nvPr/>
        </p:nvPicPr>
        <p:blipFill>
          <a:blip r:embed="rId4"/>
          <a:srcRect b="31325"/>
          <a:stretch>
            <a:fillRect/>
          </a:stretch>
        </p:blipFill>
        <p:spPr bwMode="auto">
          <a:xfrm>
            <a:off x="142874" y="428604"/>
            <a:ext cx="3143242" cy="1990734"/>
          </a:xfrm>
          <a:prstGeom prst="rect">
            <a:avLst/>
          </a:prstGeom>
          <a:noFill/>
        </p:spPr>
      </p:pic>
      <p:sp>
        <p:nvSpPr>
          <p:cNvPr id="11" name="مربع نص 10"/>
          <p:cNvSpPr txBox="1"/>
          <p:nvPr/>
        </p:nvSpPr>
        <p:spPr>
          <a:xfrm>
            <a:off x="4857752" y="883491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800" dirty="0" smtClean="0">
                <a:solidFill>
                  <a:srgbClr val="FF0000"/>
                </a:solidFill>
              </a:rPr>
              <a:t>هل للخبر صور أخرى </a:t>
            </a:r>
            <a:r>
              <a:rPr lang="ar-AE" sz="4800" dirty="0" smtClean="0">
                <a:solidFill>
                  <a:srgbClr val="FF0000"/>
                </a:solidFill>
              </a:rPr>
              <a:t>!!!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" name="airport tone.wm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786182" y="1785926"/>
            <a:ext cx="164307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742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714348" y="785794"/>
            <a:ext cx="80010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ممَ تتكون الجملة الاسمية؟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7286644" y="3786190"/>
            <a:ext cx="1571636" cy="780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000" dirty="0">
                <a:solidFill>
                  <a:srgbClr val="A50021"/>
                </a:solidFill>
              </a:rPr>
              <a:t>المبتدأ</a:t>
            </a:r>
            <a:endParaRPr lang="en-US" sz="4000" dirty="0">
              <a:solidFill>
                <a:srgbClr val="A5002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28794" y="3929066"/>
            <a:ext cx="2864084" cy="708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>
                <a:solidFill>
                  <a:srgbClr val="0000CC"/>
                </a:solidFill>
              </a:rPr>
              <a:t>الخبر</a:t>
            </a:r>
            <a:endParaRPr lang="en-US" sz="4800" b="1" dirty="0">
              <a:solidFill>
                <a:srgbClr val="0000CC"/>
              </a:solidFill>
            </a:endParaRPr>
          </a:p>
        </p:txBody>
      </p:sp>
      <p:pic>
        <p:nvPicPr>
          <p:cNvPr id="11" name="Picture 4" descr="Image result for video clip art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14686"/>
            <a:ext cx="2371938" cy="2086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420246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501122" cy="121444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AE" sz="5400" dirty="0" smtClean="0"/>
              <a:t>ركن </a:t>
            </a:r>
            <a:r>
              <a:rPr lang="ar-AE" sz="5400" dirty="0"/>
              <a:t>الجملة الاسمية </a:t>
            </a:r>
            <a:r>
              <a:rPr lang="ar-AE" sz="6600" b="1" u="sng" dirty="0">
                <a:solidFill>
                  <a:srgbClr val="A50021"/>
                </a:solidFill>
              </a:rPr>
              <a:t>المبتدأ </a:t>
            </a:r>
            <a:r>
              <a:rPr lang="ar-JO" sz="6600" b="1" u="sng" dirty="0" smtClean="0">
                <a:solidFill>
                  <a:srgbClr val="0000CC"/>
                </a:solidFill>
              </a:rPr>
              <a:t>هو</a:t>
            </a:r>
            <a:endParaRPr lang="en-US" sz="5400" b="1" u="sng" dirty="0">
              <a:solidFill>
                <a:srgbClr val="0000CC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>
            <a:off x="5214942" y="2857496"/>
            <a:ext cx="3429024" cy="3214710"/>
          </a:xfrm>
          <a:prstGeom prst="triangl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A50021"/>
              </a:solidFill>
            </a:endParaRPr>
          </a:p>
        </p:txBody>
      </p:sp>
      <p:sp>
        <p:nvSpPr>
          <p:cNvPr id="9" name="مثلث متساوي الساقين 8"/>
          <p:cNvSpPr/>
          <p:nvPr/>
        </p:nvSpPr>
        <p:spPr>
          <a:xfrm>
            <a:off x="714348" y="2786058"/>
            <a:ext cx="3429024" cy="3214710"/>
          </a:xfrm>
          <a:prstGeom prst="triangl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/>
          <p:cNvSpPr txBox="1"/>
          <p:nvPr/>
        </p:nvSpPr>
        <p:spPr>
          <a:xfrm>
            <a:off x="5643570" y="3929066"/>
            <a:ext cx="2357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400" dirty="0" smtClean="0">
                <a:solidFill>
                  <a:srgbClr val="0000CC"/>
                </a:solidFill>
              </a:rPr>
              <a:t>القلعة </a:t>
            </a:r>
          </a:p>
          <a:p>
            <a:pPr algn="ctr"/>
            <a:r>
              <a:rPr lang="ar-JO" sz="4400" dirty="0" smtClean="0">
                <a:solidFill>
                  <a:srgbClr val="0000CC"/>
                </a:solidFill>
              </a:rPr>
              <a:t>الامتحان </a:t>
            </a:r>
            <a:endParaRPr lang="en-US" sz="4400" dirty="0">
              <a:solidFill>
                <a:srgbClr val="0000CC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rot="5400000" flipH="1" flipV="1">
            <a:off x="4964909" y="3750471"/>
            <a:ext cx="1714512" cy="7858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 flipH="1" flipV="1">
            <a:off x="321439" y="3750471"/>
            <a:ext cx="1714512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16200000" flipH="1">
            <a:off x="2714612" y="3571876"/>
            <a:ext cx="1714512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16200000" flipH="1">
            <a:off x="7215206" y="3571876"/>
            <a:ext cx="1714512" cy="10001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1357290" y="6429396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5857884" y="6500834"/>
            <a:ext cx="2071702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سداسي 14"/>
          <p:cNvSpPr/>
          <p:nvPr/>
        </p:nvSpPr>
        <p:spPr>
          <a:xfrm>
            <a:off x="1285852" y="4214818"/>
            <a:ext cx="2143140" cy="1428760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 smtClean="0"/>
              <a:t>الا</a:t>
            </a:r>
            <a:r>
              <a:rPr lang="ar-JO" sz="3600" dirty="0" smtClean="0">
                <a:solidFill>
                  <a:srgbClr val="A50021"/>
                </a:solidFill>
              </a:rPr>
              <a:t>القدس </a:t>
            </a:r>
          </a:p>
          <a:p>
            <a:pPr algn="ctr"/>
            <a:r>
              <a:rPr lang="ar-JO" sz="3600" dirty="0" smtClean="0">
                <a:solidFill>
                  <a:srgbClr val="A50021"/>
                </a:solidFill>
              </a:rPr>
              <a:t>الأردن </a:t>
            </a:r>
            <a:endParaRPr lang="ar-SA" sz="36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زاوية مطوية 2"/>
          <p:cNvSpPr/>
          <p:nvPr/>
        </p:nvSpPr>
        <p:spPr>
          <a:xfrm>
            <a:off x="0" y="-357214"/>
            <a:ext cx="9144000" cy="7215214"/>
          </a:xfrm>
          <a:prstGeom prst="foldedCorne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buNone/>
            </a:pPr>
            <a:r>
              <a:rPr lang="ar-JO" sz="2400" b="1" u="sng" dirty="0" smtClean="0">
                <a:solidFill>
                  <a:schemeClr val="tx1"/>
                </a:solidFill>
              </a:rPr>
              <a:t>2)القلعة مداخلها كثيرة .\الامتحان أسئلته سهلة</a:t>
            </a:r>
            <a:r>
              <a:rPr lang="ar-JO" sz="2400" b="1" dirty="0" smtClean="0">
                <a:solidFill>
                  <a:srgbClr val="FF0000"/>
                </a:solidFill>
              </a:rPr>
              <a:t>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 -القلعة :- مبتدأ ”1“ مرفوع وعلامة رفعه الضمة الظاهرة على آخره . 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* *(مداخل):مبتدأ 2 مرفوع وعلامة رفعه الضمة الظاهرة على آخره,وهو مضاف</a:t>
            </a:r>
          </a:p>
          <a:p>
            <a:pPr algn="r"/>
            <a:r>
              <a:rPr lang="ar-JO" sz="2400" b="1" dirty="0" smtClean="0">
                <a:solidFill>
                  <a:srgbClr val="FF0000"/>
                </a:solidFill>
              </a:rPr>
              <a:t>الضمير&lt;هــا &gt;): ضمير متصل  مبني في محل جر بالإضافة)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*(كثيرة) : خبر مبتدأ 2 مرفوع وعلامة رفعه تنوين الضمّ.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الجملة الاسمية (مداخلها كثيرة)في محل رفع خبر المبتدأ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  <a:endParaRPr lang="ar-JO" sz="24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-</a:t>
            </a:r>
            <a:r>
              <a:rPr lang="ar-JO" sz="2400" b="1" u="sng" dirty="0" smtClean="0">
                <a:solidFill>
                  <a:schemeClr val="tx1"/>
                </a:solidFill>
              </a:rPr>
              <a:t>الامتحان أسئلته سهلة 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*(الامتحان): مبتدأ 1 مرفوع وعلامة رفعه الضمة الظاهرة على آخره.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*(أسئلة):مبتدأ 2 مرفوع وعلامة رفعه الضمة الظاهرة على آخره,وهو مضاف.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*(الضمير&lt;هــ &gt;): ضمير متصل  مبني في محل جر بالإضافة.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*(سهلة) : خبر مبتدأ 2 مرفوع وعلامة رفعه تنوين الضمّ.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الجملة الاسمية (أسئلته سهلة) في محل رفع خبر المبتدأ</a:t>
            </a:r>
          </a:p>
          <a:p>
            <a:pPr algn="r">
              <a:buNone/>
            </a:pPr>
            <a:endParaRPr lang="ar-JO" sz="24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ar-JO" b="1" dirty="0" smtClean="0">
                <a:solidFill>
                  <a:srgbClr val="FF0000"/>
                </a:solidFill>
              </a:rPr>
              <a:t>*</a:t>
            </a:r>
            <a:r>
              <a:rPr lang="ar-JO" sz="3200" b="1" dirty="0" smtClean="0">
                <a:solidFill>
                  <a:schemeClr val="tx1"/>
                </a:solidFill>
              </a:rPr>
              <a:t>معادلة خبر الجملة الاسمية :</a:t>
            </a:r>
          </a:p>
          <a:p>
            <a:pPr algn="r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algn="r">
              <a:buNone/>
            </a:pPr>
            <a:r>
              <a:rPr lang="ar-JO" sz="3200" b="1" dirty="0" smtClean="0">
                <a:solidFill>
                  <a:schemeClr val="tx1"/>
                </a:solidFill>
              </a:rPr>
              <a:t>(مبتدأ1+مبتدأ2+ضمير يعود على مبتدأ 1+خبر للمبتدأ 2)</a:t>
            </a:r>
          </a:p>
          <a:p>
            <a:pPr algn="r">
              <a:buNone/>
            </a:pPr>
            <a:r>
              <a:rPr lang="ar-JO" dirty="0" smtClean="0"/>
              <a:t> </a:t>
            </a:r>
            <a:endParaRPr lang="ar-SA" dirty="0"/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زاوية مطوية 2"/>
          <p:cNvSpPr/>
          <p:nvPr/>
        </p:nvSpPr>
        <p:spPr>
          <a:xfrm>
            <a:off x="-285784" y="0"/>
            <a:ext cx="9429784" cy="7215214"/>
          </a:xfrm>
          <a:prstGeom prst="foldedCorne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ar-JO" sz="2400" b="1" u="sng" dirty="0" smtClean="0">
                <a:solidFill>
                  <a:schemeClr val="tx1"/>
                </a:solidFill>
              </a:rPr>
              <a:t>2)القدس مآذنها عالية.\الأردن خيراته كثيرة.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 -القدس:- مبتدأ ”1“مرفوع وعلامة رفعه الضمة الظاهرة على آخره.ا.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*(مآذن):مبتدأ 2 مرفوع وعلامة رفعه الضمة الظاهرة على آخره,وهو مضاف.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*(الضمير&lt;ها&gt;): ضمير متصل  مبني في محل جر بالإضافة.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*(عالية) : خبر مبتدأ 2 مرفوع </a:t>
            </a:r>
            <a:r>
              <a:rPr lang="ar-JO" sz="2400" b="1" dirty="0" err="1" smtClean="0">
                <a:solidFill>
                  <a:srgbClr val="FF0000"/>
                </a:solidFill>
              </a:rPr>
              <a:t>و</a:t>
            </a:r>
            <a:r>
              <a:rPr lang="ar-JO" sz="2400" b="1" dirty="0" smtClean="0">
                <a:solidFill>
                  <a:srgbClr val="FF0000"/>
                </a:solidFill>
              </a:rPr>
              <a:t> علامة رفعه تنوين الضمّ.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الجملة الاسمية (مآذنها عالية) في محل رفع خبر المبتدأ</a:t>
            </a:r>
          </a:p>
          <a:p>
            <a:pPr algn="r">
              <a:buNone/>
            </a:pPr>
            <a:endParaRPr lang="ar-JO" sz="24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;</a:t>
            </a:r>
            <a:r>
              <a:rPr lang="ar-JO" sz="2400" b="1" dirty="0" smtClean="0">
                <a:solidFill>
                  <a:srgbClr val="FF0000"/>
                </a:solidFill>
              </a:rPr>
              <a:t>-الأردن خيراته كثيرة 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*(الأردن): مبتدأ 1 مرفوع </a:t>
            </a:r>
            <a:r>
              <a:rPr lang="ar-JO" sz="2400" b="1" dirty="0" err="1" smtClean="0">
                <a:solidFill>
                  <a:srgbClr val="FF0000"/>
                </a:solidFill>
              </a:rPr>
              <a:t>و</a:t>
            </a:r>
            <a:r>
              <a:rPr lang="ar-JO" sz="2400" b="1" dirty="0" smtClean="0">
                <a:solidFill>
                  <a:srgbClr val="FF0000"/>
                </a:solidFill>
              </a:rPr>
              <a:t> علامة رفعه الضمة الظاهرة على آخره.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*(خيرات):مبتدأ 2 مرفوع </a:t>
            </a:r>
            <a:r>
              <a:rPr lang="ar-JO" sz="2400" b="1" dirty="0" err="1" smtClean="0">
                <a:solidFill>
                  <a:srgbClr val="FF0000"/>
                </a:solidFill>
              </a:rPr>
              <a:t>و</a:t>
            </a:r>
            <a:r>
              <a:rPr lang="ar-JO" sz="2400" b="1" dirty="0" smtClean="0">
                <a:solidFill>
                  <a:srgbClr val="FF0000"/>
                </a:solidFill>
              </a:rPr>
              <a:t> علامة رفعه الضمة الظاهرة على آخره,وهو مضاف.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*(الضمير&lt;ه&gt;): ضمير متصل  مبني في محل جر بالإضافة.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*(كثيرة) : خبر مبتدأ 2 مرفوع </a:t>
            </a:r>
            <a:r>
              <a:rPr lang="ar-JO" sz="2400" b="1" dirty="0" err="1" smtClean="0">
                <a:solidFill>
                  <a:srgbClr val="FF0000"/>
                </a:solidFill>
              </a:rPr>
              <a:t>و</a:t>
            </a:r>
            <a:r>
              <a:rPr lang="ar-JO" sz="2400" b="1" dirty="0" smtClean="0">
                <a:solidFill>
                  <a:srgbClr val="FF0000"/>
                </a:solidFill>
              </a:rPr>
              <a:t> علامة رفعه تنوين الضمّ.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الجملة الاسمية (خيراته كثيرة) في محل رفع خبر المبتدأ</a:t>
            </a:r>
          </a:p>
          <a:p>
            <a:pPr algn="ctr">
              <a:buNone/>
            </a:pPr>
            <a:r>
              <a:rPr lang="ar-JO" sz="3600" b="1" dirty="0" smtClean="0">
                <a:solidFill>
                  <a:schemeClr val="tx1"/>
                </a:solidFill>
              </a:rPr>
              <a:t>معادلة خبر الجملة الاسمية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ar-JO" sz="3600" b="1" dirty="0" smtClean="0">
                <a:solidFill>
                  <a:schemeClr val="tx1"/>
                </a:solidFill>
              </a:rPr>
              <a:t>(مبتدأ1+مبتدأ2+ضمير يعود على مبتدأ 1+خبر للمبتدأ</a:t>
            </a:r>
            <a:endParaRPr lang="ar-JO" sz="36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ar-JO" dirty="0" smtClean="0"/>
              <a:t> </a:t>
            </a:r>
            <a:endParaRPr lang="ar-SA" dirty="0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7200" dirty="0" smtClean="0"/>
              <a:t> </a:t>
            </a:r>
            <a:r>
              <a:rPr lang="ar-AE" sz="3600" dirty="0" err="1" smtClean="0"/>
              <a:t>الن</a:t>
            </a:r>
            <a:r>
              <a:rPr lang="ar-JO" sz="3600" dirty="0" smtClean="0"/>
              <a:t>وع الثالث من الخبر هو:-</a:t>
            </a:r>
            <a:r>
              <a:rPr lang="ar-AE" sz="3600" dirty="0" smtClean="0"/>
              <a:t>(</a:t>
            </a:r>
            <a:r>
              <a:rPr lang="ar-JO" sz="3600" dirty="0" smtClean="0"/>
              <a:t>الجملة الاسمية )</a:t>
            </a:r>
            <a:endParaRPr lang="en-US" sz="3600" dirty="0"/>
          </a:p>
        </p:txBody>
      </p:sp>
      <p:pic>
        <p:nvPicPr>
          <p:cNvPr id="3" name="Picture 2" descr="Image result for magic stick clipart"/>
          <p:cNvPicPr>
            <a:picLocks noChangeAspect="1" noChangeArrowheads="1"/>
          </p:cNvPicPr>
          <p:nvPr/>
        </p:nvPicPr>
        <p:blipFill>
          <a:blip r:embed="rId2"/>
          <a:srcRect l="18462" t="7692" r="18461" b="7692"/>
          <a:stretch>
            <a:fillRect/>
          </a:stretch>
        </p:blipFill>
        <p:spPr bwMode="auto">
          <a:xfrm>
            <a:off x="0" y="1142984"/>
            <a:ext cx="2076898" cy="2786082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2071670" y="1643050"/>
            <a:ext cx="65722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r-JO" sz="3600" b="1" u="sng" dirty="0" smtClean="0">
                <a:solidFill>
                  <a:srgbClr val="800080"/>
                </a:solidFill>
              </a:rPr>
              <a:t>معادلة الخبر جملة اسمية </a:t>
            </a:r>
            <a:endParaRPr lang="en-US" sz="3600" b="1" u="sng" dirty="0" smtClean="0">
              <a:solidFill>
                <a:srgbClr val="800080"/>
              </a:solidFill>
            </a:endParaRPr>
          </a:p>
          <a:p>
            <a:pPr algn="ctr">
              <a:buNone/>
            </a:pPr>
            <a:r>
              <a:rPr lang="ar-JO" sz="4000" b="1" dirty="0" smtClean="0"/>
              <a:t>(مبتدأ1+مبتدأ2+ضمير يعود على مبتدأ 1+خبر للمبتدأ ”2</a:t>
            </a:r>
            <a:r>
              <a:rPr lang="ar-JO" sz="3200" b="1" dirty="0" smtClean="0"/>
              <a:t>“</a:t>
            </a:r>
            <a:endParaRPr lang="ar-SA" sz="3200" dirty="0"/>
          </a:p>
        </p:txBody>
      </p:sp>
      <p:sp>
        <p:nvSpPr>
          <p:cNvPr id="5" name="شكل بيضاوي 4"/>
          <p:cNvSpPr/>
          <p:nvPr/>
        </p:nvSpPr>
        <p:spPr>
          <a:xfrm>
            <a:off x="2786050" y="3929066"/>
            <a:ext cx="5500726" cy="2000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dirty="0" smtClean="0">
                <a:solidFill>
                  <a:schemeClr val="tx1"/>
                </a:solidFill>
              </a:rPr>
              <a:t>الجملة الاسمية السابقة في محل رفع خبر المبتدأ ”1“</a:t>
            </a:r>
            <a:r>
              <a:rPr lang="ar-JO" dirty="0" smtClean="0"/>
              <a:t>”1“</a:t>
            </a:r>
            <a:endParaRPr lang="ar-S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357554" y="285728"/>
            <a:ext cx="33575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3200" b="1" u="sng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006600"/>
                </a:solidFill>
                <a:effectLst/>
              </a:rPr>
              <a:t>الشكل الرابع للخبر</a:t>
            </a:r>
            <a:r>
              <a:rPr lang="ar-AE" sz="3200" b="1" u="sng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006600"/>
                </a:solidFill>
                <a:effectLst/>
              </a:rPr>
              <a:t> </a:t>
            </a:r>
            <a:endParaRPr lang="ar-SA" sz="3200" b="1" u="sng" cap="none" spc="300" dirty="0">
              <a:ln w="11430" cmpd="sng">
                <a:noFill/>
                <a:prstDash val="solid"/>
                <a:miter lim="800000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0" y="785794"/>
            <a:ext cx="9144000" cy="607220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ar-JO" sz="2400" b="1" dirty="0" smtClean="0">
                <a:solidFill>
                  <a:schemeClr val="tx1"/>
                </a:solidFill>
              </a:rPr>
              <a:t> العصفور بين الأغصان </a:t>
            </a:r>
            <a:r>
              <a:rPr lang="en-US" sz="2400" b="1" dirty="0" smtClean="0">
                <a:solidFill>
                  <a:schemeClr val="tx1"/>
                </a:solidFill>
              </a:rPr>
              <a:t>/ </a:t>
            </a:r>
            <a:r>
              <a:rPr lang="ar-JO" sz="2400" b="1" dirty="0" smtClean="0">
                <a:solidFill>
                  <a:schemeClr val="tx1"/>
                </a:solidFill>
              </a:rPr>
              <a:t>***-الكتاب فوق الطاولة.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*الكتاب: مبتدأ مرفوع بالضمة الظاهرة على آخره.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*فوق: ظرف مكان منصوب بالفتحة الظاهرة على آخره,وهو مضاف.</a:t>
            </a:r>
          </a:p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( </a:t>
            </a:r>
            <a:r>
              <a:rPr lang="ar-JO" sz="2400" b="1" dirty="0" smtClean="0">
                <a:solidFill>
                  <a:schemeClr val="tx1"/>
                </a:solidFill>
              </a:rPr>
              <a:t>(شبه الجملة الظرفية في محل رفع خبر مبتد</a:t>
            </a:r>
            <a:r>
              <a:rPr lang="ar-JO" sz="2000" b="1" dirty="0" smtClean="0">
                <a:solidFill>
                  <a:schemeClr val="tx1"/>
                </a:solidFill>
              </a:rPr>
              <a:t>أ</a:t>
            </a:r>
            <a:endParaRPr lang="ar-SA" sz="2000" b="1" dirty="0" smtClean="0">
              <a:solidFill>
                <a:schemeClr val="tx1"/>
              </a:solidFill>
            </a:endParaRPr>
          </a:p>
          <a:p>
            <a:pPr algn="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الطاولة : مضاف إليه مجرور بالكسرة.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**</a:t>
            </a:r>
            <a:r>
              <a:rPr lang="ar-JO" sz="2400" dirty="0" smtClean="0"/>
              <a:t> </a:t>
            </a:r>
            <a:r>
              <a:rPr lang="ar-JO" sz="2400" b="1" u="sng" dirty="0" smtClean="0">
                <a:solidFill>
                  <a:schemeClr val="tx1"/>
                </a:solidFill>
              </a:rPr>
              <a:t>العصفور بين الأغصان </a:t>
            </a:r>
            <a:r>
              <a:rPr lang="ar-JO" sz="2400" b="1" dirty="0" smtClean="0">
                <a:solidFill>
                  <a:schemeClr val="tx1"/>
                </a:solidFill>
              </a:rPr>
              <a:t>:.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العصفور: مبتدأ مرفوع بالضمة الظاهرة على آخره.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*بين: ظرف مكان منصوب بالفتحة الظاهرة على آخره,وهو مضاف.</a:t>
            </a:r>
          </a:p>
          <a:p>
            <a:pPr algn="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الأغصان : مضاف إليه مجرور بالكسرة.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r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( </a:t>
            </a:r>
            <a:r>
              <a:rPr lang="ar-JO" sz="2400" b="1" dirty="0" smtClean="0">
                <a:solidFill>
                  <a:schemeClr val="tx1"/>
                </a:solidFill>
              </a:rPr>
              <a:t>(شبه الجملة الظرفية في محل رفع خبر مبتد</a:t>
            </a:r>
            <a:r>
              <a:rPr lang="ar-JO" sz="2000" b="1" dirty="0" smtClean="0">
                <a:solidFill>
                  <a:schemeClr val="tx1"/>
                </a:solidFill>
              </a:rPr>
              <a:t>أ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7456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825" y="410814"/>
            <a:ext cx="8569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4800" b="1" kern="0" dirty="0" smtClean="0">
                <a:solidFill>
                  <a:schemeClr val="accent3">
                    <a:lumMod val="50000"/>
                  </a:schemeClr>
                </a:solidFill>
              </a:rPr>
              <a:t>شبه الجملة الظرفية الزمانية</a:t>
            </a:r>
            <a:r>
              <a:rPr lang="ar-AE" sz="4800" b="1" kern="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kumimoji="0" lang="ar-AE" sz="4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5362" name="Picture 2" descr="Image result for magic stick clipart"/>
          <p:cNvPicPr>
            <a:picLocks noChangeAspect="1" noChangeArrowheads="1"/>
          </p:cNvPicPr>
          <p:nvPr/>
        </p:nvPicPr>
        <p:blipFill>
          <a:blip r:embed="rId3" cstate="print"/>
          <a:srcRect l="18462" t="7692" r="18461" b="7692"/>
          <a:stretch>
            <a:fillRect/>
          </a:stretch>
        </p:blipFill>
        <p:spPr bwMode="auto">
          <a:xfrm>
            <a:off x="185707" y="500043"/>
            <a:ext cx="1171583" cy="1571636"/>
          </a:xfrm>
          <a:prstGeom prst="rect">
            <a:avLst/>
          </a:prstGeom>
          <a:noFill/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 flipH="1">
            <a:off x="5786446" y="1142984"/>
            <a:ext cx="2857520" cy="78581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3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زاوية مطوية 10"/>
          <p:cNvSpPr/>
          <p:nvPr/>
        </p:nvSpPr>
        <p:spPr>
          <a:xfrm>
            <a:off x="0" y="1928802"/>
            <a:ext cx="8858280" cy="4929198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2000" b="1" u="sng" dirty="0" smtClean="0">
                <a:solidFill>
                  <a:schemeClr val="tx1"/>
                </a:solidFill>
              </a:rPr>
              <a:t>** </a:t>
            </a:r>
            <a:r>
              <a:rPr lang="ar-JO" sz="2400" b="1" u="sng" dirty="0" smtClean="0">
                <a:solidFill>
                  <a:schemeClr val="tx1"/>
                </a:solidFill>
              </a:rPr>
              <a:t>السّفر الآن</a:t>
            </a:r>
          </a:p>
          <a:p>
            <a:pPr algn="r"/>
            <a:r>
              <a:rPr lang="ar-JO" sz="2400" b="1" dirty="0" smtClean="0">
                <a:solidFill>
                  <a:schemeClr val="tx1"/>
                </a:solidFill>
              </a:rPr>
              <a:t>السفر :- مبتدأ مرفوع وعلامة رفعه الضمة الظاهرة على آخره . </a:t>
            </a:r>
          </a:p>
          <a:p>
            <a:pPr algn="r"/>
            <a:r>
              <a:rPr lang="ar-JO" sz="2400" b="1" dirty="0" smtClean="0">
                <a:solidFill>
                  <a:schemeClr val="tx1"/>
                </a:solidFill>
              </a:rPr>
              <a:t>الآن :- ظرف زمان منصوب وعلامة نصبه الفتحة الظاهرة على آخره </a:t>
            </a:r>
          </a:p>
          <a:p>
            <a:pPr algn="r"/>
            <a:r>
              <a:rPr lang="ar-JO" sz="2400" b="1" dirty="0" smtClean="0">
                <a:solidFill>
                  <a:schemeClr val="tx1"/>
                </a:solidFill>
              </a:rPr>
              <a:t>شبه الجملة الظرفية ” الآن“ في محل رفع خبر المبتدأ .</a:t>
            </a:r>
          </a:p>
          <a:p>
            <a:pPr algn="r"/>
            <a:endParaRPr lang="ar-JO" sz="2400" b="1" dirty="0" smtClean="0">
              <a:solidFill>
                <a:schemeClr val="tx1"/>
              </a:solidFill>
            </a:endParaRPr>
          </a:p>
          <a:p>
            <a:pPr algn="r"/>
            <a:r>
              <a:rPr lang="ar-JO" sz="2400" b="1" u="sng" dirty="0" smtClean="0">
                <a:solidFill>
                  <a:srgbClr val="FF0000"/>
                </a:solidFill>
              </a:rPr>
              <a:t>** اللقاء ليلا . </a:t>
            </a:r>
          </a:p>
          <a:p>
            <a:pPr algn="r"/>
            <a:r>
              <a:rPr lang="ar-JO" sz="2400" b="1" dirty="0" smtClean="0">
                <a:solidFill>
                  <a:schemeClr val="tx1"/>
                </a:solidFill>
              </a:rPr>
              <a:t>اللقاء :- مبتدأ مرفوع وعلامة رفعه الضمة الظاهرة على آخره</a:t>
            </a:r>
          </a:p>
          <a:p>
            <a:pPr algn="r"/>
            <a:r>
              <a:rPr lang="ar-JO" sz="2400" b="1" dirty="0" smtClean="0">
                <a:solidFill>
                  <a:schemeClr val="tx1"/>
                </a:solidFill>
              </a:rPr>
              <a:t>ليلا :- ظرف زمان منصوب وعلامة نصبه الفتحة ” شبه الجملة الظرفية”في محل رفع خبر المبتدأ . </a:t>
            </a:r>
          </a:p>
        </p:txBody>
      </p:sp>
    </p:spTree>
    <p:extLst>
      <p:ext uri="{BB962C8B-B14F-4D97-AF65-F5344CB8AC3E}">
        <p14:creationId xmlns:p14="http://schemas.microsoft.com/office/powerpoint/2010/main" val="4068236897"/>
      </p:ext>
    </p:extLst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57388" y="1142984"/>
            <a:ext cx="5643570" cy="414340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ar-AE" sz="8800" b="1" cap="all" dirty="0">
                <a:ln w="0"/>
                <a:solidFill>
                  <a:srgbClr val="800080"/>
                </a:solidFill>
                <a:effectLst>
                  <a:reflection blurRad="12700" stA="50000" endPos="50000" dist="5000" dir="5400000" sy="-100000" rotWithShape="0"/>
                </a:effectLst>
              </a:rPr>
              <a:t>الجملة الاسمية والجملة الفعلية</a:t>
            </a:r>
            <a:endParaRPr lang="en-US" sz="8800" b="1" cap="all" dirty="0">
              <a:ln w="0"/>
              <a:solidFill>
                <a:srgbClr val="80008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50"/>
          </a:xfrm>
        </p:spPr>
        <p:txBody>
          <a:bodyPr>
            <a:noAutofit/>
          </a:bodyPr>
          <a:lstStyle/>
          <a:p>
            <a:pPr algn="r"/>
            <a:r>
              <a:rPr lang="ar-JO" sz="2400" b="1" u="sng" dirty="0" smtClean="0">
                <a:solidFill>
                  <a:srgbClr val="FF0000"/>
                </a:solidFill>
              </a:rPr>
              <a:t>** الكتاب في الحقيبة . </a:t>
            </a:r>
            <a:br>
              <a:rPr lang="ar-JO" sz="2400" b="1" u="sng" dirty="0" smtClean="0">
                <a:solidFill>
                  <a:srgbClr val="FF0000"/>
                </a:solidFill>
              </a:rPr>
            </a:br>
            <a:r>
              <a:rPr lang="ar-JO" sz="2400" b="1" dirty="0" smtClean="0"/>
              <a:t>الكتاب :- مبتدأ مرفوع وعلامة رفعه الضمة الظاهرة على آخره</a:t>
            </a:r>
            <a:br>
              <a:rPr lang="ar-JO" sz="2400" b="1" dirty="0" smtClean="0"/>
            </a:br>
            <a:r>
              <a:rPr lang="ar-JO" sz="2400" b="1" dirty="0" smtClean="0"/>
              <a:t>في :- حرف جر /الحقيبة :- اسم مجرور ” شبه الجملة من الجار والمجرور ”في الحقيبة “ في محل رفع خبر المبتدأ . </a:t>
            </a:r>
            <a:br>
              <a:rPr lang="ar-JO" sz="2400" b="1" dirty="0" smtClean="0"/>
            </a:br>
            <a:r>
              <a:rPr lang="ar-JO" sz="2400" b="1" u="sng" dirty="0" smtClean="0">
                <a:solidFill>
                  <a:srgbClr val="FF0000"/>
                </a:solidFill>
              </a:rPr>
              <a:t>** </a:t>
            </a:r>
            <a:r>
              <a:rPr lang="ar-JO" sz="2400" b="1" u="sng" dirty="0" err="1" smtClean="0">
                <a:solidFill>
                  <a:srgbClr val="FF0000"/>
                </a:solidFill>
              </a:rPr>
              <a:t>االصدق</a:t>
            </a:r>
            <a:r>
              <a:rPr lang="ar-JO" sz="2400" b="1" u="sng" dirty="0" smtClean="0">
                <a:solidFill>
                  <a:srgbClr val="FF0000"/>
                </a:solidFill>
              </a:rPr>
              <a:t> من أنبل الأخلاق </a:t>
            </a:r>
            <a:r>
              <a:rPr lang="ar-JO" sz="7200" b="1" u="sng" dirty="0" smtClean="0">
                <a:solidFill>
                  <a:srgbClr val="FF0000"/>
                </a:solidFill>
              </a:rPr>
              <a:t>.</a:t>
            </a:r>
            <a:r>
              <a:rPr lang="ar-JO" sz="2400" b="1" dirty="0" smtClean="0"/>
              <a:t> </a:t>
            </a:r>
            <a:br>
              <a:rPr lang="ar-JO" sz="2400" b="1" dirty="0" smtClean="0"/>
            </a:br>
            <a:r>
              <a:rPr lang="ar-JO" sz="2400" b="1" dirty="0" smtClean="0"/>
              <a:t>الصدق :- مبتدأ مرفوع وعلامة رفعه الضمة الظاهرة على آخره</a:t>
            </a:r>
            <a:br>
              <a:rPr lang="ar-JO" sz="2400" b="1" dirty="0" smtClean="0"/>
            </a:br>
            <a:r>
              <a:rPr lang="ar-JO" sz="2400" b="1" dirty="0" smtClean="0"/>
              <a:t>من :- حرف جر /أنبل  :- اسم مجرور وعلامة جره الكسر وهو مضاف ” </a:t>
            </a:r>
            <a:br>
              <a:rPr lang="ar-JO" sz="2400" b="1" dirty="0" smtClean="0"/>
            </a:br>
            <a:r>
              <a:rPr lang="ar-JO" sz="2400" b="1" dirty="0" smtClean="0"/>
              <a:t>الأخلاق :- مضاف إليه مجرور وعلامة جره الكسرة الظاهرة على آخره .</a:t>
            </a:r>
            <a:br>
              <a:rPr lang="ar-JO" sz="2400" b="1" dirty="0" smtClean="0"/>
            </a:br>
            <a:r>
              <a:rPr lang="ar-JO" sz="2400" b="1" dirty="0" smtClean="0"/>
              <a:t>شبه الجملة من الجار والمجرور ”من أنبل“ في محل رفع خبر المبتدأ</a:t>
            </a:r>
            <a:endParaRPr lang="en-US" sz="7200" dirty="0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142984"/>
            <a:ext cx="24288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وسيلة شرح مستطيلة مستديرة الزوايا 4"/>
          <p:cNvSpPr/>
          <p:nvPr/>
        </p:nvSpPr>
        <p:spPr>
          <a:xfrm>
            <a:off x="285720" y="1214422"/>
            <a:ext cx="6113840" cy="2786082"/>
          </a:xfrm>
          <a:prstGeom prst="wedgeRoundRectCallout">
            <a:avLst>
              <a:gd name="adj1" fmla="val 56392"/>
              <a:gd name="adj2" fmla="val 3615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b="1" dirty="0" smtClean="0">
                <a:solidFill>
                  <a:schemeClr val="tx1"/>
                </a:solidFill>
              </a:rPr>
              <a:t>** نلاحظ أنّ الخبر جاء على صورة شبه جملة ظرفية ” ظرف زمان ومكان وشبه جملة من الجار والمجرور” .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34076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5220068" y="3357562"/>
            <a:ext cx="3200845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3357562"/>
            <a:ext cx="2952328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890340" y="5567502"/>
            <a:ext cx="5832648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5962082" y="3471961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المبتدأ </a:t>
            </a:r>
            <a:endParaRPr lang="ar-SA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04090" y="3401694"/>
            <a:ext cx="16033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الخبر</a:t>
            </a:r>
            <a:endParaRPr lang="ar-SA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28640" y="5611634"/>
            <a:ext cx="57551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ركنا الجملة الاسمية </a:t>
            </a:r>
            <a:endParaRPr lang="ar-SA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143240" y="486487"/>
            <a:ext cx="5857916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الأصل في ترتيب الجملة الاسمية تتكون من :-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857620" y="3362044"/>
            <a:ext cx="1000132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800" dirty="0" smtClean="0"/>
              <a:t>+</a:t>
            </a:r>
            <a:endParaRPr lang="en-US" sz="8800" dirty="0"/>
          </a:p>
        </p:txBody>
      </p:sp>
      <p:sp>
        <p:nvSpPr>
          <p:cNvPr id="16" name="مستطيل 15"/>
          <p:cNvSpPr/>
          <p:nvPr/>
        </p:nvSpPr>
        <p:spPr>
          <a:xfrm>
            <a:off x="7215206" y="5494658"/>
            <a:ext cx="1285884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800" dirty="0" smtClean="0"/>
              <a:t>=</a:t>
            </a:r>
            <a:endParaRPr lang="en-US" sz="8800" dirty="0"/>
          </a:p>
        </p:txBody>
      </p:sp>
      <p:pic>
        <p:nvPicPr>
          <p:cNvPr id="17" name="صورة 16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2643206" cy="22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3824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/>
      <p:bldP spid="12" grpId="0"/>
      <p:bldP spid="13" grpId="0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72066" y="428604"/>
            <a:ext cx="3786182" cy="1214446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JO" sz="4800" dirty="0" smtClean="0">
                <a:solidFill>
                  <a:srgbClr val="CC3300"/>
                </a:solidFill>
              </a:rPr>
              <a:t>يأتي المبتدأ نكرة والخبر شبه جملة </a:t>
            </a:r>
            <a:endParaRPr lang="en-US" sz="4800" dirty="0">
              <a:solidFill>
                <a:srgbClr val="CC3300"/>
              </a:solidFill>
            </a:endParaRPr>
          </a:p>
        </p:txBody>
      </p:sp>
      <p:pic>
        <p:nvPicPr>
          <p:cNvPr id="58372" name="Picture 4" descr="Image result for social media"/>
          <p:cNvPicPr>
            <a:picLocks noChangeAspect="1" noChangeArrowheads="1"/>
          </p:cNvPicPr>
          <p:nvPr/>
        </p:nvPicPr>
        <p:blipFill>
          <a:blip r:embed="rId2"/>
          <a:srcRect l="37500" t="50306" b="7772"/>
          <a:stretch>
            <a:fillRect/>
          </a:stretch>
        </p:blipFill>
        <p:spPr bwMode="auto">
          <a:xfrm>
            <a:off x="6286512" y="5572140"/>
            <a:ext cx="2286016" cy="1285859"/>
          </a:xfrm>
          <a:prstGeom prst="rect">
            <a:avLst/>
          </a:prstGeom>
          <a:noFill/>
        </p:spPr>
      </p:pic>
      <p:pic>
        <p:nvPicPr>
          <p:cNvPr id="6" name="Picture 4" descr="Image result for social media"/>
          <p:cNvPicPr>
            <a:picLocks noChangeAspect="1" noChangeArrowheads="1"/>
          </p:cNvPicPr>
          <p:nvPr/>
        </p:nvPicPr>
        <p:blipFill>
          <a:blip r:embed="rId2"/>
          <a:srcRect l="6819" b="49694"/>
          <a:stretch>
            <a:fillRect/>
          </a:stretch>
        </p:blipFill>
        <p:spPr bwMode="auto">
          <a:xfrm>
            <a:off x="285720" y="5572140"/>
            <a:ext cx="5357818" cy="1285860"/>
          </a:xfrm>
          <a:prstGeom prst="rect">
            <a:avLst/>
          </a:prstGeom>
          <a:noFill/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0" y="1643050"/>
            <a:ext cx="8858280" cy="40719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ar-JO" sz="2800" u="sng" dirty="0" smtClean="0">
                <a:solidFill>
                  <a:srgbClr val="0000CC"/>
                </a:solidFill>
              </a:rPr>
              <a:t>** في الاتحاد قوة 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  “</a:t>
            </a:r>
            <a:r>
              <a:rPr lang="ar-JO" sz="2800" dirty="0" smtClean="0">
                <a:solidFill>
                  <a:srgbClr val="FF0000"/>
                </a:solidFill>
              </a:rPr>
              <a:t>“مقدّم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ar-JO" sz="2800" dirty="0" smtClean="0">
                <a:solidFill>
                  <a:srgbClr val="FF0000"/>
                </a:solidFill>
              </a:rPr>
              <a:t>شبه الجملة ( في الاتحاد ) في محل رفع خبر المبتدأ</a:t>
            </a:r>
          </a:p>
          <a:p>
            <a:pPr algn="r"/>
            <a:r>
              <a:rPr lang="ar-JO" sz="2800" dirty="0" smtClean="0">
                <a:solidFill>
                  <a:srgbClr val="FF0000"/>
                </a:solidFill>
              </a:rPr>
              <a:t>قوّة :- مبتدأ مؤخر مرفوع وعلامة رفعه تنوين الضم الظاهر على آخره</a:t>
            </a:r>
            <a:endParaRPr lang="ar-JO" sz="2800" u="sng" dirty="0" smtClean="0">
              <a:solidFill>
                <a:srgbClr val="0000CC"/>
              </a:solidFill>
            </a:endParaRPr>
          </a:p>
          <a:p>
            <a:pPr algn="r"/>
            <a:r>
              <a:rPr lang="ar-JO" sz="2800" u="sng" dirty="0" smtClean="0">
                <a:solidFill>
                  <a:srgbClr val="0000CC"/>
                </a:solidFill>
              </a:rPr>
              <a:t>في الحديقة زهرة </a:t>
            </a:r>
          </a:p>
          <a:p>
            <a:pPr algn="r"/>
            <a:r>
              <a:rPr lang="ar-JO" sz="2800" dirty="0" smtClean="0">
                <a:solidFill>
                  <a:srgbClr val="FF0000"/>
                </a:solidFill>
              </a:rPr>
              <a:t>مبتدأ مؤخر مرفوع وعلامة رفعه تنوين الضم الظاهر على آخره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ar-JO" sz="2800" dirty="0" smtClean="0">
                <a:solidFill>
                  <a:srgbClr val="FF0000"/>
                </a:solidFill>
              </a:rPr>
              <a:t>زهرة :-</a:t>
            </a:r>
            <a:r>
              <a:rPr lang="ar-JO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ar-JO" sz="2800" dirty="0" smtClean="0">
                <a:solidFill>
                  <a:srgbClr val="FF0000"/>
                </a:solidFill>
              </a:rPr>
              <a:t> مقدّم“</a:t>
            </a:r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ar-JO" sz="2800" dirty="0" smtClean="0">
                <a:solidFill>
                  <a:srgbClr val="FF0000"/>
                </a:solidFill>
              </a:rPr>
              <a:t>شبه الجملة ( في الحديقة ) في محل رفع خبر المبتدأ </a:t>
            </a:r>
            <a:r>
              <a:rPr lang="ar-JO" sz="2800" dirty="0" err="1" smtClean="0">
                <a:solidFill>
                  <a:schemeClr val="bg1"/>
                </a:solidFill>
              </a:rPr>
              <a:t>أ</a:t>
            </a:r>
            <a:endParaRPr lang="ar-JO" sz="2800" dirty="0" smtClean="0">
              <a:solidFill>
                <a:schemeClr val="bg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285728"/>
            <a:ext cx="5000628" cy="1357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5400" b="1" dirty="0" smtClean="0">
                <a:solidFill>
                  <a:srgbClr val="DB2D3E"/>
                </a:solidFill>
              </a:rPr>
              <a:t>يتغيّر ترتيب الجملة الاسمية في حالة</a:t>
            </a:r>
            <a:r>
              <a:rPr lang="ar-AE" sz="5400" b="1" dirty="0" smtClean="0">
                <a:solidFill>
                  <a:srgbClr val="DB2D3E"/>
                </a:solidFill>
              </a:rPr>
              <a:t>:</a:t>
            </a:r>
            <a:endParaRPr lang="en-US" sz="5400" b="1" dirty="0">
              <a:solidFill>
                <a:srgbClr val="DB2D3E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586758" cy="6858000"/>
          </a:xfrm>
        </p:spPr>
        <p:txBody>
          <a:bodyPr/>
          <a:lstStyle/>
          <a:p>
            <a:pPr algn="r"/>
            <a:r>
              <a:rPr lang="ar-JO" b="1" u="sng" dirty="0" smtClean="0"/>
              <a:t> أمثلة على شبه الجملة الظرفية </a:t>
            </a:r>
            <a:endParaRPr lang="ar-SA" b="1" u="sng" dirty="0" smtClean="0"/>
          </a:p>
          <a:p>
            <a:pPr algn="r">
              <a:buNone/>
            </a:pPr>
            <a:r>
              <a:rPr lang="ar-JO" u="sng" dirty="0" smtClean="0">
                <a:solidFill>
                  <a:srgbClr val="A50021"/>
                </a:solidFill>
              </a:rPr>
              <a:t>فوق مؤسساتنا علم خفاق</a:t>
            </a:r>
          </a:p>
          <a:p>
            <a:pPr algn="r"/>
            <a:r>
              <a:rPr lang="ar-JO" dirty="0" smtClean="0"/>
              <a:t>شبه </a:t>
            </a:r>
            <a:r>
              <a:rPr lang="ar-JO" dirty="0" smtClean="0"/>
              <a:t>جملة ظرفية ( فوق مؤسساتنا ) في محل رفع </a:t>
            </a:r>
            <a:r>
              <a:rPr lang="ar-JO" dirty="0" smtClean="0"/>
              <a:t>خبر</a:t>
            </a:r>
            <a:r>
              <a:rPr lang="ar-JO" dirty="0" smtClean="0"/>
              <a:t>مقدّم</a:t>
            </a:r>
            <a:r>
              <a:rPr lang="ar-JO" dirty="0" smtClean="0"/>
              <a:t> </a:t>
            </a:r>
            <a:r>
              <a:rPr lang="en-US" dirty="0" smtClean="0"/>
              <a:t> </a:t>
            </a:r>
            <a:r>
              <a:rPr lang="ar-JO" dirty="0" smtClean="0"/>
              <a:t> </a:t>
            </a:r>
            <a:r>
              <a:rPr lang="ar-JO" dirty="0" smtClean="0">
                <a:solidFill>
                  <a:schemeClr val="bg1"/>
                </a:solidFill>
              </a:rPr>
              <a:t>/ علم </a:t>
            </a:r>
            <a:r>
              <a:rPr lang="ar-JO" dirty="0" smtClean="0"/>
              <a:t>علم:- مبتدأ مؤخر مرفوع وعلامة رفعه تنوين الضم الظاهر على أخره</a:t>
            </a:r>
          </a:p>
          <a:p>
            <a:pPr algn="r"/>
            <a:r>
              <a:rPr lang="ar-JO" u="sng" dirty="0" smtClean="0">
                <a:solidFill>
                  <a:srgbClr val="A50021"/>
                </a:solidFill>
              </a:rPr>
              <a:t>فوق الطاولة كتاب </a:t>
            </a:r>
          </a:p>
          <a:p>
            <a:pPr algn="r">
              <a:buNone/>
            </a:pPr>
            <a:r>
              <a:rPr lang="ar-JO" dirty="0" smtClean="0"/>
              <a:t>كتاب :- مبتدأ مؤخر مرفوع وعلامة رفعه تنوين الضم الظاهر على أخره</a:t>
            </a:r>
          </a:p>
          <a:p>
            <a:pPr algn="r">
              <a:buNone/>
            </a:pPr>
            <a:r>
              <a:rPr lang="ar-JO" dirty="0" smtClean="0"/>
              <a:t>شبه </a:t>
            </a:r>
            <a:r>
              <a:rPr lang="ar-JO" dirty="0" smtClean="0"/>
              <a:t>جملة ظرفية ( فوق الطاولة ) في محل رفع خبر </a:t>
            </a:r>
            <a:r>
              <a:rPr lang="ar-JO" dirty="0" smtClean="0"/>
              <a:t>المبتدأ مقدّم</a:t>
            </a:r>
            <a:endParaRPr lang="ar-SA" b="1" u="sng" dirty="0"/>
          </a:p>
        </p:txBody>
      </p:sp>
      <p:sp>
        <p:nvSpPr>
          <p:cNvPr id="4" name="Smiley Face 3"/>
          <p:cNvSpPr/>
          <p:nvPr/>
        </p:nvSpPr>
        <p:spPr>
          <a:xfrm rot="18610772">
            <a:off x="25438" y="-117950"/>
            <a:ext cx="1647047" cy="13925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Down Arrow 3"/>
          <p:cNvSpPr/>
          <p:nvPr/>
        </p:nvSpPr>
        <p:spPr>
          <a:xfrm rot="13631683">
            <a:off x="1891312" y="5243591"/>
            <a:ext cx="642942" cy="1510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Explosion 1 4"/>
          <p:cNvSpPr/>
          <p:nvPr/>
        </p:nvSpPr>
        <p:spPr>
          <a:xfrm>
            <a:off x="6786578" y="5214950"/>
            <a:ext cx="1714512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 result for video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noFill/>
        </p:spPr>
      </p:pic>
      <p:pic>
        <p:nvPicPr>
          <p:cNvPr id="59396" name="Picture 4" descr="Image result for video clip art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232"/>
            <a:ext cx="2571768" cy="2571768"/>
          </a:xfrm>
          <a:prstGeom prst="rect">
            <a:avLst/>
          </a:prstGeom>
          <a:noFill/>
        </p:spPr>
      </p:pic>
      <p:sp>
        <p:nvSpPr>
          <p:cNvPr id="6" name="زاوية مطوية 5"/>
          <p:cNvSpPr/>
          <p:nvPr/>
        </p:nvSpPr>
        <p:spPr>
          <a:xfrm>
            <a:off x="0" y="214290"/>
            <a:ext cx="3929058" cy="4357718"/>
          </a:xfrm>
          <a:prstGeom prst="foldedCorner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chemeClr val="tx1"/>
                </a:solidFill>
              </a:rPr>
              <a:t>** يتقدّم الخبر على المبتدأ في حالة :- </a:t>
            </a:r>
          </a:p>
          <a:p>
            <a:pPr algn="ctr"/>
            <a:r>
              <a:rPr lang="ar-JO" sz="3200" b="1" dirty="0" smtClean="0">
                <a:solidFill>
                  <a:schemeClr val="tx1"/>
                </a:solidFill>
              </a:rPr>
              <a:t>عندما يكون الخبر شبه جملة والمبتدأ نكرة </a:t>
            </a:r>
            <a:r>
              <a:rPr lang="ar-JO" dirty="0" smtClean="0"/>
              <a:t>. </a:t>
            </a:r>
            <a:endParaRPr lang="ar-SA" dirty="0"/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oshiba\AppData\Local\Microsoft\Windows\INetCache\IE\N33I7Q15\stud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2143108"/>
          </a:xfrm>
          <a:prstGeom prst="rect">
            <a:avLst/>
          </a:prstGeom>
          <a:noFill/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719138" y="785794"/>
            <a:ext cx="8424862" cy="5000660"/>
          </a:xfrm>
          <a:prstGeom prst="star32">
            <a:avLst>
              <a:gd name="adj" fmla="val 30380"/>
            </a:avLst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7200" b="1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071670" y="1928802"/>
            <a:ext cx="5286375" cy="3357562"/>
          </a:xfrm>
          <a:prstGeom prst="plus">
            <a:avLst>
              <a:gd name="adj" fmla="val 14028"/>
            </a:avLst>
          </a:prstGeom>
          <a:gradFill rotWithShape="1">
            <a:gsLst>
              <a:gs pos="0">
                <a:srgbClr val="185E76"/>
              </a:gs>
              <a:gs pos="50000">
                <a:srgbClr val="33CCFF"/>
              </a:gs>
              <a:gs pos="100000">
                <a:srgbClr val="185E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JO" sz="4800" b="1" dirty="0"/>
              <a:t>انتهى شرح القاعدة</a:t>
            </a:r>
          </a:p>
          <a:p>
            <a:pPr algn="ctr"/>
            <a:r>
              <a:rPr lang="ar-JO" sz="4800" b="1" dirty="0"/>
              <a:t>معلمة المادة :- </a:t>
            </a:r>
          </a:p>
          <a:p>
            <a:pPr algn="ctr"/>
            <a:r>
              <a:rPr lang="ar-JO" sz="4800" b="1" dirty="0"/>
              <a:t>دعاء اللبابدة</a:t>
            </a:r>
            <a:endParaRPr lang="ar-SA" sz="4800" b="1" dirty="0"/>
          </a:p>
          <a:p>
            <a:pPr algn="ctr"/>
            <a:endParaRPr lang="en-US" sz="6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85935" y="1268760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sz="4000" b="1" dirty="0" smtClean="0">
                <a:effectLst/>
                <a:latin typeface="Calibri"/>
                <a:ea typeface="Calibri"/>
              </a:rPr>
              <a:t>**</a:t>
            </a:r>
            <a:r>
              <a:rPr lang="ar-SA" sz="4000" b="1" dirty="0" smtClean="0">
                <a:effectLst/>
                <a:latin typeface="Calibri"/>
                <a:ea typeface="Calibri"/>
              </a:rPr>
              <a:t>المبتدأ </a:t>
            </a:r>
            <a:r>
              <a:rPr lang="ar-SA" sz="4000" b="1" dirty="0">
                <a:effectLst/>
                <a:latin typeface="Calibri"/>
                <a:ea typeface="Calibri"/>
              </a:rPr>
              <a:t>والخبر مرفوعان أو في محلّ رفع، مثل: </a:t>
            </a:r>
            <a:endParaRPr lang="ar-JO" sz="4000" b="1" dirty="0" smtClean="0">
              <a:effectLst/>
              <a:latin typeface="Calibri"/>
              <a:ea typeface="Calibri"/>
            </a:endParaRPr>
          </a:p>
          <a:p>
            <a:pPr algn="r">
              <a:lnSpc>
                <a:spcPct val="150000"/>
              </a:lnSpc>
            </a:pPr>
            <a:r>
              <a:rPr lang="ar-SA" sz="4000" b="1" dirty="0" smtClean="0">
                <a:solidFill>
                  <a:srgbClr val="FF0000"/>
                </a:solidFill>
                <a:effectLst/>
                <a:latin typeface="Calibri"/>
                <a:ea typeface="Calibri"/>
              </a:rPr>
              <a:t>البيتُ </a:t>
            </a:r>
            <a:r>
              <a:rPr lang="ar-SA" sz="4000" b="1" dirty="0">
                <a:solidFill>
                  <a:srgbClr val="FF0000"/>
                </a:solidFill>
                <a:effectLst/>
                <a:latin typeface="Calibri"/>
                <a:ea typeface="Calibri"/>
              </a:rPr>
              <a:t>قديمٌ؛ 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alibri"/>
                <a:ea typeface="Calibri"/>
              </a:rPr>
              <a:t>      </a:t>
            </a:r>
            <a:r>
              <a:rPr lang="ar-SA" sz="4000" b="1" dirty="0" smtClean="0">
                <a:solidFill>
                  <a:srgbClr val="FF0000"/>
                </a:solidFill>
                <a:effectLst/>
                <a:latin typeface="Calibri"/>
                <a:ea typeface="Calibri"/>
              </a:rPr>
              <a:t>هذا </a:t>
            </a:r>
            <a:r>
              <a:rPr lang="ar-SA" sz="4000" b="1" dirty="0">
                <a:solidFill>
                  <a:srgbClr val="FF0000"/>
                </a:solidFill>
                <a:effectLst/>
                <a:latin typeface="Calibri"/>
                <a:ea typeface="Calibri"/>
              </a:rPr>
              <a:t>البيتُ </a:t>
            </a:r>
            <a:r>
              <a:rPr lang="ar-SA" sz="4000" b="1" dirty="0" smtClean="0">
                <a:solidFill>
                  <a:srgbClr val="FF0000"/>
                </a:solidFill>
                <a:effectLst/>
                <a:latin typeface="Calibri"/>
                <a:ea typeface="Calibri"/>
              </a:rPr>
              <a:t>قديمٌ</a:t>
            </a:r>
            <a:r>
              <a:rPr lang="ar-SA" sz="4000" b="1" dirty="0" smtClean="0">
                <a:effectLst/>
                <a:latin typeface="Calibri"/>
                <a:ea typeface="Calibri"/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  <a:effectLst/>
                <a:latin typeface="Calibri"/>
                <a:ea typeface="Calibri"/>
              </a:rPr>
              <a:t>.</a:t>
            </a:r>
            <a:endParaRPr lang="en-US" sz="4000" b="1" dirty="0">
              <a:solidFill>
                <a:srgbClr val="FF0000"/>
              </a:solidFill>
              <a:effectLst/>
              <a:latin typeface="Calibri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ar-SA" sz="4000" b="1" dirty="0">
                <a:effectLst/>
                <a:latin typeface="Calibri"/>
                <a:ea typeface="Calibri"/>
              </a:rPr>
              <a:t> </a:t>
            </a:r>
            <a:endParaRPr lang="en-US" sz="4000" b="1" dirty="0">
              <a:effectLst/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1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 descr="Image result for mind ma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4000496" y="214290"/>
            <a:ext cx="421481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JO" sz="6600" b="1" dirty="0" smtClean="0">
                <a:solidFill>
                  <a:srgbClr val="6600CC"/>
                </a:solidFill>
              </a:rPr>
              <a:t>أنواع الخبر </a:t>
            </a:r>
            <a:endParaRPr lang="en-US" sz="6600" b="1" dirty="0">
              <a:solidFill>
                <a:srgbClr val="6600CC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00694" y="1571612"/>
            <a:ext cx="364330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ar-JO" sz="2800" b="1" dirty="0" smtClean="0">
                <a:solidFill>
                  <a:srgbClr val="FF0000"/>
                </a:solidFill>
                <a:ea typeface="Calibri"/>
                <a:cs typeface="Traditional Arabic"/>
              </a:rPr>
              <a:t>1</a:t>
            </a:r>
            <a:r>
              <a:rPr lang="ar-JO" sz="4000" b="1" dirty="0" smtClean="0">
                <a:solidFill>
                  <a:srgbClr val="FF0000"/>
                </a:solidFill>
                <a:ea typeface="Calibri"/>
                <a:cs typeface="Traditional Arabic"/>
              </a:rPr>
              <a:t>.</a:t>
            </a:r>
            <a:r>
              <a:rPr lang="ar-SA" sz="4000" b="1" dirty="0" smtClean="0">
                <a:solidFill>
                  <a:srgbClr val="FF0000"/>
                </a:solidFill>
                <a:ea typeface="Calibri"/>
                <a:cs typeface="Traditional Arabic"/>
              </a:rPr>
              <a:t>الطالبُ مجتهدٌ</a:t>
            </a:r>
            <a:endParaRPr lang="en-US" sz="4000" b="1" dirty="0" smtClean="0">
              <a:solidFill>
                <a:srgbClr val="FF0000"/>
              </a:solidFill>
              <a:ea typeface="Calibri"/>
              <a:cs typeface="Traditional Arabic"/>
            </a:endParaRPr>
          </a:p>
          <a:p>
            <a:pPr marL="514350" indent="-514350" algn="r"/>
            <a:r>
              <a:rPr lang="ar-JO" sz="4000" b="1" dirty="0" smtClean="0">
                <a:solidFill>
                  <a:srgbClr val="FF0000"/>
                </a:solidFill>
                <a:ea typeface="Calibri"/>
                <a:cs typeface="Traditional Arabic"/>
              </a:rPr>
              <a:t>2. </a:t>
            </a:r>
            <a:r>
              <a:rPr lang="ar-SA" sz="4000" b="1" dirty="0" smtClean="0">
                <a:solidFill>
                  <a:srgbClr val="FF0000"/>
                </a:solidFill>
                <a:ea typeface="Calibri"/>
                <a:cs typeface="Traditional Arabic"/>
              </a:rPr>
              <a:t>الطالبانِ مجتهدانِ</a:t>
            </a:r>
            <a:endParaRPr lang="en-US" sz="4000" b="1" dirty="0" smtClean="0">
              <a:solidFill>
                <a:srgbClr val="FF0000"/>
              </a:solidFill>
              <a:ea typeface="Calibri"/>
              <a:cs typeface="Traditional Arabic"/>
            </a:endParaRPr>
          </a:p>
          <a:p>
            <a:pPr marL="514350" indent="-514350" algn="r"/>
            <a:r>
              <a:rPr lang="ar-JO" sz="4000" b="1" dirty="0" smtClean="0">
                <a:solidFill>
                  <a:srgbClr val="FF0000"/>
                </a:solidFill>
                <a:ea typeface="Calibri"/>
                <a:cs typeface="Traditional Arabic"/>
              </a:rPr>
              <a:t>3. </a:t>
            </a:r>
            <a:r>
              <a:rPr lang="ar-SA" sz="4000" b="1" dirty="0" smtClean="0">
                <a:solidFill>
                  <a:srgbClr val="FF0000"/>
                </a:solidFill>
                <a:ea typeface="Calibri"/>
                <a:cs typeface="Traditional Arabic"/>
              </a:rPr>
              <a:t>الطلابُ مجتهدونَ</a:t>
            </a:r>
            <a:endParaRPr lang="ar-JO" sz="4000" b="1" dirty="0" smtClean="0">
              <a:solidFill>
                <a:srgbClr val="FF0000"/>
              </a:solidFill>
              <a:ea typeface="Calibri"/>
              <a:cs typeface="Traditional Arabic"/>
            </a:endParaRPr>
          </a:p>
          <a:p>
            <a:pPr marL="514350" indent="-514350" algn="r"/>
            <a:r>
              <a:rPr lang="ar-JO" sz="4000" b="1" dirty="0" smtClean="0">
                <a:solidFill>
                  <a:srgbClr val="FF0000"/>
                </a:solidFill>
                <a:ea typeface="Calibri"/>
                <a:cs typeface="Traditional Arabic"/>
              </a:rPr>
              <a:t>4.</a:t>
            </a:r>
            <a:r>
              <a:rPr lang="ar-SA" sz="4000" b="1" dirty="0" smtClean="0">
                <a:solidFill>
                  <a:srgbClr val="FF0000"/>
                </a:solidFill>
                <a:ea typeface="Calibri"/>
                <a:cs typeface="Traditional Arabic"/>
              </a:rPr>
              <a:t> الطالباتُ مجتهداتٌ.</a:t>
            </a:r>
            <a:endParaRPr lang="ar-JO" sz="4000" b="1" dirty="0" smtClean="0">
              <a:solidFill>
                <a:srgbClr val="FF0000"/>
              </a:solidFill>
              <a:ea typeface="Calibri"/>
              <a:cs typeface="Traditional Arabic"/>
            </a:endParaRPr>
          </a:p>
          <a:p>
            <a:pPr marL="514350" indent="-514350" algn="r"/>
            <a:r>
              <a:rPr lang="ar-JO" sz="4000" b="1" dirty="0" smtClean="0">
                <a:solidFill>
                  <a:srgbClr val="FF0000"/>
                </a:solidFill>
                <a:ea typeface="Calibri"/>
                <a:cs typeface="Traditional Arabic"/>
              </a:rPr>
              <a:t> </a:t>
            </a:r>
            <a:endParaRPr lang="en-US" sz="4000" b="1" dirty="0" smtClean="0">
              <a:solidFill>
                <a:srgbClr val="FF0000"/>
              </a:solidFill>
              <a:ea typeface="Calibri"/>
              <a:cs typeface="Arial"/>
            </a:endParaRPr>
          </a:p>
          <a:p>
            <a:pPr algn="r"/>
            <a:endParaRPr lang="en-US" sz="2800" dirty="0"/>
          </a:p>
        </p:txBody>
      </p:sp>
      <p:sp>
        <p:nvSpPr>
          <p:cNvPr id="7" name="زر إجراء: النهاية 6">
            <a:hlinkClick r:id="" action="ppaction://hlinkshowjump?jump=lastslide" highlightClick="1"/>
          </p:cNvPr>
          <p:cNvSpPr/>
          <p:nvPr/>
        </p:nvSpPr>
        <p:spPr>
          <a:xfrm>
            <a:off x="0" y="214290"/>
            <a:ext cx="2214578" cy="7143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0" y="714356"/>
            <a:ext cx="5929322" cy="58579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** </a:t>
            </a:r>
            <a:r>
              <a:rPr lang="ar-JO" sz="2800" dirty="0" smtClean="0">
                <a:solidFill>
                  <a:schemeClr val="tx1"/>
                </a:solidFill>
              </a:rPr>
              <a:t>نلاحظ أن الجمل السابقة قد </a:t>
            </a:r>
          </a:p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بدأت باسم ؛ إذن هي جملة اسمية المكونة من :- المبتدأ والخبر . </a:t>
            </a:r>
          </a:p>
          <a:p>
            <a:pPr marL="342900" indent="-342900" algn="ctr"/>
            <a:r>
              <a:rPr lang="ar-JO" sz="2800" dirty="0" smtClean="0">
                <a:solidFill>
                  <a:schemeClr val="tx1"/>
                </a:solidFill>
              </a:rPr>
              <a:t>الطالب ”مبتدأ“ / مجتهد ” خبر ” </a:t>
            </a:r>
          </a:p>
          <a:p>
            <a:pPr marL="342900" indent="-342900" algn="ctr"/>
            <a:r>
              <a:rPr lang="ar-JO" sz="2800" dirty="0" smtClean="0">
                <a:solidFill>
                  <a:schemeClr val="tx1"/>
                </a:solidFill>
              </a:rPr>
              <a:t>2. الطالبان ” مبتدأ“ / مجتهدان ” خبر“ </a:t>
            </a:r>
          </a:p>
          <a:p>
            <a:pPr marL="342900" indent="-342900" algn="ctr"/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ar-JO" sz="2800" dirty="0" smtClean="0">
                <a:solidFill>
                  <a:schemeClr val="tx1"/>
                </a:solidFill>
              </a:rPr>
              <a:t>3. الطلاب ”مبتدأ“ / مجتهدون ” خبر“</a:t>
            </a:r>
          </a:p>
          <a:p>
            <a:pPr marL="342900" indent="-342900" algn="ctr"/>
            <a:r>
              <a:rPr lang="ar-JO" sz="2800" dirty="0" smtClean="0">
                <a:solidFill>
                  <a:schemeClr val="tx1"/>
                </a:solidFill>
              </a:rPr>
              <a:t>4. الطالبات  ” مبتدأ“ / مجتهدات ” خبر“  </a:t>
            </a:r>
          </a:p>
          <a:p>
            <a:pPr marL="342900" indent="-342900" algn="ctr"/>
            <a:endParaRPr lang="ar-SA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جمة ذات 32 نقطة 3"/>
          <p:cNvSpPr/>
          <p:nvPr/>
        </p:nvSpPr>
        <p:spPr>
          <a:xfrm>
            <a:off x="285720" y="714356"/>
            <a:ext cx="8643998" cy="5429288"/>
          </a:xfrm>
          <a:prstGeom prst="star3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b="1" dirty="0" smtClean="0">
                <a:solidFill>
                  <a:srgbClr val="713C86"/>
                </a:solidFill>
              </a:rPr>
              <a:t>نلاحظ أنّ الخبر في الجمل السابقة جاء على شكل مفرد أي ليس جملة ولا شبه جملة ** كيف يعرب الخبر في الجمل السابقة ؟؟؟؟؟؟ </a:t>
            </a:r>
            <a:endParaRPr lang="en-US" sz="3200" b="1" dirty="0">
              <a:solidFill>
                <a:srgbClr val="713C86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571472" y="1214422"/>
            <a:ext cx="8229600" cy="4429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all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1.مجتهد :- خبر المبتدأ مرفوع وعلامة رفعه تنوين الضم الظاهر على آخره </a:t>
            </a:r>
            <a:r>
              <a:rPr kumimoji="0" lang="ar-JO" sz="6600" b="1" i="0" u="none" strike="noStrike" kern="1200" cap="all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2.مجتهدان : -خبر المبتدأ مرفوع وعلامة رفعه الألف لأنه مثنى </a:t>
            </a:r>
            <a:r>
              <a:rPr lang="ar-JO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all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ar-JO" sz="6600" b="1" i="0" u="none" strike="noStrike" kern="1200" cap="all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ar-JO" sz="2800" b="1" i="0" u="none" strike="noStrike" kern="1200" cap="all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مجتهدون :- خبر المبتدأ مرفوع وعلامة رفعه الواو لأنه جمع مذكر السالم 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4. مجتهدات :- خبر المبتدأ مرفوع وعلامة رفعه تنوين الضم لأنه جمع مؤنث سالم . </a:t>
            </a:r>
            <a:r>
              <a:rPr kumimoji="0" lang="ar-JO" sz="2800" b="1" i="0" u="none" strike="noStrike" kern="1200" cap="all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1200" cap="all" spc="0" normalizeH="0" baseline="0" noProof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يعرب الخبر في حالة ” المفرد ” كالآتي :- </a:t>
            </a:r>
            <a:endParaRPr lang="ar-S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جمة ذات 32 نقطة 3"/>
          <p:cNvSpPr/>
          <p:nvPr/>
        </p:nvSpPr>
        <p:spPr>
          <a:xfrm>
            <a:off x="1000100" y="642918"/>
            <a:ext cx="7572428" cy="5786478"/>
          </a:xfrm>
          <a:prstGeom prst="star3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800" dirty="0" smtClean="0">
                <a:solidFill>
                  <a:srgbClr val="713C86"/>
                </a:solidFill>
              </a:rPr>
              <a:t>الصورة الأولى للخبر هي :- </a:t>
            </a:r>
          </a:p>
          <a:p>
            <a:pPr algn="ctr"/>
            <a:r>
              <a:rPr lang="ar-JO" sz="4800" dirty="0" smtClean="0">
                <a:solidFill>
                  <a:srgbClr val="713C86"/>
                </a:solidFill>
              </a:rPr>
              <a:t>اسم ظاهر ” مفرد / مثنى / جمع مذكر سالم / جمع مؤنث سالم </a:t>
            </a:r>
            <a:endParaRPr lang="en-US" sz="4800" dirty="0">
              <a:solidFill>
                <a:srgbClr val="713C86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685800" y="381000"/>
            <a:ext cx="7815290" cy="904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50" normalizeH="0" baseline="0" noProof="0" dirty="0" smtClean="0">
                <a:ln w="11430">
                  <a:noFill/>
                </a:ln>
                <a:solidFill>
                  <a:srgbClr val="800080"/>
                </a:solidFill>
                <a:uLnTx/>
                <a:uFillTx/>
                <a:latin typeface="+mj-lt"/>
                <a:ea typeface="+mj-ea"/>
                <a:cs typeface="+mj-cs"/>
              </a:rPr>
              <a:t>هل يوجد نوع آخر للخبر ؟؟؟؟؟</a:t>
            </a:r>
            <a:endParaRPr kumimoji="0" lang="en-US" sz="5400" b="1" i="0" u="none" strike="noStrike" kern="1200" cap="none" spc="50" normalizeH="0" baseline="0" noProof="0" dirty="0">
              <a:ln w="11430">
                <a:noFill/>
              </a:ln>
              <a:solidFill>
                <a:srgbClr val="80008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509092729"/>
              </p:ext>
            </p:extLst>
          </p:nvPr>
        </p:nvGraphicFramePr>
        <p:xfrm>
          <a:off x="285720" y="1428736"/>
          <a:ext cx="85725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مربع نص 16"/>
          <p:cNvSpPr txBox="1"/>
          <p:nvPr/>
        </p:nvSpPr>
        <p:spPr>
          <a:xfrm>
            <a:off x="2857488" y="4487299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rgbClr val="0070C0"/>
                </a:solidFill>
              </a:rPr>
              <a:t>أمثلة على ذلك: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20" name="رابط كسهم مستقيم 19"/>
          <p:cNvCxnSpPr>
            <a:endCxn id="33" idx="1"/>
          </p:cNvCxnSpPr>
          <p:nvPr/>
        </p:nvCxnSpPr>
        <p:spPr>
          <a:xfrm>
            <a:off x="4500562" y="5000636"/>
            <a:ext cx="164307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مجموعة 31"/>
          <p:cNvGrpSpPr/>
          <p:nvPr/>
        </p:nvGrpSpPr>
        <p:grpSpPr>
          <a:xfrm>
            <a:off x="6143636" y="4429132"/>
            <a:ext cx="2786082" cy="2143140"/>
            <a:chOff x="970141" y="2857521"/>
            <a:chExt cx="2482923" cy="1241461"/>
          </a:xfrm>
        </p:grpSpPr>
        <p:sp>
          <p:nvSpPr>
            <p:cNvPr id="33" name="مستطيل مستدير الزوايا 32"/>
            <p:cNvSpPr/>
            <p:nvPr/>
          </p:nvSpPr>
          <p:spPr>
            <a:xfrm>
              <a:off x="970141" y="2857521"/>
              <a:ext cx="2482923" cy="1241461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مستطيل 33"/>
            <p:cNvSpPr/>
            <p:nvPr/>
          </p:nvSpPr>
          <p:spPr>
            <a:xfrm>
              <a:off x="1030744" y="2918124"/>
              <a:ext cx="2361717" cy="1120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00" kern="1200"/>
            </a:p>
          </p:txBody>
        </p:sp>
      </p:grpSp>
      <p:cxnSp>
        <p:nvCxnSpPr>
          <p:cNvPr id="35" name="رابط كسهم مستقيم 34"/>
          <p:cNvCxnSpPr/>
          <p:nvPr/>
        </p:nvCxnSpPr>
        <p:spPr>
          <a:xfrm rot="5400000">
            <a:off x="2643174" y="5072074"/>
            <a:ext cx="1071570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 rot="16200000" flipH="1">
            <a:off x="4393405" y="5107793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96136" y="2887405"/>
            <a:ext cx="2347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571472" y="1500174"/>
            <a:ext cx="3092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JO" sz="3200" dirty="0" smtClean="0"/>
              <a:t>أين الخبر في الجمل السابقة ؟؟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643570" y="3782915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500034" y="3071810"/>
            <a:ext cx="3071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JO" sz="2800" dirty="0" smtClean="0"/>
              <a:t>نلاحظ أن الكلمة التي جاءت بعد المبتدأ هي أفعال ، ولكل فعل فاعل </a:t>
            </a:r>
          </a:p>
          <a:p>
            <a:pPr lvl="0" algn="r"/>
            <a:r>
              <a:rPr lang="ar-JO" sz="2800" dirty="0" smtClean="0"/>
              <a:t>** إذن لنحدّد الأركان الصحيحة للجمل السابقة </a:t>
            </a:r>
          </a:p>
          <a:p>
            <a:pPr lvl="0" algn="r"/>
            <a:r>
              <a:rPr lang="en-US" sz="2800" dirty="0" smtClean="0"/>
              <a:t>????</a:t>
            </a:r>
            <a:r>
              <a:rPr lang="ar-JO" sz="2800" dirty="0" smtClean="0"/>
              <a:t>ونتبيّن أين الخبر </a:t>
            </a:r>
            <a:endParaRPr lang="en-US" sz="2800" dirty="0"/>
          </a:p>
        </p:txBody>
      </p:sp>
      <p:sp>
        <p:nvSpPr>
          <p:cNvPr id="27" name="شكل بيضاوي 26"/>
          <p:cNvSpPr/>
          <p:nvPr/>
        </p:nvSpPr>
        <p:spPr>
          <a:xfrm>
            <a:off x="6143636" y="4500570"/>
            <a:ext cx="2714644" cy="2000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b="1" dirty="0" smtClean="0">
                <a:solidFill>
                  <a:schemeClr val="tx1"/>
                </a:solidFill>
              </a:rPr>
              <a:t>المبتدأ .. </a:t>
            </a:r>
          </a:p>
          <a:p>
            <a:pPr algn="ctr"/>
            <a:r>
              <a:rPr lang="ar-JO" sz="2400" b="1" dirty="0" smtClean="0">
                <a:solidFill>
                  <a:schemeClr val="tx1"/>
                </a:solidFill>
              </a:rPr>
              <a:t>الأرض .. </a:t>
            </a:r>
          </a:p>
          <a:p>
            <a:pPr algn="ctr"/>
            <a:r>
              <a:rPr lang="ar-JO" sz="2400" b="1" dirty="0" smtClean="0">
                <a:solidFill>
                  <a:schemeClr val="tx1"/>
                </a:solidFill>
              </a:rPr>
              <a:t>الرّجل</a:t>
            </a:r>
          </a:p>
          <a:p>
            <a:pPr algn="ctr"/>
            <a:r>
              <a:rPr lang="ar-JO" sz="2400" b="1" dirty="0" smtClean="0">
                <a:solidFill>
                  <a:schemeClr val="tx1"/>
                </a:solidFill>
              </a:rPr>
              <a:t>الأردن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85918" y="659295"/>
            <a:ext cx="589616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JO" sz="4400" b="1" dirty="0" smtClean="0">
                <a:ln w="11430"/>
                <a:solidFill>
                  <a:srgbClr val="006600"/>
                </a:solidFill>
              </a:rPr>
              <a:t>كيف نحدّد الخبر في هذه الحالة </a:t>
            </a:r>
            <a:endParaRPr lang="ar-SA" sz="4400" b="1" dirty="0">
              <a:ln w="11430"/>
              <a:solidFill>
                <a:srgbClr val="006600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714348" y="1500174"/>
            <a:ext cx="8215370" cy="4617427"/>
          </a:xfrm>
          <a:prstGeom prst="ellipse">
            <a:avLst/>
          </a:prstGeom>
          <a:ln cmpd="dbl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2800" b="1" dirty="0" smtClean="0"/>
              <a:t>** الأرض :- مبتدأ مرفوع وعلامة رفعه الضمّة الظاهرة على آخره . </a:t>
            </a:r>
          </a:p>
          <a:p>
            <a:pPr algn="r"/>
            <a:r>
              <a:rPr lang="ar-JO" sz="2800" b="1" dirty="0" smtClean="0"/>
              <a:t>تحيا :- فعل مضارع مرفوع وعلامة رفعه الضمة </a:t>
            </a:r>
            <a:endParaRPr lang="en-US" sz="2800" b="1" dirty="0" smtClean="0"/>
          </a:p>
          <a:p>
            <a:pPr algn="r"/>
            <a:r>
              <a:rPr lang="ar-JO" sz="2800" b="1" dirty="0" smtClean="0"/>
              <a:t>.المقدّرة للتعذّر / الفاعل ضمير مستتر تقديره هي </a:t>
            </a:r>
          </a:p>
          <a:p>
            <a:pPr algn="r"/>
            <a:r>
              <a:rPr lang="ar-JO" sz="2800" b="1" dirty="0" smtClean="0"/>
              <a:t>” أين الخبر في هذه الجملة ؟؟؟؟؟</a:t>
            </a:r>
            <a:r>
              <a:rPr lang="ar-JO" b="1" dirty="0" smtClean="0"/>
              <a:t>  </a:t>
            </a:r>
          </a:p>
          <a:p>
            <a:pPr algn="r"/>
            <a:r>
              <a:rPr lang="ar-JO" sz="3200" b="1" dirty="0" smtClean="0"/>
              <a:t>** نلاحظ أنّ الخبر قد اكتمل عند قولنا ” تحيا بالماء“ إذن الخبر هنا لم يأتِ بصورة اسم ظاهر بل بصورة جملة فعلية / لذلك </a:t>
            </a:r>
          </a:p>
        </p:txBody>
      </p:sp>
    </p:spTree>
    <p:extLst>
      <p:ext uri="{BB962C8B-B14F-4D97-AF65-F5344CB8AC3E}">
        <p14:creationId xmlns:p14="http://schemas.microsoft.com/office/powerpoint/2010/main" val="4202720471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1149</Words>
  <Application>Microsoft Office PowerPoint</Application>
  <PresentationFormat>On-screen Show (4:3)</PresentationFormat>
  <Paragraphs>153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Traditional Arabic</vt:lpstr>
      <vt:lpstr>نسق Office</vt:lpstr>
      <vt:lpstr>PowerPoint Presentation</vt:lpstr>
      <vt:lpstr>الجملة الاسمية والجملة الفعلية</vt:lpstr>
      <vt:lpstr>PowerPoint Presentation</vt:lpstr>
      <vt:lpstr>PowerPoint Presentation</vt:lpstr>
      <vt:lpstr>PowerPoint Presentation</vt:lpstr>
      <vt:lpstr>يعرب الخبر في حالة ” المفرد ” كالآتي :-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ركن الجملة الاسمية المبتدأ هو</vt:lpstr>
      <vt:lpstr>PowerPoint Presentation</vt:lpstr>
      <vt:lpstr>PowerPoint Presentation</vt:lpstr>
      <vt:lpstr> النوع الثالث من الخبر هو:-(الجملة الاسمية )</vt:lpstr>
      <vt:lpstr>PowerPoint Presentation</vt:lpstr>
      <vt:lpstr>PowerPoint Presentation</vt:lpstr>
      <vt:lpstr>** الكتاب في الحقيبة .  الكتاب :- مبتدأ مرفوع وعلامة رفعه الضمة الظاهرة على آخره في :- حرف جر /الحقيبة :- اسم مجرور ” شبه الجملة من الجار والمجرور ”في الحقيبة “ في محل رفع خبر المبتدأ .  ** االصدق من أنبل الأخلاق .  الصدق :- مبتدأ مرفوع وعلامة رفعه الضمة الظاهرة على آخره من :- حرف جر /أنبل  :- اسم مجرور وعلامة جره الكسر وهو مضاف ”  الأخلاق :- مضاف إليه مجرور وعلامة جره الكسرة الظاهرة على آخره . شبه الجملة من الجار والمجرور ”من أنبل“ في محل رفع خبر المبتدأ</vt:lpstr>
      <vt:lpstr>PowerPoint Presentation</vt:lpstr>
      <vt:lpstr>PowerPoint Presentation</vt:lpstr>
      <vt:lpstr>يأتي المبتدأ نكرة والخبر شبه جملة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Orthodox-Admin</cp:lastModifiedBy>
  <cp:revision>140</cp:revision>
  <cp:lastPrinted>2017-10-24T10:38:12Z</cp:lastPrinted>
  <dcterms:created xsi:type="dcterms:W3CDTF">2017-10-15T15:42:50Z</dcterms:created>
  <dcterms:modified xsi:type="dcterms:W3CDTF">2024-01-31T06:02:39Z</dcterms:modified>
</cp:coreProperties>
</file>