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57" r:id="rId3"/>
    <p:sldId id="258" r:id="rId4"/>
    <p:sldId id="259" r:id="rId5"/>
    <p:sldId id="260"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p:cViewPr varScale="1">
        <p:scale>
          <a:sx n="81" d="100"/>
          <a:sy n="81" d="100"/>
        </p:scale>
        <p:origin x="4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94A0-0DEC-4494-AFD3-EBE2CC199375}" type="datetimeFigureOut">
              <a:rPr lang="en-US" smtClean="0"/>
              <a:t>10/30/2025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086C545-4645-41DC-90BC-D8F2E12E0DB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233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94A0-0DEC-4494-AFD3-EBE2CC199375}"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C545-4645-41DC-90BC-D8F2E12E0DB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776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94A0-0DEC-4494-AFD3-EBE2CC199375}"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C545-4645-41DC-90BC-D8F2E12E0DB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87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94A0-0DEC-4494-AFD3-EBE2CC199375}"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C545-4645-41DC-90BC-D8F2E12E0DB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018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94A0-0DEC-4494-AFD3-EBE2CC199375}" type="datetimeFigureOut">
              <a:rPr lang="en-US" smtClean="0"/>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86C545-4645-41DC-90BC-D8F2E12E0DB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88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94A0-0DEC-4494-AFD3-EBE2CC199375}"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6C545-4645-41DC-90BC-D8F2E12E0DB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5253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94A0-0DEC-4494-AFD3-EBE2CC199375}" type="datetimeFigureOut">
              <a:rPr lang="en-US" smtClean="0"/>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86C545-4645-41DC-90BC-D8F2E12E0DB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0615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94A0-0DEC-4494-AFD3-EBE2CC199375}" type="datetimeFigureOut">
              <a:rPr lang="en-US" smtClean="0"/>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86C545-4645-41DC-90BC-D8F2E12E0DB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003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94A0-0DEC-4494-AFD3-EBE2CC199375}" type="datetimeFigureOut">
              <a:rPr lang="en-US" smtClean="0"/>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86C545-4645-41DC-90BC-D8F2E12E0DB1}" type="slidenum">
              <a:rPr lang="en-US" smtClean="0"/>
              <a:t>‹#›</a:t>
            </a:fld>
            <a:endParaRPr lang="en-US"/>
          </a:p>
        </p:txBody>
      </p:sp>
    </p:spTree>
    <p:extLst>
      <p:ext uri="{BB962C8B-B14F-4D97-AF65-F5344CB8AC3E}">
        <p14:creationId xmlns:p14="http://schemas.microsoft.com/office/powerpoint/2010/main" val="1216415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94A0-0DEC-4494-AFD3-EBE2CC199375}" type="datetimeFigureOut">
              <a:rPr lang="en-US" smtClean="0"/>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86C545-4645-41DC-90BC-D8F2E12E0DB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37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30494A0-0DEC-4494-AFD3-EBE2CC199375}" type="datetimeFigureOut">
              <a:rPr lang="en-US" smtClean="0"/>
              <a:t>10/30/2025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086C545-4645-41DC-90BC-D8F2E12E0DB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531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30494A0-0DEC-4494-AFD3-EBE2CC199375}" type="datetimeFigureOut">
              <a:rPr lang="en-US" smtClean="0"/>
              <a:t>10/30/2025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086C545-4645-41DC-90BC-D8F2E12E0DB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19785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mayoclinic.org/appointments" TargetMode="Externa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www.cato.org/blog/new-heritage-backgrounder-addresses-mix-doctors-not-overall-suppl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io.libretexts.org/Bookshelves/Introductory_and_General_Biology/Book:_General_Biology_(Boundless)/24:_Fungi/24.4:_Fungal_Parasites_and_Pathogens/24.4A:_Fungi_as_Plant,_Animal,_and_Human_Pathogens" TargetMode="External"/><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rontiersin.org/articles/10.3389/fchem.2023.1150635/full" TargetMode="Externa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s://pxhere.com/en/photo/1583869" TargetMode="External"/><Relationship Id="rId5" Type="http://schemas.openxmlformats.org/officeDocument/2006/relationships/image" Target="../media/image5.jpg"/><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C1E8B-9725-A955-D180-9F48F9C722FA}"/>
              </a:ext>
            </a:extLst>
          </p:cNvPr>
          <p:cNvSpPr>
            <a:spLocks noGrp="1"/>
          </p:cNvSpPr>
          <p:nvPr>
            <p:ph type="ctrTitle"/>
          </p:nvPr>
        </p:nvSpPr>
        <p:spPr/>
        <p:txBody>
          <a:bodyPr/>
          <a:lstStyle/>
          <a:p>
            <a:r>
              <a:rPr lang="en-US" dirty="0"/>
              <a:t>Mold Attack</a:t>
            </a:r>
          </a:p>
        </p:txBody>
      </p:sp>
      <p:sp>
        <p:nvSpPr>
          <p:cNvPr id="3" name="Subtitle 2">
            <a:extLst>
              <a:ext uri="{FF2B5EF4-FFF2-40B4-BE49-F238E27FC236}">
                <a16:creationId xmlns:a16="http://schemas.microsoft.com/office/drawing/2014/main" id="{5AD49932-8224-CE01-80A4-8FB3A125D471}"/>
              </a:ext>
            </a:extLst>
          </p:cNvPr>
          <p:cNvSpPr>
            <a:spLocks noGrp="1"/>
          </p:cNvSpPr>
          <p:nvPr>
            <p:ph type="subTitle" idx="1"/>
          </p:nvPr>
        </p:nvSpPr>
        <p:spPr/>
        <p:txBody>
          <a:bodyPr/>
          <a:lstStyle/>
          <a:p>
            <a:r>
              <a:rPr lang="en-US" dirty="0"/>
              <a:t>By Meera Adili</a:t>
            </a:r>
          </a:p>
        </p:txBody>
      </p:sp>
    </p:spTree>
    <p:extLst>
      <p:ext uri="{BB962C8B-B14F-4D97-AF65-F5344CB8AC3E}">
        <p14:creationId xmlns:p14="http://schemas.microsoft.com/office/powerpoint/2010/main" val="60122464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E72E-CA1D-A266-8EFB-58CB5D59F70D}"/>
              </a:ext>
            </a:extLst>
          </p:cNvPr>
          <p:cNvSpPr>
            <a:spLocks noGrp="1"/>
          </p:cNvSpPr>
          <p:nvPr>
            <p:ph type="title"/>
          </p:nvPr>
        </p:nvSpPr>
        <p:spPr/>
        <p:txBody>
          <a:bodyPr/>
          <a:lstStyle/>
          <a:p>
            <a:r>
              <a:rPr lang="en-US" dirty="0"/>
              <a:t>Causes</a:t>
            </a:r>
          </a:p>
        </p:txBody>
      </p:sp>
      <p:sp>
        <p:nvSpPr>
          <p:cNvPr id="3" name="Content Placeholder 2">
            <a:extLst>
              <a:ext uri="{FF2B5EF4-FFF2-40B4-BE49-F238E27FC236}">
                <a16:creationId xmlns:a16="http://schemas.microsoft.com/office/drawing/2014/main" id="{A1993A83-1687-BD10-1B10-E22EC5AB6299}"/>
              </a:ext>
            </a:extLst>
          </p:cNvPr>
          <p:cNvSpPr>
            <a:spLocks noGrp="1"/>
          </p:cNvSpPr>
          <p:nvPr>
            <p:ph idx="1"/>
          </p:nvPr>
        </p:nvSpPr>
        <p:spPr/>
        <p:txBody>
          <a:bodyPr>
            <a:normAutofit fontScale="92500" lnSpcReduction="10000"/>
          </a:bodyPr>
          <a:lstStyle/>
          <a:p>
            <a:pPr marL="0" indent="0">
              <a:buNone/>
            </a:pPr>
            <a:endParaRPr lang="en-US" b="1" dirty="0"/>
          </a:p>
          <a:p>
            <a:r>
              <a:rPr lang="en-US" dirty="0"/>
              <a:t>Like any allergy, mold allergy symptoms are triggered by an overly sensitive immune system response. When you inhale tiny airborne mold spores, your body recognizes them as foreign invaders and develops allergy-causing antibodies to fight them.</a:t>
            </a:r>
          </a:p>
          <a:p>
            <a:r>
              <a:rPr lang="en-US" dirty="0"/>
              <a:t>Exposure to mold spores can cause a reaction right away, or the reaction can be delayed.</a:t>
            </a:r>
          </a:p>
          <a:p>
            <a:r>
              <a:rPr lang="en-US" dirty="0"/>
              <a:t>Various molds are common indoors and outdoors. Only certain kinds of mold cause allergies. Being allergic to one type of mold doesn't mean you'll be allergic to another. Some of the most common molds that cause allergies include mildew, </a:t>
            </a:r>
            <a:r>
              <a:rPr lang="en-US" dirty="0" err="1"/>
              <a:t>alternaria</a:t>
            </a:r>
            <a:r>
              <a:rPr lang="en-US" dirty="0"/>
              <a:t>, aspergillus, </a:t>
            </a:r>
            <a:r>
              <a:rPr lang="en-US" dirty="0" err="1"/>
              <a:t>cladosporium</a:t>
            </a:r>
            <a:r>
              <a:rPr lang="en-US" dirty="0"/>
              <a:t> and penicillium.</a:t>
            </a:r>
          </a:p>
          <a:p>
            <a:endParaRPr lang="en-US" dirty="0"/>
          </a:p>
        </p:txBody>
      </p:sp>
    </p:spTree>
    <p:extLst>
      <p:ext uri="{BB962C8B-B14F-4D97-AF65-F5344CB8AC3E}">
        <p14:creationId xmlns:p14="http://schemas.microsoft.com/office/powerpoint/2010/main" val="146041838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877D-2E15-94BE-5935-4873DB4FA8B9}"/>
              </a:ext>
            </a:extLst>
          </p:cNvPr>
          <p:cNvSpPr>
            <a:spLocks noGrp="1"/>
          </p:cNvSpPr>
          <p:nvPr>
            <p:ph type="title"/>
          </p:nvPr>
        </p:nvSpPr>
        <p:spPr/>
        <p:txBody>
          <a:bodyPr/>
          <a:lstStyle/>
          <a:p>
            <a:r>
              <a:rPr lang="en-US" dirty="0"/>
              <a:t>When to see a doctor</a:t>
            </a:r>
          </a:p>
        </p:txBody>
      </p:sp>
      <p:sp>
        <p:nvSpPr>
          <p:cNvPr id="3" name="Content Placeholder 2">
            <a:extLst>
              <a:ext uri="{FF2B5EF4-FFF2-40B4-BE49-F238E27FC236}">
                <a16:creationId xmlns:a16="http://schemas.microsoft.com/office/drawing/2014/main" id="{2F6F437F-EF27-E288-9094-8A2F3F13ACBD}"/>
              </a:ext>
            </a:extLst>
          </p:cNvPr>
          <p:cNvSpPr>
            <a:spLocks noGrp="1"/>
          </p:cNvSpPr>
          <p:nvPr>
            <p:ph sz="half" idx="1"/>
          </p:nvPr>
        </p:nvSpPr>
        <p:spPr/>
        <p:txBody>
          <a:bodyPr/>
          <a:lstStyle/>
          <a:p>
            <a:pPr marL="0" indent="0">
              <a:buNone/>
            </a:pPr>
            <a:endParaRPr lang="en-US" b="1" dirty="0"/>
          </a:p>
          <a:p>
            <a:r>
              <a:rPr lang="en-US" dirty="0"/>
              <a:t>If you have a stuffy nose, sneezing, watery eyes, shortness of breath, wheezing or other bothersome symptoms that persist, see a healthcare professional.</a:t>
            </a:r>
          </a:p>
          <a:p>
            <a:r>
              <a:rPr lang="en-US" dirty="0">
                <a:hlinkClick r:id="rId2"/>
              </a:rPr>
              <a:t>Request an appointment</a:t>
            </a:r>
            <a:endParaRPr lang="en-US" dirty="0"/>
          </a:p>
          <a:p>
            <a:endParaRPr lang="en-US" dirty="0"/>
          </a:p>
        </p:txBody>
      </p:sp>
      <p:pic>
        <p:nvPicPr>
          <p:cNvPr id="6" name="Content Placeholder 5">
            <a:extLst>
              <a:ext uri="{FF2B5EF4-FFF2-40B4-BE49-F238E27FC236}">
                <a16:creationId xmlns:a16="http://schemas.microsoft.com/office/drawing/2014/main" id="{0E95A5A7-2508-158D-39A1-367DCE998521}"/>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2" y="2173185"/>
            <a:ext cx="4055760" cy="2282814"/>
          </a:xfrm>
        </p:spPr>
      </p:pic>
      <p:sp>
        <p:nvSpPr>
          <p:cNvPr id="7" name="TextBox 6">
            <a:extLst>
              <a:ext uri="{FF2B5EF4-FFF2-40B4-BE49-F238E27FC236}">
                <a16:creationId xmlns:a16="http://schemas.microsoft.com/office/drawing/2014/main" id="{0261820A-5536-7059-2328-03D0A6FD88BE}"/>
              </a:ext>
            </a:extLst>
          </p:cNvPr>
          <p:cNvSpPr txBox="1"/>
          <p:nvPr/>
        </p:nvSpPr>
        <p:spPr>
          <a:xfrm>
            <a:off x="6555179" y="5498524"/>
            <a:ext cx="3538848" cy="231190"/>
          </a:xfrm>
          <a:prstGeom prst="rect">
            <a:avLst/>
          </a:prstGeom>
          <a:noFill/>
        </p:spPr>
        <p:txBody>
          <a:bodyPr wrap="square" rtlCol="0">
            <a:spAutoFit/>
          </a:bodyPr>
          <a:lstStyle/>
          <a:p>
            <a:r>
              <a:rPr lang="en-US" sz="900" dirty="0">
                <a:hlinkClick r:id="rId4" tooltip="https://www.cato.org/blog/new-heritage-backgrounder-addresses-mix-doctors-not-overall-supply"/>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481396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9C47-EA78-1192-1BCC-8409BD867892}"/>
              </a:ext>
            </a:extLst>
          </p:cNvPr>
          <p:cNvSpPr>
            <a:spLocks noGrp="1"/>
          </p:cNvSpPr>
          <p:nvPr>
            <p:ph type="title"/>
          </p:nvPr>
        </p:nvSpPr>
        <p:spPr/>
        <p:txBody>
          <a:bodyPr/>
          <a:lstStyle/>
          <a:p>
            <a:r>
              <a:rPr lang="en-US" dirty="0"/>
              <a:t>Overview</a:t>
            </a:r>
          </a:p>
        </p:txBody>
      </p:sp>
      <p:pic>
        <p:nvPicPr>
          <p:cNvPr id="6" name="Content Placeholder 5">
            <a:extLst>
              <a:ext uri="{FF2B5EF4-FFF2-40B4-BE49-F238E27FC236}">
                <a16:creationId xmlns:a16="http://schemas.microsoft.com/office/drawing/2014/main" id="{A4942987-2C46-FCCB-9723-055933A3844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77573" y="1040289"/>
            <a:ext cx="4145280" cy="4175760"/>
          </a:xfrm>
        </p:spPr>
      </p:pic>
      <p:sp>
        <p:nvSpPr>
          <p:cNvPr id="4" name="Text Placeholder 3">
            <a:extLst>
              <a:ext uri="{FF2B5EF4-FFF2-40B4-BE49-F238E27FC236}">
                <a16:creationId xmlns:a16="http://schemas.microsoft.com/office/drawing/2014/main" id="{7B984113-4649-B9A5-2419-0EB406148C0A}"/>
              </a:ext>
            </a:extLst>
          </p:cNvPr>
          <p:cNvSpPr>
            <a:spLocks noGrp="1"/>
          </p:cNvSpPr>
          <p:nvPr>
            <p:ph type="body" sz="half" idx="2"/>
          </p:nvPr>
        </p:nvSpPr>
        <p:spPr>
          <a:xfrm>
            <a:off x="1444671" y="3312369"/>
            <a:ext cx="3275013" cy="2248181"/>
          </a:xfrm>
        </p:spPr>
        <p:txBody>
          <a:bodyPr>
            <a:normAutofit fontScale="62500" lnSpcReduction="20000"/>
          </a:bodyPr>
          <a:lstStyle/>
          <a:p>
            <a:r>
              <a:rPr lang="en-US" b="1" dirty="0"/>
              <a:t>Overview</a:t>
            </a:r>
          </a:p>
          <a:p>
            <a:r>
              <a:rPr lang="en-US" dirty="0"/>
              <a:t>If you have a mold allergy, your immune system is overly sensitive to mold spores. A mold allergy can cause coughing, itchy eyes and other symptoms that make you uncomfortable. In some people, a mold allergy is linked to asthma. If mold allergy is linked to asthma, mold exposure can cause restricted breathing and other airway symptoms.</a:t>
            </a:r>
          </a:p>
          <a:p>
            <a:r>
              <a:rPr lang="en-US" dirty="0"/>
              <a:t>If you have a mold allergy, the best defense is to reduce your exposure to the types of mold that cause your reaction. Medicines can help keep manage mold allergy reactions.</a:t>
            </a:r>
          </a:p>
          <a:p>
            <a:endParaRPr lang="en-US" dirty="0"/>
          </a:p>
        </p:txBody>
      </p:sp>
      <p:sp>
        <p:nvSpPr>
          <p:cNvPr id="7" name="TextBox 6">
            <a:extLst>
              <a:ext uri="{FF2B5EF4-FFF2-40B4-BE49-F238E27FC236}">
                <a16:creationId xmlns:a16="http://schemas.microsoft.com/office/drawing/2014/main" id="{4635E53B-9B4E-8F32-8713-04704D1CBF07}"/>
              </a:ext>
            </a:extLst>
          </p:cNvPr>
          <p:cNvSpPr txBox="1"/>
          <p:nvPr/>
        </p:nvSpPr>
        <p:spPr>
          <a:xfrm>
            <a:off x="10424451" y="8526483"/>
            <a:ext cx="927760" cy="784830"/>
          </a:xfrm>
          <a:prstGeom prst="rect">
            <a:avLst/>
          </a:prstGeom>
          <a:noFill/>
        </p:spPr>
        <p:txBody>
          <a:bodyPr wrap="square" rtlCol="0">
            <a:spAutoFit/>
          </a:bodyPr>
          <a:lstStyle/>
          <a:p>
            <a:r>
              <a:rPr lang="en-US" sz="900">
                <a:hlinkClick r:id="rId3" tooltip="https://bio.libretexts.org/Bookshelves/Introductory_and_General_Biology/Book:_General_Biology_(Boundless)/24:_Fungi/24.4:_Fungal_Parasites_and_Pathogens/24.4A:_Fungi_as_Plant,_Animal,_and_Human_Pathogen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6798856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F32A-4F0C-9479-A24D-5C4F0A380455}"/>
              </a:ext>
            </a:extLst>
          </p:cNvPr>
          <p:cNvSpPr>
            <a:spLocks noGrp="1"/>
          </p:cNvSpPr>
          <p:nvPr>
            <p:ph type="title"/>
          </p:nvPr>
        </p:nvSpPr>
        <p:spPr/>
        <p:txBody>
          <a:bodyPr/>
          <a:lstStyle/>
          <a:p>
            <a:r>
              <a:rPr lang="en-US" dirty="0"/>
              <a:t>Risk factors</a:t>
            </a:r>
          </a:p>
        </p:txBody>
      </p:sp>
      <p:sp>
        <p:nvSpPr>
          <p:cNvPr id="4" name="TextBox 3">
            <a:extLst>
              <a:ext uri="{FF2B5EF4-FFF2-40B4-BE49-F238E27FC236}">
                <a16:creationId xmlns:a16="http://schemas.microsoft.com/office/drawing/2014/main" id="{7049BA38-96E2-185E-EEB6-1ED70FB48D07}"/>
              </a:ext>
            </a:extLst>
          </p:cNvPr>
          <p:cNvSpPr txBox="1"/>
          <p:nvPr/>
        </p:nvSpPr>
        <p:spPr>
          <a:xfrm>
            <a:off x="546266" y="1923803"/>
            <a:ext cx="11317184" cy="5355312"/>
          </a:xfrm>
          <a:prstGeom prst="rect">
            <a:avLst/>
          </a:prstGeom>
          <a:noFill/>
        </p:spPr>
        <p:txBody>
          <a:bodyPr wrap="square">
            <a:spAutoFit/>
          </a:bodyPr>
          <a:lstStyle/>
          <a:p>
            <a:pPr>
              <a:buNone/>
            </a:pPr>
            <a:r>
              <a:rPr lang="en-US" b="1" dirty="0">
                <a:effectLst/>
                <a:latin typeface="mayo-display"/>
              </a:rPr>
              <a:t>Risk factors</a:t>
            </a:r>
          </a:p>
          <a:p>
            <a:pPr>
              <a:buNone/>
            </a:pPr>
            <a:r>
              <a:rPr lang="en-US" b="0" dirty="0">
                <a:effectLst/>
                <a:latin typeface="mayo-sans"/>
              </a:rPr>
              <a:t>A number of factors can make someone more likely to develop a mold allergy or make mold allergy symptoms worse, including:</a:t>
            </a:r>
          </a:p>
          <a:p>
            <a:pPr>
              <a:buFont typeface="Arial" panose="020B0604020202020204" pitchFamily="34" charset="0"/>
              <a:buChar char="•"/>
            </a:pPr>
            <a:r>
              <a:rPr lang="en-US" b="1" dirty="0">
                <a:effectLst/>
                <a:latin typeface="mayo-sans"/>
              </a:rPr>
              <a:t>Having a family history of allergies.</a:t>
            </a:r>
            <a:r>
              <a:rPr lang="en-US" b="0" dirty="0">
                <a:effectLst/>
                <a:latin typeface="mayo-sans"/>
              </a:rPr>
              <a:t> If allergies and asthma run in your family, you're more likely to develop a mold allergy.</a:t>
            </a:r>
          </a:p>
          <a:p>
            <a:pPr>
              <a:buFont typeface="Arial" panose="020B0604020202020204" pitchFamily="34" charset="0"/>
              <a:buChar char="•"/>
            </a:pPr>
            <a:r>
              <a:rPr lang="en-US" b="1" dirty="0">
                <a:effectLst/>
                <a:latin typeface="mayo-sans"/>
              </a:rPr>
              <a:t>Working in a job that exposes you to mold.</a:t>
            </a:r>
            <a:r>
              <a:rPr lang="en-US" b="0" dirty="0">
                <a:effectLst/>
                <a:latin typeface="mayo-sans"/>
              </a:rPr>
              <a:t> Occupations where mold exposure can be high include farming, dairy work, logging, baking, millwork, carpentry, greenhouse work, winemaking and furniture repair.</a:t>
            </a:r>
          </a:p>
          <a:p>
            <a:pPr>
              <a:buFont typeface="Arial" panose="020B0604020202020204" pitchFamily="34" charset="0"/>
              <a:buChar char="•"/>
            </a:pPr>
            <a:r>
              <a:rPr lang="en-US" b="1" dirty="0">
                <a:effectLst/>
                <a:latin typeface="mayo-sans"/>
              </a:rPr>
              <a:t>Living in a home with high humidity.</a:t>
            </a:r>
            <a:r>
              <a:rPr lang="en-US" b="0" dirty="0">
                <a:effectLst/>
                <a:latin typeface="mayo-sans"/>
              </a:rPr>
              <a:t> Having indoor humidity higher than 50% can increase mold in your home.</a:t>
            </a:r>
          </a:p>
          <a:p>
            <a:pPr>
              <a:buFont typeface="Arial" panose="020B0604020202020204" pitchFamily="34" charset="0"/>
              <a:buChar char="•"/>
            </a:pPr>
            <a:r>
              <a:rPr lang="en-US" b="0" dirty="0">
                <a:effectLst/>
                <a:latin typeface="mayo-sans"/>
              </a:rPr>
              <a:t>Mold can grow virtually anywhere if the conditions are right — in basements, behind walls in framing, on soap-coated grout and other damp surfaces, in carpet pads, and in carpet itself. Exposure to high levels of household mold can trigger mold allergy symptoms.</a:t>
            </a:r>
          </a:p>
          <a:p>
            <a:pPr>
              <a:buFont typeface="Arial" panose="020B0604020202020204" pitchFamily="34" charset="0"/>
              <a:buChar char="•"/>
            </a:pPr>
            <a:r>
              <a:rPr lang="en-US" b="1" dirty="0">
                <a:effectLst/>
                <a:latin typeface="mayo-sans"/>
              </a:rPr>
              <a:t>Working or living in a building that's been exposed to excess moisture.</a:t>
            </a:r>
            <a:r>
              <a:rPr lang="en-US" b="0" dirty="0">
                <a:effectLst/>
                <a:latin typeface="mayo-sans"/>
              </a:rPr>
              <a:t> Examples include leaky pipes, water seepage during rainstorms and flood damage. At some point, nearly every building has some kind of excessive moisture, which can encourage mold growth.</a:t>
            </a:r>
          </a:p>
          <a:p>
            <a:pPr>
              <a:buFont typeface="Arial" panose="020B0604020202020204" pitchFamily="34" charset="0"/>
              <a:buChar char="•"/>
            </a:pPr>
            <a:r>
              <a:rPr lang="en-US" b="1" dirty="0">
                <a:effectLst/>
                <a:latin typeface="mayo-sans"/>
              </a:rPr>
              <a:t>Living in a home with poor ventilation.</a:t>
            </a:r>
            <a:r>
              <a:rPr lang="en-US" b="0" dirty="0">
                <a:effectLst/>
                <a:latin typeface="mayo-sans"/>
              </a:rPr>
              <a:t> Tight window and door seals can trap moisture indoors and prevent proper ventilation, creating ideal conditions for mold growth. Damp areas — such as bathrooms, kitchens and basements — are most likely to have mold.</a:t>
            </a:r>
          </a:p>
          <a:p>
            <a:pPr>
              <a:buNone/>
            </a:pPr>
            <a:br>
              <a:rPr lang="en-US" dirty="0">
                <a:effectLst/>
              </a:rPr>
            </a:br>
            <a:endParaRPr lang="en-US" dirty="0"/>
          </a:p>
        </p:txBody>
      </p:sp>
    </p:spTree>
    <p:extLst>
      <p:ext uri="{BB962C8B-B14F-4D97-AF65-F5344CB8AC3E}">
        <p14:creationId xmlns:p14="http://schemas.microsoft.com/office/powerpoint/2010/main" val="25634052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4">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4">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BE628-B6C1-CB73-7B2F-5F99EFBC0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3EAE40-D048-D8C5-C206-6E6B98BBA580}"/>
              </a:ext>
            </a:extLst>
          </p:cNvPr>
          <p:cNvSpPr>
            <a:spLocks noGrp="1"/>
          </p:cNvSpPr>
          <p:nvPr>
            <p:ph type="title"/>
          </p:nvPr>
        </p:nvSpPr>
        <p:spPr/>
        <p:txBody>
          <a:bodyPr/>
          <a:lstStyle/>
          <a:p>
            <a:r>
              <a:rPr lang="en-US" dirty="0"/>
              <a:t>Symptoms</a:t>
            </a:r>
          </a:p>
        </p:txBody>
      </p:sp>
      <p:sp>
        <p:nvSpPr>
          <p:cNvPr id="3" name="Content Placeholder 2">
            <a:extLst>
              <a:ext uri="{FF2B5EF4-FFF2-40B4-BE49-F238E27FC236}">
                <a16:creationId xmlns:a16="http://schemas.microsoft.com/office/drawing/2014/main" id="{F47AC141-2989-9536-82B4-B948EEA1A654}"/>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C4D858BD-21E4-E389-1438-5F1FAA3C02F0}"/>
              </a:ext>
            </a:extLst>
          </p:cNvPr>
          <p:cNvSpPr txBox="1"/>
          <p:nvPr/>
        </p:nvSpPr>
        <p:spPr>
          <a:xfrm>
            <a:off x="1238992" y="2265012"/>
            <a:ext cx="10284031" cy="3693319"/>
          </a:xfrm>
          <a:prstGeom prst="rect">
            <a:avLst/>
          </a:prstGeom>
          <a:noFill/>
        </p:spPr>
        <p:txBody>
          <a:bodyPr wrap="square">
            <a:spAutoFit/>
          </a:bodyPr>
          <a:lstStyle/>
          <a:p>
            <a:pPr algn="l">
              <a:buNone/>
            </a:pPr>
            <a:r>
              <a:rPr lang="en-US" b="1" i="0" dirty="0">
                <a:solidFill>
                  <a:srgbClr val="080808"/>
                </a:solidFill>
                <a:effectLst/>
                <a:latin typeface="mayo-display"/>
              </a:rPr>
              <a:t>Symptoms</a:t>
            </a:r>
          </a:p>
          <a:p>
            <a:pPr algn="l">
              <a:buNone/>
            </a:pPr>
            <a:r>
              <a:rPr lang="en-US" b="0" i="0" dirty="0">
                <a:solidFill>
                  <a:srgbClr val="080808"/>
                </a:solidFill>
                <a:effectLst/>
                <a:latin typeface="mayo-sans"/>
              </a:rPr>
              <a:t>A mold allergy causes the same symptoms that happen in other types of upper respiratory allergies, such as hay fever. Symptoms caused by a mold allergy can include:</a:t>
            </a:r>
          </a:p>
          <a:p>
            <a:pPr algn="l">
              <a:buFont typeface="Arial" panose="020B0604020202020204" pitchFamily="34" charset="0"/>
              <a:buChar char="•"/>
            </a:pPr>
            <a:r>
              <a:rPr lang="en-US" b="0" i="0" dirty="0">
                <a:solidFill>
                  <a:srgbClr val="080808"/>
                </a:solidFill>
                <a:effectLst/>
                <a:latin typeface="mayo-sans"/>
              </a:rPr>
              <a:t>Sneezing.</a:t>
            </a:r>
          </a:p>
          <a:p>
            <a:pPr algn="l">
              <a:buFont typeface="Arial" panose="020B0604020202020204" pitchFamily="34" charset="0"/>
              <a:buChar char="•"/>
            </a:pPr>
            <a:r>
              <a:rPr lang="en-US" b="0" i="0" dirty="0">
                <a:solidFill>
                  <a:srgbClr val="080808"/>
                </a:solidFill>
                <a:effectLst/>
                <a:latin typeface="mayo-sans"/>
              </a:rPr>
              <a:t>Runny or stuffy nose.</a:t>
            </a:r>
          </a:p>
          <a:p>
            <a:pPr algn="l">
              <a:buFont typeface="Arial" panose="020B0604020202020204" pitchFamily="34" charset="0"/>
              <a:buChar char="•"/>
            </a:pPr>
            <a:r>
              <a:rPr lang="en-US" b="0" i="0" dirty="0">
                <a:solidFill>
                  <a:srgbClr val="080808"/>
                </a:solidFill>
                <a:effectLst/>
                <a:latin typeface="mayo-sans"/>
              </a:rPr>
              <a:t>Cough and postnasal drip.</a:t>
            </a:r>
          </a:p>
          <a:p>
            <a:pPr algn="l">
              <a:buFont typeface="Arial" panose="020B0604020202020204" pitchFamily="34" charset="0"/>
              <a:buChar char="•"/>
            </a:pPr>
            <a:r>
              <a:rPr lang="en-US" b="0" i="0" dirty="0">
                <a:solidFill>
                  <a:srgbClr val="080808"/>
                </a:solidFill>
                <a:effectLst/>
                <a:latin typeface="mayo-sans"/>
              </a:rPr>
              <a:t>Itchy eyes, nose and throat.</a:t>
            </a:r>
          </a:p>
          <a:p>
            <a:pPr algn="l">
              <a:buFont typeface="Arial" panose="020B0604020202020204" pitchFamily="34" charset="0"/>
              <a:buChar char="•"/>
            </a:pPr>
            <a:r>
              <a:rPr lang="en-US" b="0" i="0" dirty="0">
                <a:solidFill>
                  <a:srgbClr val="080808"/>
                </a:solidFill>
                <a:effectLst/>
                <a:latin typeface="mayo-sans"/>
              </a:rPr>
              <a:t>Watery eyes.</a:t>
            </a:r>
          </a:p>
          <a:p>
            <a:pPr algn="l">
              <a:buFont typeface="Arial" panose="020B0604020202020204" pitchFamily="34" charset="0"/>
              <a:buChar char="•"/>
            </a:pPr>
            <a:r>
              <a:rPr lang="en-US" b="0" i="0" dirty="0">
                <a:solidFill>
                  <a:srgbClr val="080808"/>
                </a:solidFill>
                <a:effectLst/>
                <a:latin typeface="mayo-sans"/>
              </a:rPr>
              <a:t>Dry, itchy skin.</a:t>
            </a:r>
          </a:p>
          <a:p>
            <a:pPr algn="l">
              <a:buNone/>
            </a:pPr>
            <a:r>
              <a:rPr lang="en-US" b="0" i="0" dirty="0">
                <a:solidFill>
                  <a:srgbClr val="080808"/>
                </a:solidFill>
                <a:effectLst/>
                <a:latin typeface="mayo-sans"/>
              </a:rPr>
              <a:t>Mold allergy symptoms vary from person to person and range from mild to severe. You might have year-round symptoms or symptoms that flare up only during certain times of the year. You might notice symptoms when the weather is damp or when you're in indoor or outdoor spaces that have high concentrations of mold.</a:t>
            </a:r>
          </a:p>
        </p:txBody>
      </p:sp>
    </p:spTree>
    <p:extLst>
      <p:ext uri="{BB962C8B-B14F-4D97-AF65-F5344CB8AC3E}">
        <p14:creationId xmlns:p14="http://schemas.microsoft.com/office/powerpoint/2010/main" val="30059979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6F29-B3A3-6521-24D7-8B794AC7B631}"/>
              </a:ext>
            </a:extLst>
          </p:cNvPr>
          <p:cNvSpPr>
            <a:spLocks noGrp="1"/>
          </p:cNvSpPr>
          <p:nvPr>
            <p:ph type="title"/>
          </p:nvPr>
        </p:nvSpPr>
        <p:spPr/>
        <p:txBody>
          <a:bodyPr>
            <a:normAutofit/>
          </a:bodyPr>
          <a:lstStyle/>
          <a:p>
            <a:r>
              <a:rPr lang="en-US" dirty="0"/>
              <a:t>This is a pic </a:t>
            </a:r>
            <a:br>
              <a:rPr lang="en-US" dirty="0"/>
            </a:br>
            <a:endParaRPr lang="en-US" dirty="0"/>
          </a:p>
        </p:txBody>
      </p:sp>
      <p:pic>
        <p:nvPicPr>
          <p:cNvPr id="5" name="Content Placeholder 4">
            <a:extLst>
              <a:ext uri="{FF2B5EF4-FFF2-40B4-BE49-F238E27FC236}">
                <a16:creationId xmlns:a16="http://schemas.microsoft.com/office/drawing/2014/main" id="{3FBD76D8-B47C-EAB3-3DE9-FC5A3837886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67721" y="2909453"/>
            <a:ext cx="3804720" cy="2531239"/>
          </a:xfrm>
        </p:spPr>
      </p:pic>
      <p:sp>
        <p:nvSpPr>
          <p:cNvPr id="6" name="TextBox 5">
            <a:extLst>
              <a:ext uri="{FF2B5EF4-FFF2-40B4-BE49-F238E27FC236}">
                <a16:creationId xmlns:a16="http://schemas.microsoft.com/office/drawing/2014/main" id="{97B8AC6D-B9FC-6416-6F96-DA99D8228D62}"/>
              </a:ext>
            </a:extLst>
          </p:cNvPr>
          <p:cNvSpPr txBox="1"/>
          <p:nvPr/>
        </p:nvSpPr>
        <p:spPr>
          <a:xfrm>
            <a:off x="3123211" y="5555289"/>
            <a:ext cx="3749230" cy="230832"/>
          </a:xfrm>
          <a:prstGeom prst="rect">
            <a:avLst/>
          </a:prstGeom>
          <a:noFill/>
        </p:spPr>
        <p:txBody>
          <a:bodyPr wrap="square" rtlCol="0">
            <a:spAutoFit/>
          </a:bodyPr>
          <a:lstStyle/>
          <a:p>
            <a:r>
              <a:rPr lang="en-US" sz="900">
                <a:hlinkClick r:id="rId3" tooltip="https://www.frontiersin.org/articles/10.3389/fchem.2023.1150635/full"/>
              </a:rPr>
              <a:t>This Photo</a:t>
            </a:r>
            <a:r>
              <a:rPr lang="en-US" sz="900"/>
              <a:t> by Unknown Author is licensed under </a:t>
            </a:r>
            <a:r>
              <a:rPr lang="en-US" sz="900">
                <a:hlinkClick r:id="rId4" tooltip="https://creativecommons.org/licenses/by/3.0/"/>
              </a:rPr>
              <a:t>CC BY</a:t>
            </a:r>
            <a:endParaRPr lang="en-US" sz="900"/>
          </a:p>
        </p:txBody>
      </p:sp>
      <p:pic>
        <p:nvPicPr>
          <p:cNvPr id="8" name="Picture 7">
            <a:extLst>
              <a:ext uri="{FF2B5EF4-FFF2-40B4-BE49-F238E27FC236}">
                <a16:creationId xmlns:a16="http://schemas.microsoft.com/office/drawing/2014/main" id="{01DF9C51-70B5-E4AC-1136-F41A8AB074E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08298" y="2282326"/>
            <a:ext cx="5295561" cy="3989403"/>
          </a:xfrm>
          <a:prstGeom prst="rect">
            <a:avLst/>
          </a:prstGeom>
        </p:spPr>
      </p:pic>
    </p:spTree>
    <p:extLst>
      <p:ext uri="{BB962C8B-B14F-4D97-AF65-F5344CB8AC3E}">
        <p14:creationId xmlns:p14="http://schemas.microsoft.com/office/powerpoint/2010/main" val="2934823251"/>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46</TotalTime>
  <Words>661</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Gill Sans MT</vt:lpstr>
      <vt:lpstr>mayo-display</vt:lpstr>
      <vt:lpstr>mayo-sans</vt:lpstr>
      <vt:lpstr>Gallery</vt:lpstr>
      <vt:lpstr>Mold Attack</vt:lpstr>
      <vt:lpstr>Causes</vt:lpstr>
      <vt:lpstr>When to see a doctor</vt:lpstr>
      <vt:lpstr>Overview</vt:lpstr>
      <vt:lpstr>Risk factors</vt:lpstr>
      <vt:lpstr>Symptoms</vt:lpstr>
      <vt:lpstr>This is a pic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dc:creator>
  <cp:lastModifiedBy>Me</cp:lastModifiedBy>
  <cp:revision>3</cp:revision>
  <dcterms:created xsi:type="dcterms:W3CDTF">2025-10-22T05:57:37Z</dcterms:created>
  <dcterms:modified xsi:type="dcterms:W3CDTF">2025-10-30T08:58:34Z</dcterms:modified>
</cp:coreProperties>
</file>