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1" r:id="rId3"/>
    <p:sldId id="262"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E0C932A-8966-4748-86EF-1F4F3AE69AEF}"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74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0513D-890F-44E8-9A1A-A2D335AA4609}"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96919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01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88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236607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85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81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776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47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408586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0513D-890F-44E8-9A1A-A2D335AA4609}"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C932A-8966-4748-86EF-1F4F3AE69AEF}"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92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0513D-890F-44E8-9A1A-A2D335AA4609}"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8476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0513D-890F-44E8-9A1A-A2D335AA4609}"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0C932A-8966-4748-86EF-1F4F3AE69AEF}"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3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0513D-890F-44E8-9A1A-A2D335AA4609}"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0C932A-8966-4748-86EF-1F4F3AE69AE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88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0513D-890F-44E8-9A1A-A2D335AA4609}" type="datetimeFigureOut">
              <a:rPr lang="en-GB" smtClean="0"/>
              <a:t>10/11/2025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199293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0513D-890F-44E8-9A1A-A2D335AA4609}"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C932A-8966-4748-86EF-1F4F3AE69AEF}"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85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0513D-890F-44E8-9A1A-A2D335AA4609}"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C932A-8966-4748-86EF-1F4F3AE69AEF}" type="slidenum">
              <a:rPr lang="en-GB" smtClean="0"/>
              <a:t>‹#›</a:t>
            </a:fld>
            <a:endParaRPr lang="en-GB"/>
          </a:p>
        </p:txBody>
      </p:sp>
    </p:spTree>
    <p:extLst>
      <p:ext uri="{BB962C8B-B14F-4D97-AF65-F5344CB8AC3E}">
        <p14:creationId xmlns:p14="http://schemas.microsoft.com/office/powerpoint/2010/main" val="183386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0513D-890F-44E8-9A1A-A2D335AA4609}" type="datetimeFigureOut">
              <a:rPr lang="en-GB" smtClean="0"/>
              <a:t>10/11/2025</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0C932A-8966-4748-86EF-1F4F3AE69AEF}" type="slidenum">
              <a:rPr lang="en-GB" smtClean="0"/>
              <a:t>‹#›</a:t>
            </a:fld>
            <a:endParaRPr lang="en-GB"/>
          </a:p>
        </p:txBody>
      </p:sp>
    </p:spTree>
    <p:extLst>
      <p:ext uri="{BB962C8B-B14F-4D97-AF65-F5344CB8AC3E}">
        <p14:creationId xmlns:p14="http://schemas.microsoft.com/office/powerpoint/2010/main" val="6233029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CA3B-2B1E-5C6C-A06E-DE71761B6744}"/>
              </a:ext>
            </a:extLst>
          </p:cNvPr>
          <p:cNvSpPr>
            <a:spLocks noGrp="1"/>
          </p:cNvSpPr>
          <p:nvPr>
            <p:ph type="title"/>
          </p:nvPr>
        </p:nvSpPr>
        <p:spPr/>
        <p:txBody>
          <a:bodyPr/>
          <a:lstStyle/>
          <a:p>
            <a:r>
              <a:rPr lang="en-US" dirty="0">
                <a:solidFill>
                  <a:schemeClr val="bg1"/>
                </a:solidFill>
              </a:rPr>
              <a:t>WHAT IS MOLD ATTACT </a:t>
            </a:r>
            <a:endParaRPr lang="en-GB" dirty="0">
              <a:solidFill>
                <a:schemeClr val="bg1"/>
              </a:solidFill>
            </a:endParaRPr>
          </a:p>
        </p:txBody>
      </p:sp>
      <p:sp>
        <p:nvSpPr>
          <p:cNvPr id="3" name="Content Placeholder 2">
            <a:extLst>
              <a:ext uri="{FF2B5EF4-FFF2-40B4-BE49-F238E27FC236}">
                <a16:creationId xmlns:a16="http://schemas.microsoft.com/office/drawing/2014/main" id="{813E11AA-E0F3-DE78-60EF-C0F75378186F}"/>
              </a:ext>
            </a:extLst>
          </p:cNvPr>
          <p:cNvSpPr>
            <a:spLocks noGrp="1"/>
          </p:cNvSpPr>
          <p:nvPr>
            <p:ph idx="1"/>
          </p:nvPr>
        </p:nvSpPr>
        <p:spPr/>
        <p:txBody>
          <a:bodyPr/>
          <a:lstStyle/>
          <a:p>
            <a:r>
              <a:rPr lang="en-US" dirty="0">
                <a:solidFill>
                  <a:schemeClr val="bg1"/>
                </a:solidFill>
              </a:rPr>
              <a:t>We’ve all </a:t>
            </a:r>
            <a:r>
              <a:rPr lang="en-US" dirty="0" err="1">
                <a:solidFill>
                  <a:schemeClr val="bg1"/>
                </a:solidFill>
              </a:rPr>
              <a:t>scrutinised</a:t>
            </a:r>
            <a:r>
              <a:rPr lang="en-US" dirty="0">
                <a:solidFill>
                  <a:schemeClr val="bg1"/>
                </a:solidFill>
              </a:rPr>
              <a:t> the white spots on Cheddar or little blooms of fur on bread, trying to decide whether to turn it into sandwiches or throw it in the bin. With an estimated 6.6 million </a:t>
            </a:r>
            <a:r>
              <a:rPr lang="en-US" dirty="0" err="1">
                <a:solidFill>
                  <a:schemeClr val="bg1"/>
                </a:solidFill>
              </a:rPr>
              <a:t>tonnes</a:t>
            </a:r>
            <a:r>
              <a:rPr lang="en-US" dirty="0">
                <a:solidFill>
                  <a:schemeClr val="bg1"/>
                </a:solidFill>
              </a:rPr>
              <a:t> of food thrown away by households in the UK every year, some needlessly, how can you know if food with a little </a:t>
            </a:r>
            <a:r>
              <a:rPr lang="en-US" dirty="0" err="1">
                <a:solidFill>
                  <a:schemeClr val="bg1"/>
                </a:solidFill>
              </a:rPr>
              <a:t>mould</a:t>
            </a:r>
            <a:r>
              <a:rPr lang="en-US" dirty="0">
                <a:solidFill>
                  <a:schemeClr val="bg1"/>
                </a:solidFill>
              </a:rPr>
              <a:t> is safe to eat?</a:t>
            </a:r>
          </a:p>
          <a:p>
            <a:endParaRPr lang="en-US" dirty="0">
              <a:solidFill>
                <a:schemeClr val="bg1"/>
              </a:solidFill>
            </a:endParaRPr>
          </a:p>
          <a:p>
            <a:endParaRPr lang="en-GB" dirty="0">
              <a:solidFill>
                <a:schemeClr val="bg1"/>
              </a:solidFill>
            </a:endParaRPr>
          </a:p>
        </p:txBody>
      </p:sp>
      <p:pic>
        <p:nvPicPr>
          <p:cNvPr id="4" name="Picture 3">
            <a:extLst>
              <a:ext uri="{FF2B5EF4-FFF2-40B4-BE49-F238E27FC236}">
                <a16:creationId xmlns:a16="http://schemas.microsoft.com/office/drawing/2014/main" id="{56ABA034-4080-A9E9-3B1A-2F9BF7FBC3A5}"/>
              </a:ext>
            </a:extLst>
          </p:cNvPr>
          <p:cNvPicPr>
            <a:picLocks noChangeAspect="1"/>
          </p:cNvPicPr>
          <p:nvPr/>
        </p:nvPicPr>
        <p:blipFill>
          <a:blip r:embed="rId2"/>
          <a:stretch>
            <a:fillRect/>
          </a:stretch>
        </p:blipFill>
        <p:spPr>
          <a:xfrm>
            <a:off x="7611414" y="4134119"/>
            <a:ext cx="3013655" cy="2137892"/>
          </a:xfrm>
          <a:prstGeom prst="rect">
            <a:avLst/>
          </a:prstGeom>
        </p:spPr>
      </p:pic>
    </p:spTree>
    <p:extLst>
      <p:ext uri="{BB962C8B-B14F-4D97-AF65-F5344CB8AC3E}">
        <p14:creationId xmlns:p14="http://schemas.microsoft.com/office/powerpoint/2010/main" val="29993891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9D4A-F044-CF98-5605-B38F4D128B48}"/>
              </a:ext>
            </a:extLst>
          </p:cNvPr>
          <p:cNvSpPr>
            <a:spLocks noGrp="1"/>
          </p:cNvSpPr>
          <p:nvPr>
            <p:ph type="title"/>
          </p:nvPr>
        </p:nvSpPr>
        <p:spPr>
          <a:xfrm>
            <a:off x="1295401" y="982132"/>
            <a:ext cx="9601196" cy="1303867"/>
          </a:xfrm>
        </p:spPr>
        <p:txBody>
          <a:bodyPr>
            <a:normAutofit fontScale="90000"/>
          </a:bodyPr>
          <a:lstStyle/>
          <a:p>
            <a:r>
              <a:rPr lang="en-US" dirty="0">
                <a:solidFill>
                  <a:schemeClr val="bg1"/>
                </a:solidFill>
              </a:rPr>
              <a:t>IS IT SAFE TO EAT MOLDED FOOOD  </a:t>
            </a:r>
            <a:endParaRPr lang="en-GB" dirty="0">
              <a:solidFill>
                <a:schemeClr val="bg1"/>
              </a:solidFill>
            </a:endParaRPr>
          </a:p>
        </p:txBody>
      </p:sp>
      <p:sp>
        <p:nvSpPr>
          <p:cNvPr id="3" name="Content Placeholder 2">
            <a:extLst>
              <a:ext uri="{FF2B5EF4-FFF2-40B4-BE49-F238E27FC236}">
                <a16:creationId xmlns:a16="http://schemas.microsoft.com/office/drawing/2014/main" id="{65682BFB-9B20-C12D-262A-8A852052FECC}"/>
              </a:ext>
            </a:extLst>
          </p:cNvPr>
          <p:cNvSpPr>
            <a:spLocks noGrp="1"/>
          </p:cNvSpPr>
          <p:nvPr>
            <p:ph idx="1"/>
          </p:nvPr>
        </p:nvSpPr>
        <p:spPr/>
        <p:txBody>
          <a:bodyPr>
            <a:normAutofit fontScale="85000" lnSpcReduction="20000"/>
          </a:bodyPr>
          <a:lstStyle/>
          <a:p>
            <a:endParaRPr lang="en-US" dirty="0">
              <a:solidFill>
                <a:schemeClr val="bg1"/>
              </a:solidFill>
            </a:endParaRPr>
          </a:p>
          <a:p>
            <a:r>
              <a:rPr lang="en-US" dirty="0">
                <a:solidFill>
                  <a:schemeClr val="bg1"/>
                </a:solidFill>
              </a:rPr>
              <a:t>Mold can produce harmful mycotoxins that can make you sick. Consuming moldy bread could cause food poisoning symptoms like nausea, vomiting, diarrhea, or breathing problems. ng moldy food is not harmful always. OK. In the case of mold, it is almost certainly instantly destroyed when it comes into contact with the acid produced in the stomach .Therefore in short having accidentally consumed some moldy food shouldn't have any harmful effect on your body. Because the body has different defense mechanism to protect against any organisms that we indigest. In the case of mold ,if you have any symptoms of nausea, pain, fever, vomiting you should consult with your doctor.</a:t>
            </a:r>
          </a:p>
          <a:p>
            <a:endParaRPr lang="en-US" dirty="0">
              <a:solidFill>
                <a:schemeClr val="bg1"/>
              </a:solidFill>
            </a:endParaRPr>
          </a:p>
          <a:p>
            <a:r>
              <a:rPr lang="en-US" dirty="0">
                <a:solidFill>
                  <a:schemeClr val="bg1"/>
                </a:solidFill>
              </a:rPr>
              <a:t>Thanks</a:t>
            </a:r>
            <a:endParaRPr lang="en-GB" dirty="0">
              <a:solidFill>
                <a:schemeClr val="bg1"/>
              </a:solidFill>
            </a:endParaRPr>
          </a:p>
        </p:txBody>
      </p:sp>
    </p:spTree>
    <p:extLst>
      <p:ext uri="{BB962C8B-B14F-4D97-AF65-F5344CB8AC3E}">
        <p14:creationId xmlns:p14="http://schemas.microsoft.com/office/powerpoint/2010/main" val="38804589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0490-67B6-B2F1-5C27-92ACB1B0F5D3}"/>
              </a:ext>
            </a:extLst>
          </p:cNvPr>
          <p:cNvSpPr>
            <a:spLocks noGrp="1"/>
          </p:cNvSpPr>
          <p:nvPr>
            <p:ph type="title"/>
          </p:nvPr>
        </p:nvSpPr>
        <p:spPr/>
        <p:txBody>
          <a:bodyPr/>
          <a:lstStyle/>
          <a:p>
            <a:r>
              <a:rPr lang="en-US" dirty="0">
                <a:solidFill>
                  <a:schemeClr val="bg1"/>
                </a:solidFill>
              </a:rPr>
              <a:t>PICTURES OF MOLDED FOOD</a:t>
            </a:r>
            <a:endParaRPr lang="en-GB" dirty="0">
              <a:solidFill>
                <a:schemeClr val="bg1"/>
              </a:solidFill>
            </a:endParaRPr>
          </a:p>
        </p:txBody>
      </p:sp>
      <p:pic>
        <p:nvPicPr>
          <p:cNvPr id="4" name="Content Placeholder 3">
            <a:extLst>
              <a:ext uri="{FF2B5EF4-FFF2-40B4-BE49-F238E27FC236}">
                <a16:creationId xmlns:a16="http://schemas.microsoft.com/office/drawing/2014/main" id="{D20EDADF-256B-65D0-D2F7-02E73D83DC00}"/>
              </a:ext>
            </a:extLst>
          </p:cNvPr>
          <p:cNvPicPr>
            <a:picLocks noGrp="1" noChangeAspect="1"/>
          </p:cNvPicPr>
          <p:nvPr>
            <p:ph idx="1"/>
          </p:nvPr>
        </p:nvPicPr>
        <p:blipFill>
          <a:blip r:embed="rId2"/>
          <a:stretch>
            <a:fillRect/>
          </a:stretch>
        </p:blipFill>
        <p:spPr>
          <a:xfrm>
            <a:off x="896157" y="2768957"/>
            <a:ext cx="2233409" cy="1651598"/>
          </a:xfrm>
          <a:prstGeom prst="rect">
            <a:avLst/>
          </a:prstGeom>
        </p:spPr>
      </p:pic>
      <p:pic>
        <p:nvPicPr>
          <p:cNvPr id="5" name="Picture 4">
            <a:extLst>
              <a:ext uri="{FF2B5EF4-FFF2-40B4-BE49-F238E27FC236}">
                <a16:creationId xmlns:a16="http://schemas.microsoft.com/office/drawing/2014/main" id="{004DE3BB-CC34-AE0C-932C-E1CC858EC7AB}"/>
              </a:ext>
            </a:extLst>
          </p:cNvPr>
          <p:cNvPicPr>
            <a:picLocks noChangeAspect="1"/>
          </p:cNvPicPr>
          <p:nvPr/>
        </p:nvPicPr>
        <p:blipFill>
          <a:blip r:embed="rId3"/>
          <a:stretch>
            <a:fillRect/>
          </a:stretch>
        </p:blipFill>
        <p:spPr>
          <a:xfrm>
            <a:off x="3269892" y="2867565"/>
            <a:ext cx="2589995" cy="1454382"/>
          </a:xfrm>
          <a:prstGeom prst="rect">
            <a:avLst/>
          </a:prstGeom>
        </p:spPr>
      </p:pic>
      <p:pic>
        <p:nvPicPr>
          <p:cNvPr id="6" name="Picture 5">
            <a:extLst>
              <a:ext uri="{FF2B5EF4-FFF2-40B4-BE49-F238E27FC236}">
                <a16:creationId xmlns:a16="http://schemas.microsoft.com/office/drawing/2014/main" id="{085E3743-53A2-F95A-9035-194C56013B5B}"/>
              </a:ext>
            </a:extLst>
          </p:cNvPr>
          <p:cNvPicPr>
            <a:picLocks noChangeAspect="1"/>
          </p:cNvPicPr>
          <p:nvPr/>
        </p:nvPicPr>
        <p:blipFill>
          <a:blip r:embed="rId4"/>
          <a:stretch>
            <a:fillRect/>
          </a:stretch>
        </p:blipFill>
        <p:spPr>
          <a:xfrm>
            <a:off x="6512417" y="2530178"/>
            <a:ext cx="3481589" cy="2352793"/>
          </a:xfrm>
          <a:prstGeom prst="rect">
            <a:avLst/>
          </a:prstGeom>
        </p:spPr>
      </p:pic>
    </p:spTree>
    <p:extLst>
      <p:ext uri="{BB962C8B-B14F-4D97-AF65-F5344CB8AC3E}">
        <p14:creationId xmlns:p14="http://schemas.microsoft.com/office/powerpoint/2010/main" val="3717440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D44561-B522-D4F2-AD80-84C5B19341BB}"/>
              </a:ext>
            </a:extLst>
          </p:cNvPr>
          <p:cNvPicPr>
            <a:picLocks noChangeAspect="1"/>
          </p:cNvPicPr>
          <p:nvPr/>
        </p:nvPicPr>
        <p:blipFill>
          <a:blip r:embed="rId2"/>
          <a:stretch>
            <a:fillRect/>
          </a:stretch>
        </p:blipFill>
        <p:spPr>
          <a:xfrm>
            <a:off x="1333500" y="876300"/>
            <a:ext cx="9525000" cy="5105400"/>
          </a:xfrm>
          <a:prstGeom prst="rect">
            <a:avLst/>
          </a:prstGeom>
        </p:spPr>
      </p:pic>
    </p:spTree>
    <p:extLst>
      <p:ext uri="{BB962C8B-B14F-4D97-AF65-F5344CB8AC3E}">
        <p14:creationId xmlns:p14="http://schemas.microsoft.com/office/powerpoint/2010/main" val="1400760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209</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WHAT IS MOLD ATTACT </vt:lpstr>
      <vt:lpstr>IS IT SAFE TO EAT MOLDED FOOOD  </vt:lpstr>
      <vt:lpstr>PICTURES OF MOLDED FOOD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Nada Sameer Marji</cp:lastModifiedBy>
  <cp:revision>2</cp:revision>
  <dcterms:created xsi:type="dcterms:W3CDTF">2025-10-21T14:21:35Z</dcterms:created>
  <dcterms:modified xsi:type="dcterms:W3CDTF">2025-11-10T10:56:09Z</dcterms:modified>
</cp:coreProperties>
</file>