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72" r:id="rId2"/>
    <p:sldId id="273" r:id="rId3"/>
    <p:sldId id="259" r:id="rId4"/>
    <p:sldId id="278" r:id="rId5"/>
    <p:sldId id="261" r:id="rId6"/>
    <p:sldId id="262" r:id="rId7"/>
    <p:sldId id="281" r:id="rId8"/>
  </p:sldIdLst>
  <p:sldSz cx="12192000" cy="6858000"/>
  <p:notesSz cx="6858000" cy="9144000"/>
  <p:defaultTextStyle>
    <a:defPPr rtl="0">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8B7"/>
    <a:srgbClr val="A09D79"/>
    <a:srgbClr val="AD5C4D"/>
    <a:srgbClr val="543E35"/>
    <a:srgbClr val="637700"/>
    <a:srgbClr val="FFF4ED"/>
    <a:srgbClr val="5E6A76"/>
    <a:srgbClr val="000000"/>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2" autoAdjust="0"/>
    <p:restoredTop sz="94830"/>
  </p:normalViewPr>
  <p:slideViewPr>
    <p:cSldViewPr snapToGrid="0">
      <p:cViewPr varScale="1">
        <p:scale>
          <a:sx n="88" d="100"/>
          <a:sy n="88" d="100"/>
        </p:scale>
        <p:origin x="120" y="372"/>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percentStacked"/>
        <c:varyColors val="0"/>
        <c:dLbls>
          <c:showLegendKey val="0"/>
          <c:showVal val="0"/>
          <c:showCatName val="0"/>
          <c:showSerName val="0"/>
          <c:showPercent val="0"/>
          <c:showBubbleSize val="0"/>
        </c:dLbls>
        <c:gapWidth val="75"/>
        <c:shape val="box"/>
        <c:axId val="1111705064"/>
        <c:axId val="1111706704"/>
        <c:axId val="0"/>
      </c:bar3DChart>
      <c:catAx>
        <c:axId val="11117050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Gill Sans Nova" panose="020B0602020104020203" pitchFamily="34" charset="0"/>
                <a:ea typeface="+mn-ea"/>
                <a:cs typeface="+mn-cs"/>
              </a:defRPr>
            </a:pPr>
            <a:endParaRPr lang="tr-TR"/>
          </a:p>
        </c:txPr>
        <c:crossAx val="1111706704"/>
        <c:crosses val="autoZero"/>
        <c:auto val="1"/>
        <c:lblAlgn val="ctr"/>
        <c:lblOffset val="100"/>
        <c:noMultiLvlLbl val="0"/>
      </c:catAx>
      <c:valAx>
        <c:axId val="1111706704"/>
        <c:scaling>
          <c:orientation val="minMax"/>
        </c:scaling>
        <c:delete val="0"/>
        <c:axPos val="b"/>
        <c:numFmt formatCode="0%" sourceLinked="1"/>
        <c:majorTickMark val="none"/>
        <c:minorTickMark val="none"/>
        <c:tickLblPos val="nextTo"/>
        <c:spPr>
          <a:noFill/>
          <a:ln w="25400">
            <a:noFill/>
          </a:ln>
          <a:effectLst/>
        </c:spPr>
        <c:txPr>
          <a:bodyPr rot="-60000000" spcFirstLastPara="1" vertOverflow="ellipsis" vert="horz" wrap="square" anchor="ctr" anchorCtr="1"/>
          <a:lstStyle/>
          <a:p>
            <a:pPr>
              <a:defRPr sz="1197" b="0" i="0" u="none" strike="noStrike" kern="1200" baseline="0">
                <a:solidFill>
                  <a:schemeClr val="tx1"/>
                </a:solidFill>
                <a:latin typeface="Gill Sans Nova" panose="020B0602020104020203" pitchFamily="34" charset="0"/>
                <a:ea typeface="+mn-ea"/>
                <a:cs typeface="+mn-cs"/>
              </a:defRPr>
            </a:pPr>
            <a:endParaRPr lang="tr-TR"/>
          </a:p>
        </c:txPr>
        <c:crossAx val="1111705064"/>
        <c:crosses val="autoZero"/>
        <c:crossBetween val="between"/>
      </c:valAx>
      <c:spPr>
        <a:noFill/>
        <a:ln>
          <a:noFill/>
        </a:ln>
        <a:effectLst/>
      </c:spPr>
    </c:plotArea>
    <c:legend>
      <c:legendPos val="b"/>
      <c:layout>
        <c:manualLayout>
          <c:xMode val="edge"/>
          <c:yMode val="edge"/>
          <c:x val="4.3518358375396048E-2"/>
          <c:y val="0.91065800605540348"/>
          <c:w val="0"/>
          <c:h val="1.691380728248166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accent5"/>
              </a:solidFill>
              <a:latin typeface="+mn-lt"/>
              <a:ea typeface="+mn-ea"/>
              <a:cs typeface="Gill Sans Light" panose="020B0302020104020203" pitchFamily="34" charset="-79"/>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4">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bg1"/>
    </cs:fontRef>
    <cs:spPr>
      <a:solidFill>
        <a:schemeClr val="tx1">
          <a:lumMod val="35000"/>
          <a:lumOff val="65000"/>
        </a:schemeClr>
      </a:solidFill>
    </cs:spPr>
    <cs:defRPr sz="1197"/>
    <cs:bodyPr rot="0" spcFirstLastPara="1" vertOverflow="clip" horzOverflow="clip" vert="horz" wrap="square" lIns="36576" tIns="18288" rIns="36576" bIns="18288" anchor="ctr" anchorCtr="1">
      <a:spAutoFit/>
    </cs:bodyPr>
  </cs:dataLabelCallout>
  <cs:dataPoint>
    <cs:lnRef idx="0">
      <cs:styleClr val="auto"/>
    </cs:lnRef>
    <cs:fillRef idx="0"/>
    <cs:effectRef idx="0"/>
    <cs:fontRef idx="minor">
      <a:schemeClr val="dk1"/>
    </cs:fontRef>
    <cs:spPr>
      <a:noFill/>
      <a:ln w="25400" cap="flat" cmpd="sng" algn="ctr">
        <a:solidFill>
          <a:schemeClr val="phClr"/>
        </a:solidFill>
        <a:miter lim="800000"/>
      </a:ln>
    </cs:spPr>
  </cs:dataPoint>
  <cs:dataPoint3D>
    <cs:lnRef idx="0">
      <cs:styleClr val="auto"/>
    </cs:lnRef>
    <cs:fillRef idx="0">
      <cs:styleClr val="auto"/>
    </cs:fillRef>
    <cs:effectRef idx="0"/>
    <cs:fontRef idx="minor">
      <a:schemeClr val="dk1"/>
    </cs:fontRef>
    <cs:spPr>
      <a:ln w="19050" cap="flat" cmpd="sng" algn="ctr">
        <a:solidFill>
          <a:schemeClr val="phClr"/>
        </a:solidFill>
        <a:miter lim="800000"/>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ln w="19050" cap="rnd">
        <a:solidFill>
          <a:schemeClr val="phClr"/>
        </a:solidFill>
        <a:round/>
      </a:ln>
    </cs:spPr>
  </cs:dataPointMarker>
  <cs:dataPointMarkerLayout symbol="circle" size="6"/>
  <cs:dataPointWireframe>
    <cs:lnRef idx="0">
      <cs:styleClr val="auto"/>
    </cs:lnRef>
    <cs:fillRef idx="1"/>
    <cs:effectRef idx="0"/>
    <cs:fontRef idx="minor">
      <a:schemeClr val="tx1"/>
    </cs:fontRef>
    <cs:spPr>
      <a:ln w="9525">
        <a:solidFill>
          <a:schemeClr val="phClr"/>
        </a:solidFill>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tx1">
            <a:lumMod val="50000"/>
            <a:lumOff val="50000"/>
          </a:schemeClr>
        </a:solidFill>
        <a:round/>
      </a:ln>
    </cs:spPr>
  </cs:downBar>
  <cs:dropLine>
    <cs:lnRef idx="0"/>
    <cs:fillRef idx="0"/>
    <cs:effectRef idx="0"/>
    <cs:fontRef idx="minor">
      <a:schemeClr val="dk1"/>
    </cs:fontRef>
    <cs:spPr>
      <a:ln w="9525" cap="flat" cmpd="sng" algn="ctr">
        <a:solidFill>
          <a:schemeClr val="tx1">
            <a:lumMod val="35000"/>
            <a:lumOff val="65000"/>
          </a:schemeClr>
        </a:solidFill>
        <a:round/>
      </a:ln>
    </cs:spPr>
  </cs:dropLine>
  <cs:errorBar>
    <cs:lnRef idx="0"/>
    <cs:fillRef idx="0"/>
    <cs:effectRef idx="0"/>
    <cs:fontRef idx="minor">
      <a:schemeClr val="dk1"/>
    </cs:fontRef>
    <cs:spPr>
      <a:ln w="9525" cap="flat" cmpd="sng" algn="ctr">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a:solidFill>
          <a:schemeClr val="tx1">
            <a:lumMod val="15000"/>
            <a:lumOff val="85000"/>
          </a:schemeClr>
        </a:solidFill>
      </a:ln>
    </cs:spPr>
  </cs:gridlineMajor>
  <cs:gridlineMinor>
    <cs:lnRef idx="0"/>
    <cs:fillRef idx="0"/>
    <cs:effectRef idx="0"/>
    <cs:fontRef idx="minor">
      <a:schemeClr val="dk1"/>
    </cs:fontRef>
    <cs:spPr>
      <a:ln w="9525">
        <a:solidFill>
          <a:schemeClr val="tx1">
            <a:lumMod val="5000"/>
            <a:lumOff val="95000"/>
          </a:schemeClr>
        </a:solidFill>
      </a:ln>
    </cs:spPr>
  </cs:gridlineMinor>
  <cs:hiLoLine>
    <cs:lnRef idx="0"/>
    <cs:fillRef idx="0"/>
    <cs:effectRef idx="0"/>
    <cs:fontRef idx="minor">
      <a:schemeClr val="dk1"/>
    </cs:fontRef>
    <cs:spPr>
      <a:ln w="9525" cap="flat" cmpd="sng" algn="ctr">
        <a:solidFill>
          <a:schemeClr val="tx1">
            <a:lumMod val="35000"/>
            <a:lumOff val="65000"/>
          </a:schemeClr>
        </a:solidFill>
        <a:round/>
      </a:ln>
    </cs:spPr>
  </cs:hiLoLine>
  <cs:leaderLine>
    <cs:lnRef idx="0"/>
    <cs:fillRef idx="0"/>
    <cs:effectRef idx="0"/>
    <cs:fontRef idx="minor">
      <a:schemeClr val="dk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200" b="0" kern="1200" cap="none" spc="50" baseline="0"/>
  </cs:title>
  <cs:trendline>
    <cs:lnRef idx="0">
      <cs:styleClr val="auto"/>
    </cs:lnRef>
    <cs:fillRef idx="0"/>
    <cs:effectRef idx="0"/>
    <cs:fontRef idx="minor">
      <a:schemeClr val="dk1"/>
    </cs:fontRef>
    <cs:spPr>
      <a:ln w="19050" cap="rnd">
        <a:solidFill>
          <a:schemeClr val="phClr"/>
        </a:solidFill>
        <a:prstDash val="sysDot"/>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cap="flat" cmpd="sng" algn="ctr">
        <a:solidFill>
          <a:schemeClr val="tx1">
            <a:lumMod val="50000"/>
            <a:lumOff val="50000"/>
          </a:schemeClr>
        </a:solidFill>
        <a:round/>
      </a:ln>
    </cs:spPr>
  </cs:upBar>
  <cs:valueAxis>
    <cs:lnRef idx="0"/>
    <cs:fillRef idx="0"/>
    <cs:effectRef idx="0"/>
    <cs:fontRef idx="minor">
      <a:schemeClr val="tx1">
        <a:lumMod val="50000"/>
        <a:lumOff val="50000"/>
      </a:schemeClr>
    </cs:fontRef>
    <cs:spPr>
      <a:ln w="9525">
        <a:solidFill>
          <a:schemeClr val="tx1">
            <a:lumMod val="15000"/>
            <a:lumOff val="85000"/>
          </a:schemeClr>
        </a:solid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D913024-4032-4B4F-8680-09D5E08EDB6E}" type="datetimeFigureOut">
              <a:rPr lang="en-GB" smtClean="0"/>
              <a:t>21/10/2025</a:t>
            </a:fld>
            <a:endParaRPr lang="en-GB"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49E357A0-8177-46BC-BFCE-19D99E3453CC}" type="slidenum">
              <a:rPr lang="en-GB" smtClean="0"/>
              <a:t>‹#›</a:t>
            </a:fld>
            <a:endParaRPr lang="en-GB"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2AE225E-43E0-7047-8ADB-DD9EBB41B4D0}" type="datetimeFigureOut">
              <a:rPr lang="en-GB" noProof="0" smtClean="0"/>
              <a:t>21/10/2025</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n-GB"/>
            </a:def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7C366290-4595-5745-A50F-D5EC13BAC604}" type="slidenum">
              <a:rPr lang="en-GB" noProof="0" smtClean="0"/>
              <a:t>‹#›</a:t>
            </a:fld>
            <a:endParaRPr lang="en-GB"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a:t>
            </a:fld>
            <a:endParaRPr lang="en-GB"/>
          </a:p>
        </p:txBody>
      </p:sp>
    </p:spTree>
    <p:extLst>
      <p:ext uri="{BB962C8B-B14F-4D97-AF65-F5344CB8AC3E}">
        <p14:creationId xmlns:p14="http://schemas.microsoft.com/office/powerpoint/2010/main" val="3149589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7C366290-4595-5745-A50F-D5EC13BAC604}" type="slidenum">
              <a:rPr lang="en-GB" smtClean="0"/>
              <a:t>2</a:t>
            </a:fld>
            <a:endParaRPr lang="en-GB" dirty="0"/>
          </a:p>
        </p:txBody>
      </p:sp>
    </p:spTree>
    <p:extLst>
      <p:ext uri="{BB962C8B-B14F-4D97-AF65-F5344CB8AC3E}">
        <p14:creationId xmlns:p14="http://schemas.microsoft.com/office/powerpoint/2010/main" val="2915729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3</a:t>
            </a:fld>
            <a:endParaRPr lang="en-GB"/>
          </a:p>
        </p:txBody>
      </p:sp>
    </p:spTree>
    <p:extLst>
      <p:ext uri="{BB962C8B-B14F-4D97-AF65-F5344CB8AC3E}">
        <p14:creationId xmlns:p14="http://schemas.microsoft.com/office/powerpoint/2010/main" val="1075896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4</a:t>
            </a:fld>
            <a:endParaRPr lang="en-GB"/>
          </a:p>
        </p:txBody>
      </p:sp>
    </p:spTree>
    <p:extLst>
      <p:ext uri="{BB962C8B-B14F-4D97-AF65-F5344CB8AC3E}">
        <p14:creationId xmlns:p14="http://schemas.microsoft.com/office/powerpoint/2010/main" val="2347891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5</a:t>
            </a:fld>
            <a:endParaRPr lang="en-GB"/>
          </a:p>
        </p:txBody>
      </p:sp>
    </p:spTree>
    <p:extLst>
      <p:ext uri="{BB962C8B-B14F-4D97-AF65-F5344CB8AC3E}">
        <p14:creationId xmlns:p14="http://schemas.microsoft.com/office/powerpoint/2010/main" val="1234680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6</a:t>
            </a:fld>
            <a:endParaRPr lang="en-GB"/>
          </a:p>
        </p:txBody>
      </p:sp>
    </p:spTree>
    <p:extLst>
      <p:ext uri="{BB962C8B-B14F-4D97-AF65-F5344CB8AC3E}">
        <p14:creationId xmlns:p14="http://schemas.microsoft.com/office/powerpoint/2010/main" val="811271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7</a:t>
            </a:fld>
            <a:endParaRPr lang="en-GB"/>
          </a:p>
        </p:txBody>
      </p:sp>
    </p:spTree>
    <p:extLst>
      <p:ext uri="{BB962C8B-B14F-4D97-AF65-F5344CB8AC3E}">
        <p14:creationId xmlns:p14="http://schemas.microsoft.com/office/powerpoint/2010/main" val="179850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rtlCol="0"/>
          <a:lstStyle>
            <a:defPPr>
              <a:defRPr lang="en-GB"/>
            </a:defPPr>
          </a:lstStyle>
          <a:p>
            <a:pPr rtl="0"/>
            <a:r>
              <a:rPr lang="en-GB"/>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rtlCol="0"/>
          <a:lstStyle>
            <a:defPPr>
              <a:defRPr lang="en-GB"/>
            </a:defPPr>
          </a:lstStyle>
          <a:p>
            <a:pPr rtl="0"/>
            <a:r>
              <a:rPr lang="en-GB"/>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rtlCol="0" anchor="b"/>
          <a:lstStyle>
            <a:lvl1pPr>
              <a:defRPr lang="en-GB" sz="3200"/>
            </a:lvl1pPr>
          </a:lstStyle>
          <a:p>
            <a:pPr rtl="0"/>
            <a:r>
              <a:rPr lang="en-GB"/>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rtlCol="0"/>
          <a:lstStyle>
            <a:lvl1pPr>
              <a:defRPr lang="en-GB" sz="3200"/>
            </a:lvl1pPr>
            <a:lvl2pPr>
              <a:defRPr lang="en-GB" sz="2800"/>
            </a:lvl2pPr>
            <a:lvl3pPr>
              <a:defRPr lang="en-GB" sz="2400"/>
            </a:lvl3pPr>
            <a:lvl4pPr>
              <a:defRPr lang="en-GB" sz="2000"/>
            </a:lvl4pPr>
            <a:lvl5pPr>
              <a:defRPr lang="en-GB" sz="2000"/>
            </a:lvl5pPr>
            <a:lvl6pPr>
              <a:defRPr lang="en-GB" sz="2000"/>
            </a:lvl6pPr>
            <a:lvl7pPr>
              <a:defRPr lang="en-GB" sz="2000"/>
            </a:lvl7pPr>
            <a:lvl8pPr>
              <a:defRPr lang="en-GB" sz="2000"/>
            </a:lvl8pPr>
            <a:lvl9pPr>
              <a:defRPr lang="en-GB" sz="20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rtlCol="0"/>
          <a:lstStyle>
            <a:lvl1pPr algn="ctr">
              <a:defRPr lang="en-GB">
                <a:solidFill>
                  <a:schemeClr val="accent1"/>
                </a:solidFill>
              </a:defRPr>
            </a:lvl1pPr>
          </a:lstStyle>
          <a:p>
            <a:pPr rtl="0"/>
            <a:r>
              <a:rPr lang="en-GB"/>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rtlCol="0"/>
          <a:lstStyle>
            <a:lvl1pPr marL="0" indent="0" algn="r">
              <a:buNone/>
              <a:defRPr lang="en-GB" sz="2400" cap="all" baseline="0"/>
            </a:lvl1pPr>
            <a:lvl2pPr marL="457200" indent="0" algn="r">
              <a:buNone/>
              <a:defRPr lang="en-GB" sz="1800">
                <a:latin typeface="+mj-lt"/>
              </a:defRPr>
            </a:lvl2pPr>
            <a:lvl3pPr marL="914400" indent="0" algn="r">
              <a:buNone/>
              <a:defRPr lang="en-GB"/>
            </a:lvl3pPr>
            <a:lvl4pPr marL="1371600" indent="0" algn="r">
              <a:buNone/>
              <a:defRPr lang="en-GB"/>
            </a:lvl4pPr>
            <a:lvl5pPr marL="1828800" indent="0" algn="r">
              <a:buNone/>
              <a:defRPr lang="en-GB"/>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rtlCol="0" anchor="b"/>
          <a:lstStyle>
            <a:lvl1pPr>
              <a:defRPr lang="en-GB" sz="4800"/>
            </a:lvl1pPr>
          </a:lstStyle>
          <a:p>
            <a:pPr rtl="0"/>
            <a:r>
              <a:rPr lang="en-GB"/>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rtlCol="0" anchor="b"/>
          <a:lstStyle>
            <a:lvl1pPr>
              <a:defRPr lang="en-GB" sz="6000">
                <a:solidFill>
                  <a:schemeClr val="accent1"/>
                </a:solidFill>
              </a:defRPr>
            </a:lvl1pPr>
          </a:lstStyle>
          <a:p>
            <a:pPr rtl="0"/>
            <a:r>
              <a:rPr lang="en-GB"/>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rtlCol="0"/>
          <a:lstStyle>
            <a:lvl1pPr marL="0" indent="0">
              <a:buNone/>
              <a:defRPr lang="en-GB" sz="2400">
                <a:solidFill>
                  <a:schemeClr val="accent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rtlCol="0">
            <a:normAutofit/>
          </a:bodyPr>
          <a:lstStyle>
            <a:lvl1pPr marL="0" indent="0" algn="ctr">
              <a:lnSpc>
                <a:spcPct val="100000"/>
              </a:lnSpc>
              <a:spcBef>
                <a:spcPts val="0"/>
              </a:spcBef>
              <a:buNone/>
              <a:defRPr lang="en-GB" sz="2400"/>
            </a:lvl1pPr>
          </a:lstStyle>
          <a:p>
            <a:pPr lvl="0" rt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rtlCol="0"/>
          <a:lstStyle>
            <a:lvl1pPr algn="ctr">
              <a:defRPr lang="en-GB" sz="2400" cap="all" baseline="0">
                <a:latin typeface="Gill Sans Nova" panose="020B0602020104020203" pitchFamily="34" charset="0"/>
              </a:defRPr>
            </a:lvl1pPr>
          </a:lstStyle>
          <a:p>
            <a:pPr rtl="0"/>
            <a:r>
              <a:rPr lang="en-US"/>
              <a:t>Click to edit Master title style</a:t>
            </a:r>
            <a:endParaRPr lang="en-GB"/>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en-GB"/>
            </a:def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lang="en-GB" sz="1400">
                <a:solidFill>
                  <a:schemeClr val="tx1"/>
                </a:solidFill>
              </a:defRPr>
            </a:lvl1pPr>
          </a:lstStyle>
          <a:p>
            <a:pPr rtl="0"/>
            <a:r>
              <a:rPr lang="en-GB"/>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lang="en-GB" sz="1400">
                <a:solidFill>
                  <a:schemeClr val="tx1"/>
                </a:solidFill>
              </a:defRPr>
            </a:lvl1pPr>
          </a:lstStyle>
          <a:p>
            <a:pPr rtl="0"/>
            <a:r>
              <a:rPr lang="en-GB"/>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lang="en-GB" sz="1400">
                <a:solidFill>
                  <a:schemeClr val="tx1"/>
                </a:solidFill>
              </a:defRPr>
            </a:lvl1pPr>
          </a:lstStyle>
          <a:p>
            <a:pPr rtl="0"/>
            <a:fld id="{58FB4751-880F-D840-AAA9-3A15815CC996}" type="slidenum">
              <a:rPr lang="en-GB" smtClean="0"/>
              <a:pPr/>
              <a:t>‹#›</a:t>
            </a:fld>
            <a:endParaRPr lang="en-GB"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lang="en-GB"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GB"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GB"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GB"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9pPr>
    </p:bodyStyle>
    <p:otherStyle>
      <a:defPPr>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www.pixnio.com/science/microscopy-images/staphylococcus-aureus/under-a-high-magnification-of-10000x-strain-of-staphylococcus-aureus-bacteria"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p:txBody>
          <a:bodyPr rtlCol="0"/>
          <a:lstStyle>
            <a:defPPr>
              <a:defRPr lang="en-GB"/>
            </a:defPPr>
          </a:lstStyle>
          <a:p>
            <a:pPr rtl="0"/>
            <a:r>
              <a:rPr lang="en-US" dirty="0"/>
              <a:t>HELPFUL VS HARM FUL</a:t>
            </a:r>
            <a:br>
              <a:rPr lang="en-US" dirty="0"/>
            </a:br>
            <a:r>
              <a:rPr lang="en-US" dirty="0"/>
              <a:t>MICROORGANISIMS</a:t>
            </a:r>
            <a:endParaRPr lang="en-GB" dirty="0"/>
          </a:p>
        </p:txBody>
      </p:sp>
      <p:sp>
        <p:nvSpPr>
          <p:cNvPr id="3" name="Subtitle 2">
            <a:extLst>
              <a:ext uri="{FF2B5EF4-FFF2-40B4-BE49-F238E27FC236}">
                <a16:creationId xmlns:a16="http://schemas.microsoft.com/office/drawing/2014/main" id="{CA0D2251-7AFE-1B36-778C-D116EDBB7FDE}"/>
              </a:ext>
            </a:extLst>
          </p:cNvPr>
          <p:cNvSpPr>
            <a:spLocks noGrp="1"/>
          </p:cNvSpPr>
          <p:nvPr>
            <p:ph type="subTitle" idx="1"/>
          </p:nvPr>
        </p:nvSpPr>
        <p:spPr/>
        <p:txBody>
          <a:bodyPr rtlCol="0"/>
          <a:lstStyle>
            <a:defPPr>
              <a:defRPr lang="en-GB"/>
            </a:defPPr>
          </a:lstStyle>
          <a:p>
            <a:pPr rtl="0"/>
            <a:r>
              <a:rPr lang="en-US" dirty="0"/>
              <a:t>DONE BY MAS KHLIEFAT</a:t>
            </a:r>
            <a:endParaRPr lang="en-GB" dirty="0"/>
          </a:p>
        </p:txBody>
      </p:sp>
    </p:spTree>
    <p:extLst>
      <p:ext uri="{BB962C8B-B14F-4D97-AF65-F5344CB8AC3E}">
        <p14:creationId xmlns:p14="http://schemas.microsoft.com/office/powerpoint/2010/main" val="4175365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878135-3F5C-BB53-0082-122956799B79}"/>
              </a:ext>
            </a:extLst>
          </p:cNvPr>
          <p:cNvSpPr>
            <a:spLocks noGrp="1"/>
          </p:cNvSpPr>
          <p:nvPr>
            <p:ph type="title"/>
          </p:nvPr>
        </p:nvSpPr>
        <p:spPr/>
        <p:txBody>
          <a:bodyPr rtlCol="0"/>
          <a:lstStyle>
            <a:defPPr>
              <a:defRPr lang="en-GB"/>
            </a:defPPr>
          </a:lstStyle>
          <a:p>
            <a:pPr rtl="0"/>
            <a:r>
              <a:rPr lang="en-US" dirty="0"/>
              <a:t>GOOD MICROORGANISIMS</a:t>
            </a:r>
            <a:endParaRPr lang="en-GB" dirty="0"/>
          </a:p>
        </p:txBody>
      </p:sp>
      <p:sp>
        <p:nvSpPr>
          <p:cNvPr id="5" name="Content Placeholder 4">
            <a:extLst>
              <a:ext uri="{FF2B5EF4-FFF2-40B4-BE49-F238E27FC236}">
                <a16:creationId xmlns:a16="http://schemas.microsoft.com/office/drawing/2014/main" id="{A4575794-0D80-1708-FE8E-C783B6EAF844}"/>
              </a:ext>
            </a:extLst>
          </p:cNvPr>
          <p:cNvSpPr>
            <a:spLocks noGrp="1"/>
          </p:cNvSpPr>
          <p:nvPr>
            <p:ph idx="1"/>
          </p:nvPr>
        </p:nvSpPr>
        <p:spPr/>
        <p:txBody>
          <a:bodyPr>
            <a:normAutofit fontScale="92500"/>
          </a:bodyPr>
          <a:lstStyle/>
          <a:p>
            <a:r>
              <a:rPr lang="en-US" dirty="0"/>
              <a:t>Microscopic creatures—including bacteria, fungi and viruses—can make you ill. But what you may not realize is that trillions of microbes are living in and on your body right now. Most don’t harm you at all. In fact, they help you digest food, protect against infection and even maintain your reproductive health</a:t>
            </a:r>
            <a:endParaRPr lang="en-GB" dirty="0"/>
          </a:p>
        </p:txBody>
      </p:sp>
    </p:spTree>
    <p:extLst>
      <p:ext uri="{BB962C8B-B14F-4D97-AF65-F5344CB8AC3E}">
        <p14:creationId xmlns:p14="http://schemas.microsoft.com/office/powerpoint/2010/main" val="347413394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70BA96D9-2E56-3DBD-6315-048A1B2800FB}"/>
              </a:ext>
            </a:extLst>
          </p:cNvPr>
          <p:cNvSpPr>
            <a:spLocks noGrp="1"/>
          </p:cNvSpPr>
          <p:nvPr>
            <p:ph type="title"/>
          </p:nvPr>
        </p:nvSpPr>
        <p:spPr/>
        <p:txBody>
          <a:bodyPr rtlCol="0"/>
          <a:lstStyle>
            <a:defPPr>
              <a:defRPr lang="en-GB"/>
            </a:defPPr>
          </a:lstStyle>
          <a:p>
            <a:pPr rtl="0"/>
            <a:r>
              <a:rPr lang="en-US" dirty="0"/>
              <a:t>BAD MICRORGANISIMS</a:t>
            </a:r>
            <a:endParaRPr lang="en-GB" dirty="0"/>
          </a:p>
        </p:txBody>
      </p:sp>
      <p:sp>
        <p:nvSpPr>
          <p:cNvPr id="27" name="Text Placeholder 26">
            <a:extLst>
              <a:ext uri="{FF2B5EF4-FFF2-40B4-BE49-F238E27FC236}">
                <a16:creationId xmlns:a16="http://schemas.microsoft.com/office/drawing/2014/main" id="{64C89AC3-3D7A-65BB-C3F4-2B1CB19E78D1}"/>
              </a:ext>
            </a:extLst>
          </p:cNvPr>
          <p:cNvSpPr>
            <a:spLocks noGrp="1"/>
          </p:cNvSpPr>
          <p:nvPr>
            <p:ph type="body" sz="half" idx="2"/>
          </p:nvPr>
        </p:nvSpPr>
        <p:spPr/>
        <p:txBody>
          <a:bodyPr rtlCol="0"/>
          <a:lstStyle>
            <a:defPPr>
              <a:defRPr lang="en-GB"/>
            </a:defPPr>
          </a:lstStyle>
          <a:p>
            <a:r>
              <a:rPr lang="en-GB" dirty="0"/>
              <a:t>Pathogens are microorganisms that can cause disease. They can reproduce quickly in your body and give off poisons (toxins) that can cause infection. Harmful bacteria examples include: Streptococcus: Bacteria that cause strep throat. Staphylococcus: Bacteria that cause staph infections.</a:t>
            </a:r>
          </a:p>
        </p:txBody>
      </p:sp>
      <p:sp>
        <p:nvSpPr>
          <p:cNvPr id="2" name="Date Placeholder 1">
            <a:extLst>
              <a:ext uri="{FF2B5EF4-FFF2-40B4-BE49-F238E27FC236}">
                <a16:creationId xmlns:a16="http://schemas.microsoft.com/office/drawing/2014/main" id="{DA884D8B-635B-7402-1437-04A104C24B54}"/>
              </a:ext>
            </a:extLst>
          </p:cNvPr>
          <p:cNvSpPr>
            <a:spLocks noGrp="1"/>
          </p:cNvSpPr>
          <p:nvPr>
            <p:ph type="dt" sz="half" idx="10"/>
          </p:nvPr>
        </p:nvSpPr>
        <p:spPr/>
        <p:txBody>
          <a:bodyPr rtlCol="0"/>
          <a:lstStyle>
            <a:defPPr>
              <a:defRPr lang="en-GB"/>
            </a:defPPr>
          </a:lstStyle>
          <a:p>
            <a:pPr rtl="0"/>
            <a:r>
              <a:rPr lang="en-GB"/>
              <a:t>20XX</a:t>
            </a:r>
          </a:p>
        </p:txBody>
      </p:sp>
      <p:sp>
        <p:nvSpPr>
          <p:cNvPr id="3" name="Footer Placeholder 2">
            <a:extLst>
              <a:ext uri="{FF2B5EF4-FFF2-40B4-BE49-F238E27FC236}">
                <a16:creationId xmlns:a16="http://schemas.microsoft.com/office/drawing/2014/main" id="{FAD9BE9C-B5EA-5DA0-9156-6E05D3882992}"/>
              </a:ext>
            </a:extLst>
          </p:cNvPr>
          <p:cNvSpPr>
            <a:spLocks noGrp="1"/>
          </p:cNvSpPr>
          <p:nvPr>
            <p:ph type="ftr" sz="quarter" idx="11"/>
          </p:nvPr>
        </p:nvSpPr>
        <p:spPr/>
        <p:txBody>
          <a:bodyPr rtlCol="0"/>
          <a:lstStyle>
            <a:defPPr>
              <a:defRPr lang="en-GB"/>
            </a:defPPr>
          </a:lstStyle>
          <a:p>
            <a:pPr rtl="0"/>
            <a:r>
              <a:rPr lang="en-GB"/>
              <a:t>presentation title</a:t>
            </a:r>
          </a:p>
        </p:txBody>
      </p:sp>
      <p:sp>
        <p:nvSpPr>
          <p:cNvPr id="4" name="Slide Number Placeholder 3">
            <a:extLst>
              <a:ext uri="{FF2B5EF4-FFF2-40B4-BE49-F238E27FC236}">
                <a16:creationId xmlns:a16="http://schemas.microsoft.com/office/drawing/2014/main" id="{3324E804-5D73-9996-1913-1EF77F2E53C5}"/>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pPr/>
              <a:t>3</a:t>
            </a:fld>
            <a:endParaRPr lang="en-GB" dirty="0"/>
          </a:p>
        </p:txBody>
      </p:sp>
      <p:pic>
        <p:nvPicPr>
          <p:cNvPr id="8" name="Picture Placeholder 7">
            <a:extLst>
              <a:ext uri="{FF2B5EF4-FFF2-40B4-BE49-F238E27FC236}">
                <a16:creationId xmlns:a16="http://schemas.microsoft.com/office/drawing/2014/main" id="{E50306D7-8FF0-6288-3851-42A4B63B1F1B}"/>
              </a:ext>
            </a:extLst>
          </p:cNvPr>
          <p:cNvPicPr>
            <a:picLocks noGrp="1" noChangeAspect="1"/>
          </p:cNvPicPr>
          <p:nvPr>
            <p:ph type="pic" idx="1"/>
          </p:nvPr>
        </p:nvPicPr>
        <p:blipFill>
          <a:blip r:embed="rId3">
            <a:extLst>
              <a:ext uri="{837473B0-CC2E-450A-ABE3-18F120FF3D39}">
                <a1611:picAttrSrcUrl xmlns:a1611="http://schemas.microsoft.com/office/drawing/2016/11/main" r:id="rId4"/>
              </a:ext>
            </a:extLst>
          </a:blip>
          <a:srcRect l="22295" r="22295"/>
          <a:stretch>
            <a:fillRect/>
          </a:stretch>
        </p:blipFill>
        <p:spPr/>
      </p:pic>
    </p:spTree>
    <p:extLst>
      <p:ext uri="{BB962C8B-B14F-4D97-AF65-F5344CB8AC3E}">
        <p14:creationId xmlns:p14="http://schemas.microsoft.com/office/powerpoint/2010/main" val="343507701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26"/>
                                        </p:tgtEl>
                                      </p:cBhvr>
                                    </p:animEffect>
                                    <p:set>
                                      <p:cBhvr>
                                        <p:cTn id="7"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7D1CF"/>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p:txBody>
          <a:bodyPr rtlCol="0"/>
          <a:lstStyle>
            <a:defPPr>
              <a:defRPr lang="en-GB"/>
            </a:defPPr>
          </a:lstStyle>
          <a:p>
            <a:pPr rtl="0"/>
            <a:r>
              <a:rPr lang="en-US" dirty="0"/>
              <a:t>ARE ALL MICRORGANISIMS HARMFUL?</a:t>
            </a:r>
            <a:endParaRPr lang="en-GB" dirty="0"/>
          </a:p>
        </p:txBody>
      </p:sp>
    </p:spTree>
    <p:extLst>
      <p:ext uri="{BB962C8B-B14F-4D97-AF65-F5344CB8AC3E}">
        <p14:creationId xmlns:p14="http://schemas.microsoft.com/office/powerpoint/2010/main" val="520000563"/>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3"/>
                                        </p:tgtEl>
                                        <p:attrNameLst>
                                          <p:attrName>style.color</p:attrName>
                                        </p:attrNameLst>
                                      </p:cBhvr>
                                      <p:by>
                                        <p:hsl h="0" s="-12549" l="-25098"/>
                                      </p:by>
                                    </p:animClr>
                                    <p:animClr clrSpc="hsl" dir="cw">
                                      <p:cBhvr>
                                        <p:cTn id="7" dur="500" fill="hold"/>
                                        <p:tgtEl>
                                          <p:spTgt spid="3"/>
                                        </p:tgtEl>
                                        <p:attrNameLst>
                                          <p:attrName>fillcolor</p:attrName>
                                        </p:attrNameLst>
                                      </p:cBhvr>
                                      <p:by>
                                        <p:hsl h="0" s="-12549" l="-25098"/>
                                      </p:by>
                                    </p:animClr>
                                    <p:animClr clrSpc="hsl" dir="cw">
                                      <p:cBhvr>
                                        <p:cTn id="8" dur="500" fill="hold"/>
                                        <p:tgtEl>
                                          <p:spTgt spid="3"/>
                                        </p:tgtEl>
                                        <p:attrNameLst>
                                          <p:attrName>stroke.color</p:attrName>
                                        </p:attrNameLst>
                                      </p:cBhvr>
                                      <p:by>
                                        <p:hsl h="0" s="-12549" l="-25098"/>
                                      </p:by>
                                    </p:animClr>
                                    <p:set>
                                      <p:cBhvr>
                                        <p:cTn id="9"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D1D6FF-1122-B11D-0CE3-E62BA27376FA}"/>
              </a:ext>
            </a:extLst>
          </p:cNvPr>
          <p:cNvSpPr>
            <a:spLocks noGrp="1"/>
          </p:cNvSpPr>
          <p:nvPr>
            <p:ph type="title"/>
          </p:nvPr>
        </p:nvSpPr>
        <p:spPr/>
        <p:txBody>
          <a:bodyPr rtlCol="0"/>
          <a:lstStyle>
            <a:defPPr>
              <a:defRPr lang="en-GB"/>
            </a:defPPr>
          </a:lstStyle>
          <a:p>
            <a:pPr rtl="0"/>
            <a:r>
              <a:rPr lang="en-US" dirty="0"/>
              <a:t>A CHART</a:t>
            </a:r>
            <a:endParaRPr lang="en-GB" dirty="0"/>
          </a:p>
        </p:txBody>
      </p:sp>
      <p:graphicFrame>
        <p:nvGraphicFramePr>
          <p:cNvPr id="8" name="Content Placeholder 5" descr="Bar chart">
            <a:extLst>
              <a:ext uri="{FF2B5EF4-FFF2-40B4-BE49-F238E27FC236}">
                <a16:creationId xmlns:a16="http://schemas.microsoft.com/office/drawing/2014/main" id="{19FBC95D-B600-B1AC-D5BA-3F204E3FE1DF}"/>
              </a:ext>
            </a:extLst>
          </p:cNvPr>
          <p:cNvGraphicFramePr>
            <a:graphicFrameLocks noGrp="1"/>
          </p:cNvGraphicFramePr>
          <p:nvPr>
            <p:ph idx="1"/>
            <p:extLst>
              <p:ext uri="{D42A27DB-BD31-4B8C-83A1-F6EECF244321}">
                <p14:modId xmlns:p14="http://schemas.microsoft.com/office/powerpoint/2010/main" val="3444487486"/>
              </p:ext>
            </p:extLst>
          </p:nvPr>
        </p:nvGraphicFramePr>
        <p:xfrm>
          <a:off x="-556915" y="1954639"/>
          <a:ext cx="10049347" cy="4505195"/>
        </p:xfrm>
        <a:graphic>
          <a:graphicData uri="http://schemas.openxmlformats.org/drawingml/2006/chart">
            <c:chart xmlns:c="http://schemas.openxmlformats.org/drawingml/2006/chart" xmlns:r="http://schemas.openxmlformats.org/officeDocument/2006/relationships" r:id="rId3"/>
          </a:graphicData>
        </a:graphic>
      </p:graphicFrame>
      <p:sp>
        <p:nvSpPr>
          <p:cNvPr id="5" name="Date Placeholder 4">
            <a:extLst>
              <a:ext uri="{FF2B5EF4-FFF2-40B4-BE49-F238E27FC236}">
                <a16:creationId xmlns:a16="http://schemas.microsoft.com/office/drawing/2014/main" id="{623087F1-0A22-4E04-6B3F-B1DDA246A111}"/>
              </a:ext>
            </a:extLst>
          </p:cNvPr>
          <p:cNvSpPr>
            <a:spLocks noGrp="1"/>
          </p:cNvSpPr>
          <p:nvPr>
            <p:ph type="dt" sz="half" idx="10"/>
          </p:nvPr>
        </p:nvSpPr>
        <p:spPr/>
        <p:txBody>
          <a:bodyPr rtlCol="0"/>
          <a:lstStyle>
            <a:defPPr>
              <a:defRPr lang="en-GB"/>
            </a:defPPr>
          </a:lstStyle>
          <a:p>
            <a:pPr rtl="0"/>
            <a:endParaRPr lang="en-GB" dirty="0"/>
          </a:p>
        </p:txBody>
      </p:sp>
      <p:sp>
        <p:nvSpPr>
          <p:cNvPr id="7" name="Footer Placeholder 6">
            <a:extLst>
              <a:ext uri="{FF2B5EF4-FFF2-40B4-BE49-F238E27FC236}">
                <a16:creationId xmlns:a16="http://schemas.microsoft.com/office/drawing/2014/main" id="{8FD92B98-444C-00D2-3246-91E7E1BFB673}"/>
              </a:ext>
            </a:extLst>
          </p:cNvPr>
          <p:cNvSpPr>
            <a:spLocks noGrp="1"/>
          </p:cNvSpPr>
          <p:nvPr>
            <p:ph type="ftr" sz="quarter" idx="11"/>
          </p:nvPr>
        </p:nvSpPr>
        <p:spPr/>
        <p:txBody>
          <a:bodyPr rtlCol="0"/>
          <a:lstStyle>
            <a:defPPr>
              <a:defRPr lang="en-GB"/>
            </a:defPPr>
          </a:lstStyle>
          <a:p>
            <a:pPr rtl="0"/>
            <a:endParaRPr lang="en-GB" dirty="0"/>
          </a:p>
        </p:txBody>
      </p:sp>
      <p:sp>
        <p:nvSpPr>
          <p:cNvPr id="9" name="Slide Number Placeholder 8">
            <a:extLst>
              <a:ext uri="{FF2B5EF4-FFF2-40B4-BE49-F238E27FC236}">
                <a16:creationId xmlns:a16="http://schemas.microsoft.com/office/drawing/2014/main" id="{CFCF8520-CF3A-DEEA-6A9F-571CC04E7ADA}"/>
              </a:ext>
            </a:extLst>
          </p:cNvPr>
          <p:cNvSpPr>
            <a:spLocks noGrp="1"/>
          </p:cNvSpPr>
          <p:nvPr>
            <p:ph type="sldNum" sz="quarter" idx="12"/>
          </p:nvPr>
        </p:nvSpPr>
        <p:spPr/>
        <p:txBody>
          <a:bodyPr rtlCol="0"/>
          <a:lstStyle>
            <a:defPPr>
              <a:defRPr lang="en-GB"/>
            </a:defPPr>
          </a:lstStyle>
          <a:p>
            <a:pPr rtl="0"/>
            <a:endParaRPr lang="en-GB" dirty="0"/>
          </a:p>
        </p:txBody>
      </p:sp>
      <p:pic>
        <p:nvPicPr>
          <p:cNvPr id="1026" name="Picture 2" descr="Diseases Caused by Microorganisms - PMF IAS">
            <a:extLst>
              <a:ext uri="{FF2B5EF4-FFF2-40B4-BE49-F238E27FC236}">
                <a16:creationId xmlns:a16="http://schemas.microsoft.com/office/drawing/2014/main" id="{5EC3A4C8-DA54-4E5C-F1F1-484EA0CA3A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460" y="1802054"/>
            <a:ext cx="9497297" cy="4051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90886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9D4ADC4-01B6-AA8C-9B56-49464B100BE3}"/>
              </a:ext>
            </a:extLst>
          </p:cNvPr>
          <p:cNvSpPr>
            <a:spLocks noGrp="1"/>
          </p:cNvSpPr>
          <p:nvPr>
            <p:ph type="title"/>
          </p:nvPr>
        </p:nvSpPr>
        <p:spPr/>
        <p:txBody>
          <a:bodyPr rtlCol="0"/>
          <a:lstStyle>
            <a:defPPr>
              <a:defRPr lang="en-GB"/>
            </a:defPPr>
          </a:lstStyle>
          <a:p>
            <a:pPr rtl="0"/>
            <a:r>
              <a:rPr lang="en-US" dirty="0"/>
              <a:t>HARMFUL AND HELPFUL ORGANISIMS</a:t>
            </a:r>
            <a:endParaRPr lang="en-GB" dirty="0"/>
          </a:p>
        </p:txBody>
      </p:sp>
      <p:graphicFrame>
        <p:nvGraphicFramePr>
          <p:cNvPr id="9" name="Table 4">
            <a:extLst>
              <a:ext uri="{FF2B5EF4-FFF2-40B4-BE49-F238E27FC236}">
                <a16:creationId xmlns:a16="http://schemas.microsoft.com/office/drawing/2014/main" id="{599C0C9D-9A88-B612-EE50-DB2991538472}"/>
              </a:ext>
            </a:extLst>
          </p:cNvPr>
          <p:cNvGraphicFramePr>
            <a:graphicFrameLocks noGrp="1"/>
          </p:cNvGraphicFramePr>
          <p:nvPr>
            <p:ph idx="1"/>
            <p:extLst>
              <p:ext uri="{D42A27DB-BD31-4B8C-83A1-F6EECF244321}">
                <p14:modId xmlns:p14="http://schemas.microsoft.com/office/powerpoint/2010/main" val="3354977986"/>
              </p:ext>
            </p:extLst>
          </p:nvPr>
        </p:nvGraphicFramePr>
        <p:xfrm>
          <a:off x="-96457" y="3936571"/>
          <a:ext cx="1041400" cy="1828800"/>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1689330750"/>
                    </a:ext>
                  </a:extLst>
                </a:gridCol>
                <a:gridCol w="208280">
                  <a:extLst>
                    <a:ext uri="{9D8B030D-6E8A-4147-A177-3AD203B41FA5}">
                      <a16:colId xmlns:a16="http://schemas.microsoft.com/office/drawing/2014/main" val="2660631934"/>
                    </a:ext>
                  </a:extLst>
                </a:gridCol>
                <a:gridCol w="208280">
                  <a:extLst>
                    <a:ext uri="{9D8B030D-6E8A-4147-A177-3AD203B41FA5}">
                      <a16:colId xmlns:a16="http://schemas.microsoft.com/office/drawing/2014/main" val="3909717689"/>
                    </a:ext>
                  </a:extLst>
                </a:gridCol>
                <a:gridCol w="208280">
                  <a:extLst>
                    <a:ext uri="{9D8B030D-6E8A-4147-A177-3AD203B41FA5}">
                      <a16:colId xmlns:a16="http://schemas.microsoft.com/office/drawing/2014/main" val="1603189107"/>
                    </a:ext>
                  </a:extLst>
                </a:gridCol>
                <a:gridCol w="208280">
                  <a:extLst>
                    <a:ext uri="{9D8B030D-6E8A-4147-A177-3AD203B41FA5}">
                      <a16:colId xmlns:a16="http://schemas.microsoft.com/office/drawing/2014/main" val="2755691855"/>
                    </a:ext>
                  </a:extLst>
                </a:gridCol>
              </a:tblGrid>
              <a:tr h="249560">
                <a:tc>
                  <a:txBody>
                    <a:bodyPr/>
                    <a:lstStyle>
                      <a:defPPr>
                        <a:defRPr lang="en-GB"/>
                      </a:defPPr>
                    </a:lstStyle>
                    <a:p>
                      <a:pPr algn="ctr" rtl="0"/>
                      <a:endParaRPr lang="en-GB"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79928716"/>
                  </a:ext>
                </a:extLst>
              </a:tr>
              <a:tr h="249560">
                <a:tc>
                  <a:txBody>
                    <a:bodyPr/>
                    <a:lstStyle>
                      <a:defPPr>
                        <a:defRPr lang="en-GB"/>
                      </a:defPPr>
                    </a:lstStyle>
                    <a:p>
                      <a:pPr algn="ctr" rtl="0"/>
                      <a:endParaRPr lang="en-GB" b="0" i="0" dirty="0">
                        <a:solidFill>
                          <a:schemeClr val="tx1"/>
                        </a:solidFill>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60208656"/>
                  </a:ext>
                </a:extLst>
              </a:tr>
              <a:tr h="249560">
                <a:tc>
                  <a:txBody>
                    <a:bodyPr/>
                    <a:lstStyle>
                      <a:defPPr>
                        <a:defRPr lang="en-GB"/>
                      </a:defPPr>
                    </a:lstStyle>
                    <a:p>
                      <a:pPr algn="ctr" rtl="0"/>
                      <a:endParaRPr lang="en-GB" b="0" i="0" dirty="0">
                        <a:solidFill>
                          <a:schemeClr val="tx1"/>
                        </a:solidFill>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34243071"/>
                  </a:ext>
                </a:extLst>
              </a:tr>
              <a:tr h="249560">
                <a:tc>
                  <a:txBody>
                    <a:bodyPr/>
                    <a:lstStyle>
                      <a:defPPr>
                        <a:defRPr lang="en-GB"/>
                      </a:defPPr>
                    </a:lstStyle>
                    <a:p>
                      <a:pPr algn="ctr" rtl="0"/>
                      <a:endParaRPr lang="en-GB" b="0" i="0">
                        <a:solidFill>
                          <a:schemeClr val="tx1"/>
                        </a:solidFill>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5808797"/>
                  </a:ext>
                </a:extLst>
              </a:tr>
              <a:tr h="249560">
                <a:tc>
                  <a:txBody>
                    <a:bodyPr/>
                    <a:lstStyle>
                      <a:defPPr>
                        <a:defRPr lang="en-GB"/>
                      </a:defPPr>
                    </a:lstStyle>
                    <a:p>
                      <a:pPr algn="ctr" rtl="0"/>
                      <a:endParaRPr lang="en-GB" b="0" i="0">
                        <a:solidFill>
                          <a:schemeClr val="tx1"/>
                        </a:solidFill>
                        <a:latin typeface="Gill Sans Nova" panose="020B0602020104020203" pitchFamily="34" charset="0"/>
                        <a:cs typeface="Gill Sans SemiBold" panose="020B05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defPPr>
                        <a:defRPr lang="en-GB"/>
                      </a:defPPr>
                    </a:lstStyle>
                    <a:p>
                      <a:pPr algn="ctr" rtl="0"/>
                      <a:endParaRPr lang="en-GB" b="0" i="0" dirty="0">
                        <a:solidFill>
                          <a:schemeClr val="accent2"/>
                        </a:solidFill>
                        <a:latin typeface="+mn-lt"/>
                        <a:cs typeface="Gill Sans Light" panose="020B0302020104020203" pitchFamily="34" charset="-79"/>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0950325"/>
                  </a:ext>
                </a:extLst>
              </a:tr>
            </a:tbl>
          </a:graphicData>
        </a:graphic>
      </p:graphicFrame>
      <p:sp>
        <p:nvSpPr>
          <p:cNvPr id="4" name="Date Placeholder 3">
            <a:extLst>
              <a:ext uri="{FF2B5EF4-FFF2-40B4-BE49-F238E27FC236}">
                <a16:creationId xmlns:a16="http://schemas.microsoft.com/office/drawing/2014/main" id="{D74CC35A-169D-2E87-6515-5E6B9D8F47EF}"/>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8F9C73CF-CD73-39D0-D208-17D75BEB817B}"/>
              </a:ext>
            </a:extLst>
          </p:cNvPr>
          <p:cNvSpPr>
            <a:spLocks noGrp="1"/>
          </p:cNvSpPr>
          <p:nvPr>
            <p:ph type="ftr" sz="quarter" idx="11"/>
          </p:nvPr>
        </p:nvSpPr>
        <p:spPr/>
        <p:txBody>
          <a:bodyPr rtlCol="0"/>
          <a:lstStyle>
            <a:defPPr>
              <a:defRPr lang="en-GB"/>
            </a:defPPr>
          </a:lstStyle>
          <a:p>
            <a:pPr rtl="0"/>
            <a:r>
              <a:rPr lang="en-GB"/>
              <a:t>presentation title</a:t>
            </a:r>
          </a:p>
        </p:txBody>
      </p:sp>
      <p:sp>
        <p:nvSpPr>
          <p:cNvPr id="8" name="Slide Number Placeholder 7">
            <a:extLst>
              <a:ext uri="{FF2B5EF4-FFF2-40B4-BE49-F238E27FC236}">
                <a16:creationId xmlns:a16="http://schemas.microsoft.com/office/drawing/2014/main" id="{4F0540EB-6A4B-28A8-564F-BC45DFDE0883}"/>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6</a:t>
            </a:fld>
            <a:endParaRPr lang="en-GB" dirty="0"/>
          </a:p>
        </p:txBody>
      </p:sp>
      <p:pic>
        <p:nvPicPr>
          <p:cNvPr id="2050" name="Picture 2" descr="Beneficial vs Harmful Microorganisms in Food ✓ Beneficial Microorganisms  Lactobacillus spp. – Fermentation, yogurt. Saccharomyces cerevisiae –  Bread, alcohol. Penicillium roqueforti – Blue cheese. Bifidobacterium spp.  – Probiotic. Aspergillus oryzae – Soy">
            <a:extLst>
              <a:ext uri="{FF2B5EF4-FFF2-40B4-BE49-F238E27FC236}">
                <a16:creationId xmlns:a16="http://schemas.microsoft.com/office/drawing/2014/main" id="{52104C7E-81CD-D8CA-2650-9BED92BFFB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4343" y="1915887"/>
            <a:ext cx="6705600" cy="4238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285329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6D4E-8B4F-62B8-F551-56379B923E78}"/>
              </a:ext>
            </a:extLst>
          </p:cNvPr>
          <p:cNvSpPr>
            <a:spLocks noGrp="1"/>
          </p:cNvSpPr>
          <p:nvPr>
            <p:ph type="ctrTitle"/>
          </p:nvPr>
        </p:nvSpPr>
        <p:spPr/>
        <p:txBody>
          <a:bodyPr rtlCol="0"/>
          <a:lstStyle>
            <a:defPPr>
              <a:defRPr lang="en-GB"/>
            </a:defPPr>
          </a:lstStyle>
          <a:p>
            <a:pPr rtl="0"/>
            <a:r>
              <a:rPr lang="en-GB"/>
              <a:t>thank you </a:t>
            </a:r>
          </a:p>
        </p:txBody>
      </p:sp>
      <p:sp>
        <p:nvSpPr>
          <p:cNvPr id="3" name="Subtitle 2">
            <a:extLst>
              <a:ext uri="{FF2B5EF4-FFF2-40B4-BE49-F238E27FC236}">
                <a16:creationId xmlns:a16="http://schemas.microsoft.com/office/drawing/2014/main" id="{FF07BEBE-18E8-4025-FF6F-EC0130CB4F22}"/>
              </a:ext>
            </a:extLst>
          </p:cNvPr>
          <p:cNvSpPr>
            <a:spLocks noGrp="1"/>
          </p:cNvSpPr>
          <p:nvPr>
            <p:ph type="subTitle" idx="1"/>
          </p:nvPr>
        </p:nvSpPr>
        <p:spPr/>
        <p:txBody>
          <a:bodyPr rtlCol="0"/>
          <a:lstStyle>
            <a:defPPr>
              <a:defRPr lang="en-GB"/>
            </a:defPPr>
          </a:lstStyle>
          <a:p>
            <a:pPr rtl="0"/>
            <a:endParaRPr lang="en-GB" dirty="0"/>
          </a:p>
        </p:txBody>
      </p:sp>
    </p:spTree>
    <p:extLst>
      <p:ext uri="{BB962C8B-B14F-4D97-AF65-F5344CB8AC3E}">
        <p14:creationId xmlns:p14="http://schemas.microsoft.com/office/powerpoint/2010/main" val="2577936335"/>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theme/theme1.xml><?xml version="1.0" encoding="utf-8"?>
<a:theme xmlns:a="http://schemas.openxmlformats.org/drawingml/2006/main" name="Office Theme">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8770823_TF11964407_Win32" id="{B93CAFD1-3682-48B9-AB4D-B17AE97EAEF6}" vid="{42E63F67-4AC8-49A2-8D09-A38E4C6451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{553AB4F5-879F-4115-BCFB-6B27609BF518}tf11964407_win32</Template>
  <TotalTime>25</TotalTime>
  <Words>151</Words>
  <Application>Microsoft Office PowerPoint</Application>
  <PresentationFormat>Widescreen</PresentationFormat>
  <Paragraphs>23</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Gill Sans Nova</vt:lpstr>
      <vt:lpstr>Gill Sans Nova Light</vt:lpstr>
      <vt:lpstr>Sagona Book</vt:lpstr>
      <vt:lpstr>Office Theme</vt:lpstr>
      <vt:lpstr>HELPFUL VS HARM FUL MICROORGANISIMS</vt:lpstr>
      <vt:lpstr>GOOD MICROORGANISIMS</vt:lpstr>
      <vt:lpstr>BAD MICRORGANISIMS</vt:lpstr>
      <vt:lpstr>ARE ALL MICRORGANISIMS HARMFUL?</vt:lpstr>
      <vt:lpstr>A CHART</vt:lpstr>
      <vt:lpstr>HARMFUL AND HELPFUL ORGANISIMS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1</cp:revision>
  <dcterms:created xsi:type="dcterms:W3CDTF">2025-10-22T05:09:50Z</dcterms:created>
  <dcterms:modified xsi:type="dcterms:W3CDTF">2025-10-22T05:34:50Z</dcterms:modified>
</cp:coreProperties>
</file>