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4"/>
  </p:notesMasterIdLst>
  <p:sldIdLst>
    <p:sldId id="256" r:id="rId2"/>
    <p:sldId id="297" r:id="rId3"/>
    <p:sldId id="258" r:id="rId4"/>
    <p:sldId id="259" r:id="rId5"/>
    <p:sldId id="261" r:id="rId6"/>
    <p:sldId id="263" r:id="rId7"/>
    <p:sldId id="265" r:id="rId8"/>
    <p:sldId id="266" r:id="rId9"/>
    <p:sldId id="269" r:id="rId10"/>
    <p:sldId id="271" r:id="rId11"/>
    <p:sldId id="267" r:id="rId12"/>
    <p:sldId id="262"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59">
          <p15:clr>
            <a:srgbClr val="A4A3A4"/>
          </p15:clr>
        </p15:guide>
        <p15:guide id="9" orient="horz" pos="3816">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3" autoAdjust="0"/>
    <p:restoredTop sz="94660"/>
  </p:normalViewPr>
  <p:slideViewPr>
    <p:cSldViewPr snapToGrid="0">
      <p:cViewPr varScale="1">
        <p:scale>
          <a:sx n="73" d="100"/>
          <a:sy n="73" d="100"/>
        </p:scale>
        <p:origin x="1134" y="72"/>
      </p:cViewPr>
      <p:guideLst>
        <p:guide orient="horz" pos="2160"/>
        <p:guide pos="2880"/>
        <p:guide pos="340"/>
        <p:guide orient="horz" pos="3974"/>
        <p:guide pos="5420"/>
        <p:guide orient="horz" pos="346"/>
        <p:guide pos="476"/>
        <p:guide orient="horz" pos="459"/>
        <p:guide orient="horz" pos="3816"/>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46888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720bf80763_2_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 name="Google Shape;28;g720bf80763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9185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20bf80763_2_1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3" name="Google Shape;183;g720bf80763_2_1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596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20bf80763_2_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g720bf80763_2_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536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720bf80763_2_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g720bf80763_2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660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720bf80763_2_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g720bf80763_2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36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20bf80763_2_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 name="Google Shape;89;g720bf80763_2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51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20bf80763_2_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 name="Google Shape;118;g720bf80763_2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775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20bf80763_2_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1" name="Google Shape;151;g720bf80763_2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829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20bf80763_2_1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 name="Google Shape;169;g720bf80763_2_1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148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20bf80763_2_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9" name="Google Shape;239;g720bf80763_2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82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20bf80763_2_2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3" name="Google Shape;283;g720bf80763_2_2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0585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3">
            <a:alphaModFix/>
          </a:blip>
          <a:srcRect/>
          <a:stretch/>
        </p:blipFill>
        <p:spPr>
          <a:xfrm>
            <a:off x="8523288" y="6196013"/>
            <a:ext cx="576262" cy="581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3"/>
          <p:cNvSpPr/>
          <p:nvPr/>
        </p:nvSpPr>
        <p:spPr>
          <a:xfrm>
            <a:off x="457200" y="438150"/>
            <a:ext cx="8220075" cy="5957888"/>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16" name="Google Shape;16;p3"/>
          <p:cNvSpPr>
            <a:spLocks noGrp="1"/>
          </p:cNvSpPr>
          <p:nvPr>
            <p:ph type="title"/>
          </p:nvPr>
        </p:nvSpPr>
        <p:spPr>
          <a:xfrm>
            <a:off x="457198" y="478895"/>
            <a:ext cx="8220075" cy="994306"/>
          </a:xfrm>
          <a:prstGeom prst="roundRect">
            <a:avLst>
              <a:gd name="adj" fmla="val 9639"/>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19"/>
        <p:cNvGrpSpPr/>
        <p:nvPr/>
      </p:nvGrpSpPr>
      <p:grpSpPr>
        <a:xfrm>
          <a:off x="0" y="0"/>
          <a:ext cx="0" cy="0"/>
          <a:chOff x="0" y="0"/>
          <a:chExt cx="0" cy="0"/>
        </a:xfrm>
      </p:grpSpPr>
      <p:sp>
        <p:nvSpPr>
          <p:cNvPr id="20" name="Google Shape;20;p5"/>
          <p:cNvSpPr/>
          <p:nvPr/>
        </p:nvSpPr>
        <p:spPr>
          <a:xfrm>
            <a:off x="457200" y="438150"/>
            <a:ext cx="8220075" cy="5957888"/>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pic>
        <p:nvPicPr>
          <p:cNvPr id="21" name="Google Shape;21;p5"/>
          <p:cNvPicPr preferRelativeResize="0"/>
          <p:nvPr/>
        </p:nvPicPr>
        <p:blipFill rotWithShape="1">
          <a:blip r:embed="rId2">
            <a:alphaModFix/>
          </a:blip>
          <a:srcRect/>
          <a:stretch/>
        </p:blipFill>
        <p:spPr>
          <a:xfrm>
            <a:off x="8072438" y="5734050"/>
            <a:ext cx="576262" cy="5810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22"/>
        <p:cNvGrpSpPr/>
        <p:nvPr/>
      </p:nvGrpSpPr>
      <p:grpSpPr>
        <a:xfrm>
          <a:off x="0" y="0"/>
          <a:ext cx="0" cy="0"/>
          <a:chOff x="0" y="0"/>
          <a:chExt cx="0" cy="0"/>
        </a:xfrm>
      </p:grpSpPr>
      <p:sp>
        <p:nvSpPr>
          <p:cNvPr id="23" name="Google Shape;23;p6"/>
          <p:cNvSpPr/>
          <p:nvPr/>
        </p:nvSpPr>
        <p:spPr>
          <a:xfrm>
            <a:off x="503238" y="512763"/>
            <a:ext cx="8137525" cy="2192337"/>
          </a:xfrm>
          <a:prstGeom prst="roundRect">
            <a:avLst>
              <a:gd name="adj" fmla="val 6409"/>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24" name="Google Shape;24;p6"/>
          <p:cNvSpPr txBox="1"/>
          <p:nvPr/>
        </p:nvSpPr>
        <p:spPr>
          <a:xfrm>
            <a:off x="628650" y="735013"/>
            <a:ext cx="7886700" cy="53975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GB" sz="3600" b="1" i="0" u="none" strike="noStrike" cap="none">
                <a:solidFill>
                  <a:schemeClr val="dk1"/>
                </a:solidFill>
                <a:latin typeface="Arial"/>
                <a:ea typeface="Arial"/>
                <a:cs typeface="Arial"/>
                <a:sym typeface="Arial"/>
              </a:rPr>
              <a:t>Aim</a:t>
            </a:r>
            <a:endParaRPr/>
          </a:p>
        </p:txBody>
      </p:sp>
      <p:sp>
        <p:nvSpPr>
          <p:cNvPr id="25" name="Google Shape;25;p6"/>
          <p:cNvSpPr>
            <a:spLocks noGrp="1"/>
          </p:cNvSpPr>
          <p:nvPr>
            <p:ph type="body" idx="1"/>
          </p:nvPr>
        </p:nvSpPr>
        <p:spPr>
          <a:xfrm>
            <a:off x="628650" y="1127760"/>
            <a:ext cx="7886700" cy="1409700"/>
          </a:xfrm>
          <a:prstGeom prst="roundRect">
            <a:avLst>
              <a:gd name="adj" fmla="val 2583"/>
            </a:avLst>
          </a:prstGeom>
          <a:noFill/>
          <a:ln>
            <a:noFill/>
          </a:ln>
        </p:spPr>
        <p:txBody>
          <a:bodyPr spcFirstLastPara="1" wrap="square" lIns="252000" tIns="252000" rIns="252000" bIns="252000" anchor="t" anchorCtr="0">
            <a:noAutofit/>
          </a:bodyPr>
          <a:lstStyle>
            <a:lvl1pPr marL="457200" lvl="0" indent="-342900" algn="l">
              <a:lnSpc>
                <a:spcPct val="90000"/>
              </a:lnSpc>
              <a:spcBef>
                <a:spcPts val="1000"/>
              </a:spcBef>
              <a:spcAft>
                <a:spcPts val="0"/>
              </a:spcAft>
              <a:buClr>
                <a:srgbClr val="1C1C1C"/>
              </a:buClr>
              <a:buSzPts val="1800"/>
              <a:buChar char="•"/>
              <a:defRPr sz="1665">
                <a:latin typeface="Arial"/>
                <a:ea typeface="Arial"/>
                <a:cs typeface="Arial"/>
                <a:sym typeface="Arial"/>
              </a:defRPr>
            </a:lvl1pPr>
            <a:lvl2pPr marL="914400" lvl="1" indent="-330200" algn="l">
              <a:lnSpc>
                <a:spcPct val="90000"/>
              </a:lnSpc>
              <a:spcBef>
                <a:spcPts val="500"/>
              </a:spcBef>
              <a:spcAft>
                <a:spcPts val="0"/>
              </a:spcAft>
              <a:buClr>
                <a:srgbClr val="1C1C1C"/>
              </a:buClr>
              <a:buSzPts val="1600"/>
              <a:buChar char="•"/>
              <a:defRPr sz="1480"/>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a:spLocks noGrp="1"/>
          </p:cNvSpPr>
          <p:nvPr>
            <p:ph type="title"/>
          </p:nvPr>
        </p:nvSpPr>
        <p:spPr>
          <a:xfrm>
            <a:off x="490538" y="695325"/>
            <a:ext cx="8162925" cy="1150938"/>
          </a:xfrm>
          <a:prstGeom prst="roundRect">
            <a:avLst>
              <a:gd name="adj" fmla="val 9639"/>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9pPr>
          </a:lstStyle>
          <a:p>
            <a:endParaRPr/>
          </a:p>
        </p:txBody>
      </p:sp>
      <p:sp>
        <p:nvSpPr>
          <p:cNvPr id="11" name="Google Shape;11;p1"/>
          <p:cNvSpPr>
            <a:spLocks noGrp="1"/>
          </p:cNvSpPr>
          <p:nvPr>
            <p:ph type="body" idx="1"/>
          </p:nvPr>
        </p:nvSpPr>
        <p:spPr>
          <a:xfrm>
            <a:off x="490538" y="1957388"/>
            <a:ext cx="8162925" cy="4387850"/>
          </a:xfrm>
          <a:prstGeom prst="roundRect">
            <a:avLst>
              <a:gd name="adj" fmla="val 2583"/>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2"/>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Life Cycles</a:t>
            </a:r>
            <a:endParaRPr/>
          </a:p>
        </p:txBody>
      </p:sp>
      <p:sp>
        <p:nvSpPr>
          <p:cNvPr id="286" name="Google Shape;286;p22"/>
          <p:cNvSpPr/>
          <p:nvPr/>
        </p:nvSpPr>
        <p:spPr>
          <a:xfrm>
            <a:off x="755650" y="1270000"/>
            <a:ext cx="7632700" cy="422275"/>
          </a:xfrm>
          <a:prstGeom prst="rect">
            <a:avLst/>
          </a:prstGeom>
          <a:noFill/>
          <a:ln>
            <a:noFill/>
          </a:ln>
        </p:spPr>
        <p:txBody>
          <a:bodyPr spcFirstLastPara="1" wrap="square" lIns="0" tIns="72000" rIns="0" bIns="72000" anchor="t" anchorCtr="0">
            <a:noAutofit/>
          </a:bodyPr>
          <a:lstStyle/>
          <a:p>
            <a:pPr marL="0" marR="0" lvl="0" indent="0" algn="ctr" rtl="0">
              <a:spcBef>
                <a:spcPts val="0"/>
              </a:spcBef>
              <a:spcAft>
                <a:spcPts val="0"/>
              </a:spcAft>
              <a:buNone/>
            </a:pPr>
            <a:r>
              <a:rPr lang="en-GB" sz="1800" b="0" i="0" u="none" strike="noStrike" cap="none" dirty="0">
                <a:solidFill>
                  <a:schemeClr val="dk1"/>
                </a:solidFill>
                <a:latin typeface="Arial"/>
                <a:ea typeface="Arial"/>
                <a:cs typeface="Arial"/>
                <a:sym typeface="Arial"/>
              </a:rPr>
              <a:t>Compare the life cycles of mammals and birds.</a:t>
            </a:r>
            <a:endParaRPr dirty="0"/>
          </a:p>
        </p:txBody>
      </p:sp>
      <p:grpSp>
        <p:nvGrpSpPr>
          <p:cNvPr id="287" name="Google Shape;287;p22"/>
          <p:cNvGrpSpPr/>
          <p:nvPr/>
        </p:nvGrpSpPr>
        <p:grpSpPr>
          <a:xfrm>
            <a:off x="1524029" y="1943838"/>
            <a:ext cx="6095940" cy="3832965"/>
            <a:chOff x="29" y="115517"/>
            <a:chExt cx="6095940" cy="3832965"/>
          </a:xfrm>
        </p:grpSpPr>
        <p:sp>
          <p:nvSpPr>
            <p:cNvPr id="288" name="Google Shape;288;p22"/>
            <p:cNvSpPr/>
            <p:nvPr/>
          </p:nvSpPr>
          <p:spPr>
            <a:xfrm>
              <a:off x="29" y="115517"/>
              <a:ext cx="2848570" cy="547200"/>
            </a:xfrm>
            <a:prstGeom prst="rect">
              <a:avLst/>
            </a:prstGeom>
            <a:solidFill>
              <a:srgbClr val="F28117"/>
            </a:solidFill>
            <a:ln w="12700" cap="flat" cmpd="sng">
              <a:solidFill>
                <a:srgbClr val="F2811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2"/>
            <p:cNvSpPr txBox="1"/>
            <p:nvPr/>
          </p:nvSpPr>
          <p:spPr>
            <a:xfrm>
              <a:off x="29" y="115517"/>
              <a:ext cx="2848570" cy="547200"/>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GB" sz="1900" b="1" i="0" u="none" strike="noStrike" cap="none">
                  <a:solidFill>
                    <a:schemeClr val="lt1"/>
                  </a:solidFill>
                  <a:latin typeface="Arial"/>
                  <a:ea typeface="Arial"/>
                  <a:cs typeface="Arial"/>
                  <a:sym typeface="Arial"/>
                </a:rPr>
                <a:t>Similarities</a:t>
              </a:r>
              <a:endParaRPr/>
            </a:p>
          </p:txBody>
        </p:sp>
        <p:sp>
          <p:nvSpPr>
            <p:cNvPr id="290" name="Google Shape;290;p22"/>
            <p:cNvSpPr/>
            <p:nvPr/>
          </p:nvSpPr>
          <p:spPr>
            <a:xfrm>
              <a:off x="29" y="662717"/>
              <a:ext cx="2848570" cy="3285765"/>
            </a:xfrm>
            <a:prstGeom prst="rect">
              <a:avLst/>
            </a:prstGeom>
            <a:solidFill>
              <a:schemeClr val="lt1">
                <a:alpha val="89803"/>
              </a:schemeClr>
            </a:solidFill>
            <a:ln w="12700" cap="flat" cmpd="sng">
              <a:solidFill>
                <a:srgbClr val="F28117">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txBox="1"/>
            <p:nvPr/>
          </p:nvSpPr>
          <p:spPr>
            <a:xfrm>
              <a:off x="29" y="662717"/>
              <a:ext cx="2848570" cy="3285765"/>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GB" sz="1900" b="0" i="0" u="none" strike="noStrike" cap="none">
                  <a:solidFill>
                    <a:schemeClr val="dk1"/>
                  </a:solidFill>
                  <a:latin typeface="Arial"/>
                  <a:ea typeface="Arial"/>
                  <a:cs typeface="Arial"/>
                  <a:sym typeface="Arial"/>
                </a:rPr>
                <a:t>3 main stages</a:t>
              </a:r>
              <a:endParaRPr/>
            </a:p>
            <a:p>
              <a:pPr marL="171450" marR="0" lvl="1" indent="-171450" algn="l" rtl="0">
                <a:lnSpc>
                  <a:spcPct val="90000"/>
                </a:lnSpc>
                <a:spcBef>
                  <a:spcPts val="285"/>
                </a:spcBef>
                <a:spcAft>
                  <a:spcPts val="0"/>
                </a:spcAft>
                <a:buClr>
                  <a:schemeClr val="dk1"/>
                </a:buClr>
                <a:buSzPts val="1900"/>
                <a:buFont typeface="Arial"/>
                <a:buChar char="•"/>
              </a:pPr>
              <a:r>
                <a:rPr lang="en-GB" sz="1900" b="0" i="0" u="none" strike="noStrike" cap="none">
                  <a:solidFill>
                    <a:schemeClr val="dk1"/>
                  </a:solidFill>
                  <a:latin typeface="Arial"/>
                  <a:ea typeface="Arial"/>
                  <a:cs typeface="Arial"/>
                  <a:sym typeface="Arial"/>
                </a:rPr>
                <a:t>First stage is where embryo forms and grows</a:t>
              </a:r>
              <a:endParaRPr sz="1900" b="0" i="0" u="none" strike="noStrike" cap="none">
                <a:solidFill>
                  <a:schemeClr val="dk1"/>
                </a:solidFill>
                <a:latin typeface="Arial"/>
                <a:ea typeface="Arial"/>
                <a:cs typeface="Arial"/>
                <a:sym typeface="Arial"/>
              </a:endParaRPr>
            </a:p>
            <a:p>
              <a:pPr marL="171450" marR="0" lvl="1" indent="-171450" algn="l" rtl="0">
                <a:lnSpc>
                  <a:spcPct val="90000"/>
                </a:lnSpc>
                <a:spcBef>
                  <a:spcPts val="285"/>
                </a:spcBef>
                <a:spcAft>
                  <a:spcPts val="0"/>
                </a:spcAft>
                <a:buClr>
                  <a:schemeClr val="dk1"/>
                </a:buClr>
                <a:buSzPts val="1900"/>
                <a:buFont typeface="Arial"/>
                <a:buChar char="•"/>
              </a:pPr>
              <a:r>
                <a:rPr lang="en-GB" sz="1900" b="0" i="0" u="none" strike="noStrike" cap="none">
                  <a:solidFill>
                    <a:schemeClr val="dk1"/>
                  </a:solidFill>
                  <a:latin typeface="Arial"/>
                  <a:ea typeface="Arial"/>
                  <a:cs typeface="Arial"/>
                  <a:sym typeface="Arial"/>
                </a:rPr>
                <a:t>Second stage is where young is supported by parents.</a:t>
              </a:r>
              <a:endParaRPr sz="1900" b="0" i="0" u="none" strike="noStrike" cap="none">
                <a:solidFill>
                  <a:schemeClr val="dk1"/>
                </a:solidFill>
                <a:latin typeface="Arial"/>
                <a:ea typeface="Arial"/>
                <a:cs typeface="Arial"/>
                <a:sym typeface="Arial"/>
              </a:endParaRPr>
            </a:p>
            <a:p>
              <a:pPr marL="171450" marR="0" lvl="1" indent="-171450" algn="l" rtl="0">
                <a:lnSpc>
                  <a:spcPct val="90000"/>
                </a:lnSpc>
                <a:spcBef>
                  <a:spcPts val="285"/>
                </a:spcBef>
                <a:spcAft>
                  <a:spcPts val="0"/>
                </a:spcAft>
                <a:buClr>
                  <a:schemeClr val="dk1"/>
                </a:buClr>
                <a:buSzPts val="1900"/>
                <a:buFont typeface="Arial"/>
                <a:buChar char="•"/>
              </a:pPr>
              <a:r>
                <a:rPr lang="en-GB" sz="1900" b="0" i="0" u="none" strike="noStrike" cap="none">
                  <a:solidFill>
                    <a:schemeClr val="dk1"/>
                  </a:solidFill>
                  <a:latin typeface="Arial"/>
                  <a:ea typeface="Arial"/>
                  <a:cs typeface="Arial"/>
                  <a:sym typeface="Arial"/>
                </a:rPr>
                <a:t>Third stage is adult stage where reproduction takes place.</a:t>
              </a:r>
              <a:endParaRPr sz="1900" b="0" i="0" u="none" strike="noStrike" cap="none">
                <a:solidFill>
                  <a:schemeClr val="dk1"/>
                </a:solidFill>
                <a:latin typeface="Arial"/>
                <a:ea typeface="Arial"/>
                <a:cs typeface="Arial"/>
                <a:sym typeface="Arial"/>
              </a:endParaRPr>
            </a:p>
          </p:txBody>
        </p:sp>
        <p:sp>
          <p:nvSpPr>
            <p:cNvPr id="292" name="Google Shape;292;p22"/>
            <p:cNvSpPr/>
            <p:nvPr/>
          </p:nvSpPr>
          <p:spPr>
            <a:xfrm>
              <a:off x="3247399" y="115517"/>
              <a:ext cx="2848570" cy="547200"/>
            </a:xfrm>
            <a:prstGeom prst="rect">
              <a:avLst/>
            </a:prstGeom>
            <a:solidFill>
              <a:srgbClr val="009541"/>
            </a:solidFill>
            <a:ln w="12700" cap="flat" cmpd="sng">
              <a:solidFill>
                <a:srgbClr val="0095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2"/>
            <p:cNvSpPr txBox="1"/>
            <p:nvPr/>
          </p:nvSpPr>
          <p:spPr>
            <a:xfrm>
              <a:off x="3247399" y="115517"/>
              <a:ext cx="2848570" cy="547200"/>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GB" sz="1900" b="1" i="0" u="none" strike="noStrike" cap="none">
                  <a:solidFill>
                    <a:schemeClr val="lt1"/>
                  </a:solidFill>
                  <a:latin typeface="Arial"/>
                  <a:ea typeface="Arial"/>
                  <a:cs typeface="Arial"/>
                  <a:sym typeface="Arial"/>
                </a:rPr>
                <a:t>Differences</a:t>
              </a:r>
              <a:endParaRPr/>
            </a:p>
          </p:txBody>
        </p:sp>
        <p:sp>
          <p:nvSpPr>
            <p:cNvPr id="294" name="Google Shape;294;p22"/>
            <p:cNvSpPr/>
            <p:nvPr/>
          </p:nvSpPr>
          <p:spPr>
            <a:xfrm>
              <a:off x="3247399" y="662717"/>
              <a:ext cx="2848570" cy="3285765"/>
            </a:xfrm>
            <a:prstGeom prst="rect">
              <a:avLst/>
            </a:prstGeom>
            <a:solidFill>
              <a:schemeClr val="lt1">
                <a:alpha val="89803"/>
              </a:schemeClr>
            </a:solidFill>
            <a:ln w="12700" cap="flat" cmpd="sng">
              <a:solidFill>
                <a:srgbClr val="79AC4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txBox="1"/>
            <p:nvPr/>
          </p:nvSpPr>
          <p:spPr>
            <a:xfrm>
              <a:off x="3247399" y="662717"/>
              <a:ext cx="2848570" cy="3285765"/>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GB" sz="1900" b="0" i="0" u="none" strike="noStrike" cap="none">
                  <a:solidFill>
                    <a:schemeClr val="dk1"/>
                  </a:solidFill>
                  <a:latin typeface="Arial"/>
                  <a:ea typeface="Arial"/>
                  <a:cs typeface="Arial"/>
                  <a:sym typeface="Arial"/>
                </a:rPr>
                <a:t>Mammals give birth to live young</a:t>
              </a:r>
              <a:endParaRPr sz="1900" b="0" i="0" u="none" strike="noStrike" cap="none">
                <a:solidFill>
                  <a:schemeClr val="dk1"/>
                </a:solidFill>
                <a:latin typeface="Arial"/>
                <a:ea typeface="Arial"/>
                <a:cs typeface="Arial"/>
                <a:sym typeface="Arial"/>
              </a:endParaRPr>
            </a:p>
            <a:p>
              <a:pPr marL="171450" marR="0" lvl="1" indent="-171450" algn="l" rtl="0">
                <a:lnSpc>
                  <a:spcPct val="90000"/>
                </a:lnSpc>
                <a:spcBef>
                  <a:spcPts val="285"/>
                </a:spcBef>
                <a:spcAft>
                  <a:spcPts val="0"/>
                </a:spcAft>
                <a:buClr>
                  <a:schemeClr val="dk1"/>
                </a:buClr>
                <a:buSzPts val="1900"/>
                <a:buFont typeface="Arial"/>
                <a:buChar char="•"/>
              </a:pPr>
              <a:r>
                <a:rPr lang="en-GB" sz="1900" b="0" i="0" u="none" strike="noStrike" cap="none">
                  <a:solidFill>
                    <a:schemeClr val="dk1"/>
                  </a:solidFill>
                  <a:latin typeface="Arial"/>
                  <a:ea typeface="Arial"/>
                  <a:cs typeface="Arial"/>
                  <a:sym typeface="Arial"/>
                </a:rPr>
                <a:t>Birds lay eggs</a:t>
              </a:r>
              <a:endParaRPr/>
            </a:p>
            <a:p>
              <a:pPr marL="171450" marR="0" lvl="1" indent="-171450" algn="l" rtl="0">
                <a:lnSpc>
                  <a:spcPct val="90000"/>
                </a:lnSpc>
                <a:spcBef>
                  <a:spcPts val="285"/>
                </a:spcBef>
                <a:spcAft>
                  <a:spcPts val="0"/>
                </a:spcAft>
                <a:buClr>
                  <a:schemeClr val="dk1"/>
                </a:buClr>
                <a:buSzPts val="1900"/>
                <a:buFont typeface="Arial"/>
                <a:buChar char="•"/>
              </a:pPr>
              <a:r>
                <a:rPr lang="en-GB" sz="1900" b="0" i="0" u="none" strike="noStrike" cap="none">
                  <a:solidFill>
                    <a:schemeClr val="dk1"/>
                  </a:solidFill>
                  <a:latin typeface="Arial"/>
                  <a:ea typeface="Arial"/>
                  <a:cs typeface="Arial"/>
                  <a:sym typeface="Arial"/>
                </a:rPr>
                <a:t>Mammal usually nursed by mother</a:t>
              </a:r>
              <a:endParaRPr sz="1900" b="0" i="0" u="none" strike="noStrike" cap="none">
                <a:solidFill>
                  <a:schemeClr val="dk1"/>
                </a:solidFill>
                <a:latin typeface="Arial"/>
                <a:ea typeface="Arial"/>
                <a:cs typeface="Arial"/>
                <a:sym typeface="Arial"/>
              </a:endParaRPr>
            </a:p>
            <a:p>
              <a:pPr marL="171450" marR="0" lvl="1" indent="-171450" algn="l" rtl="0">
                <a:lnSpc>
                  <a:spcPct val="90000"/>
                </a:lnSpc>
                <a:spcBef>
                  <a:spcPts val="285"/>
                </a:spcBef>
                <a:spcAft>
                  <a:spcPts val="0"/>
                </a:spcAft>
                <a:buClr>
                  <a:schemeClr val="dk1"/>
                </a:buClr>
                <a:buSzPts val="1900"/>
                <a:buFont typeface="Arial"/>
                <a:buChar char="•"/>
              </a:pPr>
              <a:r>
                <a:rPr lang="en-GB" sz="1900" b="0" i="0" u="none" strike="noStrike" cap="none">
                  <a:solidFill>
                    <a:schemeClr val="dk1"/>
                  </a:solidFill>
                  <a:latin typeface="Arial"/>
                  <a:ea typeface="Arial"/>
                  <a:cs typeface="Arial"/>
                  <a:sym typeface="Arial"/>
                </a:rPr>
                <a:t>Young birds usually fed by adult male and female.</a:t>
              </a:r>
              <a:endParaRPr sz="1900" b="0" i="0" u="none" strike="noStrike" cap="none">
                <a:solidFill>
                  <a:schemeClr val="dk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8"/>
          <p:cNvSpPr/>
          <p:nvPr/>
        </p:nvSpPr>
        <p:spPr>
          <a:xfrm>
            <a:off x="5245100" y="2947988"/>
            <a:ext cx="3143250" cy="3143250"/>
          </a:xfrm>
          <a:prstGeom prst="ellipse">
            <a:avLst/>
          </a:prstGeom>
          <a:solidFill>
            <a:srgbClr val="0095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6" name="Google Shape;186;p18"/>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Insects</a:t>
            </a:r>
            <a:endParaRPr/>
          </a:p>
        </p:txBody>
      </p:sp>
      <p:sp>
        <p:nvSpPr>
          <p:cNvPr id="187" name="Google Shape;187;p18"/>
          <p:cNvSpPr/>
          <p:nvPr/>
        </p:nvSpPr>
        <p:spPr>
          <a:xfrm>
            <a:off x="755650" y="1270000"/>
            <a:ext cx="7632700" cy="460326"/>
          </a:xfrm>
          <a:prstGeom prst="rect">
            <a:avLst/>
          </a:prstGeom>
          <a:noFill/>
          <a:ln>
            <a:noFill/>
          </a:ln>
        </p:spPr>
        <p:txBody>
          <a:bodyPr spcFirstLastPara="1" wrap="square" lIns="0" tIns="72000" rIns="0" bIns="72000" anchor="t" anchorCtr="0">
            <a:noAutofit/>
          </a:bodyPr>
          <a:lstStyle/>
          <a:p>
            <a:pPr marL="0" marR="0" lvl="0" indent="0" algn="l" rtl="0">
              <a:spcBef>
                <a:spcPts val="0"/>
              </a:spcBef>
              <a:spcAft>
                <a:spcPts val="0"/>
              </a:spcAft>
              <a:buNone/>
            </a:pPr>
            <a:r>
              <a:rPr lang="en-GB" sz="1800" u="sng" dirty="0" smtClean="0">
                <a:solidFill>
                  <a:schemeClr val="dk1"/>
                </a:solidFill>
                <a:latin typeface="Comic Sans MS" panose="030F0702030302020204" pitchFamily="66" charset="0"/>
              </a:rPr>
              <a:t>YOUR LEARNING TASKS:</a:t>
            </a:r>
          </a:p>
          <a:p>
            <a:pPr marL="0" marR="0" lvl="0" indent="0" algn="l" rtl="0">
              <a:spcBef>
                <a:spcPts val="0"/>
              </a:spcBef>
              <a:spcAft>
                <a:spcPts val="0"/>
              </a:spcAft>
              <a:buNone/>
            </a:pPr>
            <a:endParaRPr lang="en-GB" sz="1800" u="sng" dirty="0" smtClean="0">
              <a:solidFill>
                <a:schemeClr val="dk1"/>
              </a:solidFill>
              <a:latin typeface="Comic Sans MS" panose="030F0702030302020204" pitchFamily="66" charset="0"/>
            </a:endParaRPr>
          </a:p>
          <a:p>
            <a:pPr marL="0" marR="0" lvl="0" indent="0" algn="l" rtl="0">
              <a:spcBef>
                <a:spcPts val="0"/>
              </a:spcBef>
              <a:spcAft>
                <a:spcPts val="0"/>
              </a:spcAft>
              <a:buNone/>
            </a:pPr>
            <a:r>
              <a:rPr lang="en-GB" sz="1800" b="0" i="0" u="sng" strike="noStrike" cap="none" dirty="0" smtClean="0">
                <a:solidFill>
                  <a:schemeClr val="dk1"/>
                </a:solidFill>
                <a:latin typeface="Comic Sans MS" panose="030F0702030302020204" pitchFamily="66" charset="0"/>
                <a:sym typeface="Arial"/>
              </a:rPr>
              <a:t>Task 1:</a:t>
            </a:r>
          </a:p>
          <a:p>
            <a:pPr marL="0" marR="0" lvl="0" indent="0" algn="l" rtl="0">
              <a:spcBef>
                <a:spcPts val="0"/>
              </a:spcBef>
              <a:spcAft>
                <a:spcPts val="0"/>
              </a:spcAft>
              <a:buNone/>
            </a:pPr>
            <a:endParaRPr lang="en-GB" sz="1800" b="0" i="0" u="none" strike="noStrike" cap="none" dirty="0" smtClean="0">
              <a:solidFill>
                <a:schemeClr val="dk1"/>
              </a:solidFill>
              <a:latin typeface="Comic Sans MS" panose="030F0702030302020204" pitchFamily="66" charset="0"/>
              <a:sym typeface="Arial"/>
            </a:endParaRPr>
          </a:p>
          <a:p>
            <a:pPr marL="0" marR="0" lvl="0" indent="0" algn="l" rtl="0">
              <a:spcBef>
                <a:spcPts val="0"/>
              </a:spcBef>
              <a:spcAft>
                <a:spcPts val="0"/>
              </a:spcAft>
              <a:buNone/>
            </a:pPr>
            <a:r>
              <a:rPr lang="en-GB" sz="2000" b="0" i="0" u="none" strike="noStrike" cap="none" dirty="0" smtClean="0">
                <a:solidFill>
                  <a:schemeClr val="dk1"/>
                </a:solidFill>
                <a:latin typeface="Comic Sans MS" panose="030F0702030302020204" pitchFamily="66" charset="0"/>
                <a:sym typeface="Arial"/>
              </a:rPr>
              <a:t>Research </a:t>
            </a:r>
            <a:r>
              <a:rPr lang="en-GB" sz="2000" b="0" i="0" u="none" strike="noStrike" cap="none" dirty="0">
                <a:solidFill>
                  <a:schemeClr val="dk1"/>
                </a:solidFill>
                <a:latin typeface="Comic Sans MS" panose="030F0702030302020204" pitchFamily="66" charset="0"/>
                <a:sym typeface="Arial"/>
              </a:rPr>
              <a:t>the lifecycles of 2 different insects.</a:t>
            </a:r>
            <a:endParaRPr sz="2000" dirty="0">
              <a:latin typeface="Comic Sans MS" panose="030F0702030302020204" pitchFamily="66" charset="0"/>
            </a:endParaRPr>
          </a:p>
        </p:txBody>
      </p:sp>
      <p:sp>
        <p:nvSpPr>
          <p:cNvPr id="188" name="Google Shape;188;p18"/>
          <p:cNvSpPr/>
          <p:nvPr/>
        </p:nvSpPr>
        <p:spPr>
          <a:xfrm>
            <a:off x="755650" y="2980102"/>
            <a:ext cx="3816350" cy="2638425"/>
          </a:xfrm>
          <a:prstGeom prst="rect">
            <a:avLst/>
          </a:prstGeom>
          <a:noFill/>
          <a:ln>
            <a:noFill/>
          </a:ln>
        </p:spPr>
        <p:txBody>
          <a:bodyPr spcFirstLastPara="1" wrap="square" lIns="0" tIns="72000" rIns="0" bIns="72000" anchor="t" anchorCtr="0">
            <a:noAutofit/>
          </a:bodyPr>
          <a:lstStyle/>
          <a:p>
            <a:pPr marL="285750" marR="0" lvl="0" indent="-285750" algn="l" rtl="0">
              <a:spcBef>
                <a:spcPts val="0"/>
              </a:spcBef>
              <a:spcAft>
                <a:spcPts val="0"/>
              </a:spcAft>
              <a:buClr>
                <a:srgbClr val="009541"/>
              </a:buClr>
              <a:buSzPts val="1800"/>
              <a:buFont typeface="Arial"/>
              <a:buChar char="•"/>
            </a:pPr>
            <a:r>
              <a:rPr lang="en-GB" sz="1800" b="0" i="0" u="none" strike="noStrike" cap="none" dirty="0">
                <a:solidFill>
                  <a:srgbClr val="009541"/>
                </a:solidFill>
                <a:latin typeface="Comic Sans MS" panose="030F0702030302020204" pitchFamily="66" charset="0"/>
                <a:sym typeface="Arial"/>
              </a:rPr>
              <a:t>Explain the specific lifestyle of each insect.</a:t>
            </a:r>
            <a:endParaRPr dirty="0">
              <a:latin typeface="Comic Sans MS" panose="030F0702030302020204" pitchFamily="66" charset="0"/>
            </a:endParaRPr>
          </a:p>
          <a:p>
            <a:pPr marL="285750" marR="0" lvl="0" indent="-171450" algn="l" rtl="0">
              <a:spcBef>
                <a:spcPts val="0"/>
              </a:spcBef>
              <a:spcAft>
                <a:spcPts val="0"/>
              </a:spcAft>
              <a:buClr>
                <a:schemeClr val="dk1"/>
              </a:buClr>
              <a:buSzPts val="1800"/>
              <a:buFont typeface="Arial"/>
              <a:buNone/>
            </a:pPr>
            <a:endParaRPr sz="1800" b="0" i="0" u="none" strike="noStrike" cap="none" dirty="0">
              <a:solidFill>
                <a:srgbClr val="009541"/>
              </a:solidFill>
              <a:latin typeface="Comic Sans MS" panose="030F0702030302020204" pitchFamily="66" charset="0"/>
              <a:sym typeface="Arial"/>
            </a:endParaRPr>
          </a:p>
          <a:p>
            <a:pPr marL="285750" marR="0" lvl="0" indent="-285750" algn="l" rtl="0">
              <a:spcBef>
                <a:spcPts val="0"/>
              </a:spcBef>
              <a:spcAft>
                <a:spcPts val="0"/>
              </a:spcAft>
              <a:buClr>
                <a:srgbClr val="009541"/>
              </a:buClr>
              <a:buSzPts val="1800"/>
              <a:buFont typeface="Arial"/>
              <a:buChar char="•"/>
            </a:pPr>
            <a:r>
              <a:rPr lang="en-GB" sz="1800" b="0" i="0" u="none" strike="noStrike" cap="none" dirty="0">
                <a:solidFill>
                  <a:srgbClr val="009541"/>
                </a:solidFill>
                <a:latin typeface="Comic Sans MS" panose="030F0702030302020204" pitchFamily="66" charset="0"/>
                <a:sym typeface="Arial"/>
              </a:rPr>
              <a:t>Compare the lifecycles, what is the same and what is different?</a:t>
            </a:r>
            <a:endParaRPr dirty="0">
              <a:latin typeface="Comic Sans MS" panose="030F0702030302020204" pitchFamily="66" charset="0"/>
            </a:endParaRPr>
          </a:p>
          <a:p>
            <a:pPr marL="285750" marR="0" lvl="0" indent="-171450" algn="l" rtl="0">
              <a:spcBef>
                <a:spcPts val="0"/>
              </a:spcBef>
              <a:spcAft>
                <a:spcPts val="0"/>
              </a:spcAft>
              <a:buClr>
                <a:schemeClr val="dk1"/>
              </a:buClr>
              <a:buSzPts val="1800"/>
              <a:buFont typeface="Arial"/>
              <a:buNone/>
            </a:pPr>
            <a:endParaRPr sz="1800" b="0" i="0" u="none" strike="noStrike" cap="none" dirty="0">
              <a:solidFill>
                <a:srgbClr val="009541"/>
              </a:solidFill>
              <a:latin typeface="Comic Sans MS" panose="030F0702030302020204" pitchFamily="66" charset="0"/>
              <a:sym typeface="Arial"/>
            </a:endParaRPr>
          </a:p>
          <a:p>
            <a:pPr marL="285750" marR="0" lvl="0" indent="-285750" algn="l" rtl="0">
              <a:spcBef>
                <a:spcPts val="0"/>
              </a:spcBef>
              <a:spcAft>
                <a:spcPts val="0"/>
              </a:spcAft>
              <a:buClr>
                <a:srgbClr val="009541"/>
              </a:buClr>
              <a:buSzPts val="1800"/>
              <a:buFont typeface="Arial"/>
              <a:buChar char="•"/>
            </a:pPr>
            <a:r>
              <a:rPr lang="en-GB" sz="1800" b="0" i="0" u="none" strike="noStrike" cap="none" dirty="0">
                <a:solidFill>
                  <a:srgbClr val="009541"/>
                </a:solidFill>
                <a:latin typeface="Comic Sans MS" panose="030F0702030302020204" pitchFamily="66" charset="0"/>
                <a:sym typeface="Arial"/>
              </a:rPr>
              <a:t>Think how you can present your ideas.</a:t>
            </a:r>
            <a:endParaRPr dirty="0">
              <a:latin typeface="Comic Sans MS" panose="030F0702030302020204" pitchFamily="66" charset="0"/>
            </a:endParaRPr>
          </a:p>
        </p:txBody>
      </p:sp>
      <p:pic>
        <p:nvPicPr>
          <p:cNvPr id="189" name="Google Shape;189;p18"/>
          <p:cNvPicPr preferRelativeResize="0"/>
          <p:nvPr/>
        </p:nvPicPr>
        <p:blipFill rotWithShape="1">
          <a:blip r:embed="rId3">
            <a:alphaModFix/>
          </a:blip>
          <a:srcRect/>
          <a:stretch/>
        </p:blipFill>
        <p:spPr>
          <a:xfrm>
            <a:off x="6886575" y="5011738"/>
            <a:ext cx="1501775" cy="1081087"/>
          </a:xfrm>
          <a:prstGeom prst="rect">
            <a:avLst/>
          </a:prstGeom>
          <a:noFill/>
          <a:ln>
            <a:noFill/>
          </a:ln>
        </p:spPr>
      </p:pic>
      <p:pic>
        <p:nvPicPr>
          <p:cNvPr id="190" name="Google Shape;190;p18"/>
          <p:cNvPicPr preferRelativeResize="0"/>
          <p:nvPr/>
        </p:nvPicPr>
        <p:blipFill rotWithShape="1">
          <a:blip r:embed="rId4">
            <a:alphaModFix/>
          </a:blip>
          <a:srcRect/>
          <a:stretch/>
        </p:blipFill>
        <p:spPr>
          <a:xfrm>
            <a:off x="5167313" y="1978025"/>
            <a:ext cx="3221037" cy="2055813"/>
          </a:xfrm>
          <a:prstGeom prst="rect">
            <a:avLst/>
          </a:prstGeom>
          <a:noFill/>
          <a:ln>
            <a:noFill/>
          </a:ln>
        </p:spPr>
      </p:pic>
      <p:pic>
        <p:nvPicPr>
          <p:cNvPr id="191" name="Google Shape;191;p18"/>
          <p:cNvPicPr preferRelativeResize="0"/>
          <p:nvPr/>
        </p:nvPicPr>
        <p:blipFill rotWithShape="1">
          <a:blip r:embed="rId5">
            <a:alphaModFix/>
          </a:blip>
          <a:srcRect/>
          <a:stretch/>
        </p:blipFill>
        <p:spPr>
          <a:xfrm>
            <a:off x="3006725" y="4994275"/>
            <a:ext cx="3424238" cy="1098550"/>
          </a:xfrm>
          <a:prstGeom prst="rect">
            <a:avLst/>
          </a:prstGeom>
          <a:noFill/>
          <a:ln>
            <a:noFill/>
          </a:ln>
        </p:spPr>
      </p:pic>
      <p:pic>
        <p:nvPicPr>
          <p:cNvPr id="192" name="Google Shape;192;p18"/>
          <p:cNvPicPr preferRelativeResize="0"/>
          <p:nvPr/>
        </p:nvPicPr>
        <p:blipFill rotWithShape="1">
          <a:blip r:embed="rId6">
            <a:alphaModFix/>
          </a:blip>
          <a:srcRect/>
          <a:stretch/>
        </p:blipFill>
        <p:spPr>
          <a:xfrm>
            <a:off x="5948363" y="4090988"/>
            <a:ext cx="2255837" cy="1404937"/>
          </a:xfrm>
          <a:prstGeom prst="rect">
            <a:avLst/>
          </a:prstGeom>
          <a:noFill/>
          <a:ln>
            <a:noFill/>
          </a:ln>
        </p:spPr>
      </p:pic>
      <p:pic>
        <p:nvPicPr>
          <p:cNvPr id="193" name="Google Shape;193;p18"/>
          <p:cNvPicPr preferRelativeResize="0"/>
          <p:nvPr/>
        </p:nvPicPr>
        <p:blipFill rotWithShape="1">
          <a:blip r:embed="rId7">
            <a:alphaModFix/>
          </a:blip>
          <a:srcRect/>
          <a:stretch/>
        </p:blipFill>
        <p:spPr>
          <a:xfrm>
            <a:off x="4270375" y="3536950"/>
            <a:ext cx="1600200" cy="14017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3"/>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dirty="0"/>
              <a:t>Amphibian</a:t>
            </a:r>
            <a:endParaRPr dirty="0"/>
          </a:p>
        </p:txBody>
      </p:sp>
      <p:sp>
        <p:nvSpPr>
          <p:cNvPr id="112" name="Google Shape;112;p13"/>
          <p:cNvSpPr/>
          <p:nvPr/>
        </p:nvSpPr>
        <p:spPr>
          <a:xfrm>
            <a:off x="755650" y="1270000"/>
            <a:ext cx="7632700" cy="700088"/>
          </a:xfrm>
          <a:prstGeom prst="rect">
            <a:avLst/>
          </a:prstGeom>
          <a:noFill/>
          <a:ln>
            <a:noFill/>
          </a:ln>
        </p:spPr>
        <p:txBody>
          <a:bodyPr spcFirstLastPara="1" wrap="square" lIns="0" tIns="72000" rIns="0" bIns="72000" anchor="t" anchorCtr="0">
            <a:noAutofit/>
          </a:bodyPr>
          <a:lstStyle/>
          <a:p>
            <a:pPr marL="0" marR="0" lvl="0" indent="0" algn="ctr" rtl="0">
              <a:spcBef>
                <a:spcPts val="0"/>
              </a:spcBef>
              <a:spcAft>
                <a:spcPts val="0"/>
              </a:spcAft>
              <a:buNone/>
            </a:pPr>
            <a:r>
              <a:rPr lang="en-GB" sz="1800" b="0" i="0" u="none" strike="noStrike" cap="none" dirty="0" smtClean="0">
                <a:solidFill>
                  <a:schemeClr val="dk1"/>
                </a:solidFill>
                <a:latin typeface="Arial"/>
                <a:ea typeface="Arial"/>
                <a:cs typeface="Arial"/>
                <a:sym typeface="Arial"/>
              </a:rPr>
              <a:t>The </a:t>
            </a:r>
            <a:r>
              <a:rPr lang="en-GB" sz="1800" b="0" i="0" u="none" strike="noStrike" cap="none" dirty="0">
                <a:solidFill>
                  <a:schemeClr val="dk1"/>
                </a:solidFill>
                <a:latin typeface="Arial"/>
                <a:ea typeface="Arial"/>
                <a:cs typeface="Arial"/>
                <a:sym typeface="Arial"/>
              </a:rPr>
              <a:t>lifecycle of a frog involves 5 main stages:</a:t>
            </a:r>
            <a:endParaRPr dirty="0"/>
          </a:p>
        </p:txBody>
      </p:sp>
      <p:sp>
        <p:nvSpPr>
          <p:cNvPr id="113" name="Google Shape;113;p13"/>
          <p:cNvSpPr/>
          <p:nvPr/>
        </p:nvSpPr>
        <p:spPr>
          <a:xfrm>
            <a:off x="723509" y="1782250"/>
            <a:ext cx="2954338" cy="4394077"/>
          </a:xfrm>
          <a:prstGeom prst="rect">
            <a:avLst/>
          </a:prstGeom>
          <a:noFill/>
          <a:ln>
            <a:noFill/>
          </a:ln>
        </p:spPr>
        <p:txBody>
          <a:bodyPr spcFirstLastPara="1" wrap="square" lIns="0" tIns="72000" rIns="0" bIns="72000" anchor="t" anchorCtr="0">
            <a:noAutofit/>
          </a:bodyPr>
          <a:lstStyle/>
          <a:p>
            <a:pPr marL="0" marR="0" lvl="0" indent="0" algn="l" rtl="0">
              <a:spcBef>
                <a:spcPts val="0"/>
              </a:spcBef>
              <a:spcAft>
                <a:spcPts val="0"/>
              </a:spcAft>
              <a:buNone/>
            </a:pPr>
            <a:r>
              <a:rPr lang="en-GB" sz="1800" b="0" i="0" u="sng" strike="noStrike" cap="none" dirty="0" smtClean="0">
                <a:solidFill>
                  <a:schemeClr val="dk1"/>
                </a:solidFill>
                <a:latin typeface="Comic Sans MS" panose="030F0702030302020204" pitchFamily="66" charset="0"/>
                <a:sym typeface="Arial"/>
              </a:rPr>
              <a:t>Task 2</a:t>
            </a:r>
            <a:r>
              <a:rPr lang="en-GB" sz="1800" b="0" i="0" u="none" strike="noStrike" cap="none" dirty="0" smtClean="0">
                <a:solidFill>
                  <a:schemeClr val="dk1"/>
                </a:solidFill>
                <a:latin typeface="Arial"/>
                <a:ea typeface="Arial"/>
                <a:cs typeface="Arial"/>
                <a:sym typeface="Arial"/>
              </a:rPr>
              <a:t>: </a:t>
            </a:r>
          </a:p>
          <a:p>
            <a:pPr marL="0" marR="0" lvl="0" indent="0" algn="l" rtl="0">
              <a:spcBef>
                <a:spcPts val="0"/>
              </a:spcBef>
              <a:spcAft>
                <a:spcPts val="0"/>
              </a:spcAft>
              <a:buNone/>
            </a:pPr>
            <a:endParaRPr lang="en-GB" sz="1800" dirty="0">
              <a:solidFill>
                <a:schemeClr val="dk1"/>
              </a:solidFill>
            </a:endParaRPr>
          </a:p>
          <a:p>
            <a:pPr marL="0" marR="0" lvl="0" indent="0" algn="l" rtl="0">
              <a:spcBef>
                <a:spcPts val="0"/>
              </a:spcBef>
              <a:spcAft>
                <a:spcPts val="0"/>
              </a:spcAft>
              <a:buNone/>
            </a:pPr>
            <a:r>
              <a:rPr lang="en-GB" sz="1800" b="0" i="0" u="none" strike="noStrike" cap="none" dirty="0" smtClean="0">
                <a:solidFill>
                  <a:schemeClr val="dk1"/>
                </a:solidFill>
                <a:latin typeface="Comic Sans MS" panose="030F0702030302020204" pitchFamily="66" charset="0"/>
                <a:sym typeface="Arial"/>
              </a:rPr>
              <a:t>Present </a:t>
            </a:r>
            <a:r>
              <a:rPr lang="en-GB" sz="1800" b="0" i="0" u="none" strike="noStrike" cap="none" dirty="0">
                <a:solidFill>
                  <a:schemeClr val="dk1"/>
                </a:solidFill>
                <a:latin typeface="Comic Sans MS" panose="030F0702030302020204" pitchFamily="66" charset="0"/>
                <a:sym typeface="Arial"/>
              </a:rPr>
              <a:t>your learning about the life cycle of a frog (or a different amphibian) in one of these ways or in your own way:</a:t>
            </a:r>
            <a:endParaRPr dirty="0">
              <a:latin typeface="Comic Sans MS" panose="030F0702030302020204" pitchFamily="66" charset="0"/>
            </a:endParaRPr>
          </a:p>
          <a:p>
            <a:pPr marL="0" marR="0" lvl="0" indent="0" algn="l" rtl="0">
              <a:spcBef>
                <a:spcPts val="0"/>
              </a:spcBef>
              <a:spcAft>
                <a:spcPts val="0"/>
              </a:spcAft>
              <a:buNone/>
            </a:pPr>
            <a:endParaRPr sz="1800" b="0" i="0" u="none" strike="noStrike" cap="none" dirty="0">
              <a:solidFill>
                <a:schemeClr val="dk1"/>
              </a:solidFill>
              <a:latin typeface="Comic Sans MS" panose="030F0702030302020204" pitchFamily="66" charset="0"/>
              <a:sym typeface="Arial"/>
            </a:endParaRPr>
          </a:p>
          <a:p>
            <a:pPr marL="285750" marR="0" lvl="0" indent="-285750" algn="l" rtl="0">
              <a:spcBef>
                <a:spcPts val="0"/>
              </a:spcBef>
              <a:spcAft>
                <a:spcPts val="0"/>
              </a:spcAft>
              <a:buClr>
                <a:srgbClr val="009541"/>
              </a:buClr>
              <a:buSzPts val="1800"/>
              <a:buFont typeface="Arial"/>
              <a:buChar char="•"/>
            </a:pPr>
            <a:r>
              <a:rPr lang="en-GB" sz="1800" b="0" i="0" u="none" strike="noStrike" cap="none" dirty="0">
                <a:solidFill>
                  <a:srgbClr val="009541"/>
                </a:solidFill>
                <a:latin typeface="Comic Sans MS" panose="030F0702030302020204" pitchFamily="66" charset="0"/>
                <a:sym typeface="Arial"/>
              </a:rPr>
              <a:t>Create a computer based presentation like </a:t>
            </a:r>
            <a:r>
              <a:rPr lang="en-GB" sz="1800" b="0" i="0" u="none" strike="noStrike" cap="none" dirty="0" smtClean="0">
                <a:solidFill>
                  <a:srgbClr val="009541"/>
                </a:solidFill>
                <a:latin typeface="Comic Sans MS" panose="030F0702030302020204" pitchFamily="66" charset="0"/>
                <a:sym typeface="Arial"/>
              </a:rPr>
              <a:t>PowerPoint</a:t>
            </a:r>
          </a:p>
          <a:p>
            <a:pPr marL="285750" marR="0" lvl="0" indent="-285750" algn="l" rtl="0">
              <a:spcBef>
                <a:spcPts val="0"/>
              </a:spcBef>
              <a:spcAft>
                <a:spcPts val="0"/>
              </a:spcAft>
              <a:buClr>
                <a:srgbClr val="009541"/>
              </a:buClr>
              <a:buSzPts val="1800"/>
              <a:buFont typeface="Arial"/>
              <a:buChar char="•"/>
            </a:pPr>
            <a:endParaRPr dirty="0">
              <a:latin typeface="Comic Sans MS" panose="030F0702030302020204" pitchFamily="66" charset="0"/>
            </a:endParaRPr>
          </a:p>
          <a:p>
            <a:pPr marL="285750" marR="0" lvl="0" indent="-285750" algn="l" rtl="0">
              <a:spcBef>
                <a:spcPts val="0"/>
              </a:spcBef>
              <a:spcAft>
                <a:spcPts val="0"/>
              </a:spcAft>
              <a:buClr>
                <a:srgbClr val="009541"/>
              </a:buClr>
              <a:buSzPts val="1800"/>
              <a:buFont typeface="Arial"/>
              <a:buChar char="•"/>
            </a:pPr>
            <a:r>
              <a:rPr lang="en-GB" sz="1800" b="0" i="0" u="none" strike="noStrike" cap="none" dirty="0">
                <a:solidFill>
                  <a:srgbClr val="009541"/>
                </a:solidFill>
                <a:latin typeface="Comic Sans MS" panose="030F0702030302020204" pitchFamily="66" charset="0"/>
                <a:sym typeface="Arial"/>
              </a:rPr>
              <a:t>Use </a:t>
            </a:r>
            <a:r>
              <a:rPr lang="en-GB" sz="1800" b="0" i="0" u="none" strike="noStrike" cap="none" dirty="0" smtClean="0">
                <a:solidFill>
                  <a:srgbClr val="009541"/>
                </a:solidFill>
                <a:latin typeface="Comic Sans MS" panose="030F0702030302020204" pitchFamily="66" charset="0"/>
                <a:sym typeface="Arial"/>
              </a:rPr>
              <a:t>drama</a:t>
            </a:r>
          </a:p>
          <a:p>
            <a:pPr marL="285750" marR="0" lvl="0" indent="-285750" algn="l" rtl="0">
              <a:spcBef>
                <a:spcPts val="0"/>
              </a:spcBef>
              <a:spcAft>
                <a:spcPts val="0"/>
              </a:spcAft>
              <a:buClr>
                <a:srgbClr val="009541"/>
              </a:buClr>
              <a:buSzPts val="1800"/>
              <a:buFont typeface="Arial"/>
              <a:buChar char="•"/>
            </a:pPr>
            <a:endParaRPr dirty="0">
              <a:latin typeface="Comic Sans MS" panose="030F0702030302020204" pitchFamily="66" charset="0"/>
            </a:endParaRPr>
          </a:p>
          <a:p>
            <a:pPr marL="285750" marR="0" lvl="0" indent="-285750" algn="l" rtl="0">
              <a:spcBef>
                <a:spcPts val="0"/>
              </a:spcBef>
              <a:spcAft>
                <a:spcPts val="0"/>
              </a:spcAft>
              <a:buClr>
                <a:srgbClr val="009541"/>
              </a:buClr>
              <a:buSzPts val="1800"/>
              <a:buFont typeface="Arial"/>
              <a:buChar char="•"/>
            </a:pPr>
            <a:r>
              <a:rPr lang="en-GB" sz="1800" b="0" i="0" u="none" strike="noStrike" cap="none" dirty="0">
                <a:solidFill>
                  <a:srgbClr val="009541"/>
                </a:solidFill>
                <a:latin typeface="Comic Sans MS" panose="030F0702030302020204" pitchFamily="66" charset="0"/>
                <a:sym typeface="Arial"/>
              </a:rPr>
              <a:t>Make a small book</a:t>
            </a:r>
            <a:endParaRPr dirty="0">
              <a:latin typeface="Comic Sans MS" panose="030F0702030302020204" pitchFamily="66" charset="0"/>
            </a:endParaRPr>
          </a:p>
          <a:p>
            <a:pPr marR="0" lvl="0" algn="l" rtl="0">
              <a:spcBef>
                <a:spcPts val="0"/>
              </a:spcBef>
              <a:spcAft>
                <a:spcPts val="0"/>
              </a:spcAft>
              <a:buClr>
                <a:srgbClr val="009541"/>
              </a:buClr>
              <a:buSzPts val="1800"/>
            </a:pPr>
            <a:endParaRPr dirty="0">
              <a:latin typeface="Comic Sans MS" panose="030F0702030302020204" pitchFamily="66" charset="0"/>
            </a:endParaRPr>
          </a:p>
        </p:txBody>
      </p:sp>
      <p:pic>
        <p:nvPicPr>
          <p:cNvPr id="114" name="Google Shape;114;p13"/>
          <p:cNvPicPr preferRelativeResize="0"/>
          <p:nvPr/>
        </p:nvPicPr>
        <p:blipFill rotWithShape="1">
          <a:blip r:embed="rId3">
            <a:alphaModFix/>
          </a:blip>
          <a:srcRect/>
          <a:stretch/>
        </p:blipFill>
        <p:spPr>
          <a:xfrm>
            <a:off x="3709988" y="2085975"/>
            <a:ext cx="4678362" cy="40116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400" y="1111941"/>
            <a:ext cx="8220075" cy="994306"/>
          </a:xfrm>
        </p:spPr>
        <p:txBody>
          <a:bodyPr/>
          <a:lstStyle/>
          <a:p>
            <a:r>
              <a:rPr lang="en-GB" dirty="0" smtClean="0">
                <a:latin typeface="Comic Sans MS" panose="030F0702030302020204" pitchFamily="66" charset="0"/>
              </a:rPr>
              <a:t>L.O: To explain the life cycle of animals including humans. </a:t>
            </a:r>
            <a:endParaRPr lang="en-GB" dirty="0">
              <a:latin typeface="Comic Sans MS" panose="030F0702030302020204" pitchFamily="66" charset="0"/>
            </a:endParaRPr>
          </a:p>
        </p:txBody>
      </p:sp>
    </p:spTree>
    <p:extLst>
      <p:ext uri="{BB962C8B-B14F-4D97-AF65-F5344CB8AC3E}">
        <p14:creationId xmlns:p14="http://schemas.microsoft.com/office/powerpoint/2010/main" val="410470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9"/>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dirty="0">
                <a:latin typeface="Comic Sans MS" panose="030F0702030302020204" pitchFamily="66" charset="0"/>
              </a:rPr>
              <a:t>What is a Lifecycle?</a:t>
            </a:r>
            <a:endParaRPr dirty="0">
              <a:latin typeface="Comic Sans MS" panose="030F0702030302020204" pitchFamily="66" charset="0"/>
            </a:endParaRPr>
          </a:p>
        </p:txBody>
      </p:sp>
      <p:sp>
        <p:nvSpPr>
          <p:cNvPr id="50" name="Google Shape;50;p9"/>
          <p:cNvSpPr/>
          <p:nvPr/>
        </p:nvSpPr>
        <p:spPr>
          <a:xfrm>
            <a:off x="643109" y="1874911"/>
            <a:ext cx="7632700" cy="1530350"/>
          </a:xfrm>
          <a:prstGeom prst="rect">
            <a:avLst/>
          </a:prstGeom>
          <a:noFill/>
          <a:ln>
            <a:noFill/>
          </a:ln>
        </p:spPr>
        <p:txBody>
          <a:bodyPr spcFirstLastPara="1" wrap="square" lIns="0" tIns="72000" rIns="0" bIns="72000" anchor="t" anchorCtr="0">
            <a:noAutofit/>
          </a:bodyPr>
          <a:lstStyle/>
          <a:p>
            <a:pPr marL="285750" marR="0" lvl="0" indent="-285750" algn="l" rtl="0">
              <a:spcBef>
                <a:spcPts val="0"/>
              </a:spcBef>
              <a:spcAft>
                <a:spcPts val="0"/>
              </a:spcAft>
              <a:buClr>
                <a:schemeClr val="dk1"/>
              </a:buClr>
              <a:buSzPts val="1800"/>
              <a:buFont typeface="Arial"/>
              <a:buChar char="•"/>
            </a:pPr>
            <a:r>
              <a:rPr lang="en-GB" sz="2800" b="0" i="0" u="none" strike="noStrike" cap="none" dirty="0">
                <a:solidFill>
                  <a:schemeClr val="dk1"/>
                </a:solidFill>
                <a:latin typeface="Comic Sans MS" panose="030F0702030302020204" pitchFamily="66" charset="0"/>
                <a:sym typeface="Arial"/>
              </a:rPr>
              <a:t>What is a life cycle</a:t>
            </a:r>
            <a:r>
              <a:rPr lang="en-GB" sz="2800" b="0" i="0" u="none" strike="noStrike" cap="none" dirty="0" smtClean="0">
                <a:solidFill>
                  <a:schemeClr val="dk1"/>
                </a:solidFill>
                <a:latin typeface="Comic Sans MS" panose="030F0702030302020204" pitchFamily="66" charset="0"/>
                <a:sym typeface="Arial"/>
              </a:rPr>
              <a:t>?</a:t>
            </a:r>
          </a:p>
          <a:p>
            <a:pPr marL="285750" marR="0" lvl="0" indent="-285750" algn="l" rtl="0">
              <a:spcBef>
                <a:spcPts val="0"/>
              </a:spcBef>
              <a:spcAft>
                <a:spcPts val="0"/>
              </a:spcAft>
              <a:buClr>
                <a:schemeClr val="dk1"/>
              </a:buClr>
              <a:buSzPts val="1800"/>
              <a:buFont typeface="Arial"/>
              <a:buChar char="•"/>
            </a:pPr>
            <a:endParaRPr sz="2800" dirty="0">
              <a:latin typeface="Comic Sans MS" panose="030F0702030302020204" pitchFamily="66" charset="0"/>
            </a:endParaRPr>
          </a:p>
          <a:p>
            <a:pPr marL="285750" marR="0" lvl="0" indent="-285750" algn="l" rtl="0">
              <a:spcBef>
                <a:spcPts val="0"/>
              </a:spcBef>
              <a:spcAft>
                <a:spcPts val="0"/>
              </a:spcAft>
              <a:buClr>
                <a:schemeClr val="dk1"/>
              </a:buClr>
              <a:buSzPts val="1800"/>
              <a:buFont typeface="Arial"/>
              <a:buChar char="•"/>
            </a:pPr>
            <a:r>
              <a:rPr lang="en-GB" sz="2800" b="0" i="0" u="none" strike="noStrike" cap="none" dirty="0">
                <a:solidFill>
                  <a:schemeClr val="dk1"/>
                </a:solidFill>
                <a:latin typeface="Comic Sans MS" panose="030F0702030302020204" pitchFamily="66" charset="0"/>
                <a:sym typeface="Arial"/>
              </a:rPr>
              <a:t>What life cycles do you know about</a:t>
            </a:r>
            <a:r>
              <a:rPr lang="en-GB" sz="2800" b="0" i="0" u="none" strike="noStrike" cap="none" dirty="0" smtClean="0">
                <a:solidFill>
                  <a:schemeClr val="dk1"/>
                </a:solidFill>
                <a:latin typeface="Comic Sans MS" panose="030F0702030302020204" pitchFamily="66" charset="0"/>
                <a:sym typeface="Arial"/>
              </a:rPr>
              <a:t>?</a:t>
            </a:r>
          </a:p>
          <a:p>
            <a:pPr marL="285750" marR="0" lvl="0" indent="-285750" algn="l" rtl="0">
              <a:spcBef>
                <a:spcPts val="0"/>
              </a:spcBef>
              <a:spcAft>
                <a:spcPts val="0"/>
              </a:spcAft>
              <a:buClr>
                <a:schemeClr val="dk1"/>
              </a:buClr>
              <a:buSzPts val="1800"/>
              <a:buFont typeface="Arial"/>
              <a:buChar char="•"/>
            </a:pPr>
            <a:endParaRPr sz="2800" dirty="0">
              <a:latin typeface="Comic Sans MS" panose="030F0702030302020204" pitchFamily="66" charset="0"/>
            </a:endParaRPr>
          </a:p>
          <a:p>
            <a:pPr marL="285750" marR="0" lvl="0" indent="-285750" algn="l" rtl="0">
              <a:spcBef>
                <a:spcPts val="0"/>
              </a:spcBef>
              <a:spcAft>
                <a:spcPts val="0"/>
              </a:spcAft>
              <a:buClr>
                <a:schemeClr val="dk1"/>
              </a:buClr>
              <a:buSzPts val="1800"/>
              <a:buFont typeface="Arial"/>
              <a:buChar char="•"/>
            </a:pPr>
            <a:r>
              <a:rPr lang="en-GB" sz="2800" b="0" i="0" u="none" strike="noStrike" cap="none" dirty="0">
                <a:solidFill>
                  <a:schemeClr val="dk1"/>
                </a:solidFill>
                <a:latin typeface="Comic Sans MS" panose="030F0702030302020204" pitchFamily="66" charset="0"/>
                <a:sym typeface="Arial"/>
              </a:rPr>
              <a:t>Can you describe the life cycle of an animal or plant?</a:t>
            </a:r>
            <a:endParaRPr sz="2800" dirty="0">
              <a:latin typeface="Comic Sans MS" panose="030F0702030302020204" pitchFamily="66" charset="0"/>
            </a:endParaRPr>
          </a:p>
          <a:p>
            <a:pPr marL="285750" marR="0" lvl="0" indent="-171450" algn="l" rtl="0">
              <a:spcBef>
                <a:spcPts val="0"/>
              </a:spcBef>
              <a:spcAft>
                <a:spcPts val="0"/>
              </a:spcAft>
              <a:buClr>
                <a:schemeClr val="dk1"/>
              </a:buClr>
              <a:buSzPts val="1800"/>
              <a:buFont typeface="Arial"/>
              <a:buNone/>
            </a:pPr>
            <a:endParaRPr sz="2800" b="0" i="0" u="none" strike="noStrike" cap="none" dirty="0">
              <a:solidFill>
                <a:schemeClr val="dk1"/>
              </a:solidFill>
              <a:latin typeface="Comic Sans MS" panose="030F0702030302020204" pitchFamily="66" charset="0"/>
              <a:sym typeface="Arial"/>
            </a:endParaRPr>
          </a:p>
        </p:txBody>
      </p:sp>
      <p:pic>
        <p:nvPicPr>
          <p:cNvPr id="51" name="Google Shape;51;p9"/>
          <p:cNvPicPr preferRelativeResize="0"/>
          <p:nvPr/>
        </p:nvPicPr>
        <p:blipFill rotWithShape="1">
          <a:blip r:embed="rId3">
            <a:alphaModFix/>
          </a:blip>
          <a:srcRect/>
          <a:stretch/>
        </p:blipFill>
        <p:spPr>
          <a:xfrm>
            <a:off x="6195841" y="4234375"/>
            <a:ext cx="1850879" cy="21385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10"/>
          <p:cNvPicPr preferRelativeResize="0"/>
          <p:nvPr/>
        </p:nvPicPr>
        <p:blipFill rotWithShape="1">
          <a:blip r:embed="rId3">
            <a:alphaModFix/>
          </a:blip>
          <a:srcRect/>
          <a:stretch/>
        </p:blipFill>
        <p:spPr>
          <a:xfrm>
            <a:off x="6169025" y="1970088"/>
            <a:ext cx="2219325" cy="2368550"/>
          </a:xfrm>
          <a:prstGeom prst="rect">
            <a:avLst/>
          </a:prstGeom>
          <a:solidFill>
            <a:srgbClr val="EDEDED"/>
          </a:solidFill>
          <a:ln>
            <a:noFill/>
          </a:ln>
        </p:spPr>
      </p:pic>
      <p:pic>
        <p:nvPicPr>
          <p:cNvPr id="58" name="Google Shape;58;p10"/>
          <p:cNvPicPr preferRelativeResize="0"/>
          <p:nvPr/>
        </p:nvPicPr>
        <p:blipFill rotWithShape="1">
          <a:blip r:embed="rId4">
            <a:alphaModFix/>
          </a:blip>
          <a:srcRect r="7441"/>
          <a:stretch/>
        </p:blipFill>
        <p:spPr>
          <a:xfrm>
            <a:off x="3690938" y="3524250"/>
            <a:ext cx="2382837" cy="2573338"/>
          </a:xfrm>
          <a:prstGeom prst="rect">
            <a:avLst/>
          </a:prstGeom>
          <a:noFill/>
          <a:ln>
            <a:noFill/>
          </a:ln>
        </p:spPr>
      </p:pic>
      <p:pic>
        <p:nvPicPr>
          <p:cNvPr id="59" name="Google Shape;59;p10"/>
          <p:cNvPicPr preferRelativeResize="0"/>
          <p:nvPr/>
        </p:nvPicPr>
        <p:blipFill rotWithShape="1">
          <a:blip r:embed="rId5">
            <a:alphaModFix/>
          </a:blip>
          <a:srcRect l="22403" t="12086"/>
          <a:stretch/>
        </p:blipFill>
        <p:spPr>
          <a:xfrm>
            <a:off x="755650" y="1997075"/>
            <a:ext cx="2840038" cy="2144713"/>
          </a:xfrm>
          <a:prstGeom prst="rect">
            <a:avLst/>
          </a:prstGeom>
          <a:noFill/>
          <a:ln>
            <a:noFill/>
          </a:ln>
        </p:spPr>
      </p:pic>
      <p:sp>
        <p:nvSpPr>
          <p:cNvPr id="60" name="Google Shape;60;p10"/>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dirty="0">
                <a:latin typeface="Comic Sans MS" panose="030F0702030302020204" pitchFamily="66" charset="0"/>
              </a:rPr>
              <a:t>Mammals</a:t>
            </a:r>
            <a:endParaRPr dirty="0">
              <a:latin typeface="Comic Sans MS" panose="030F0702030302020204" pitchFamily="66" charset="0"/>
            </a:endParaRPr>
          </a:p>
        </p:txBody>
      </p:sp>
      <p:sp>
        <p:nvSpPr>
          <p:cNvPr id="61" name="Google Shape;61;p10"/>
          <p:cNvSpPr/>
          <p:nvPr/>
        </p:nvSpPr>
        <p:spPr>
          <a:xfrm>
            <a:off x="767556" y="1252537"/>
            <a:ext cx="7632700" cy="700088"/>
          </a:xfrm>
          <a:prstGeom prst="rect">
            <a:avLst/>
          </a:prstGeom>
          <a:noFill/>
          <a:ln>
            <a:noFill/>
          </a:ln>
        </p:spPr>
        <p:txBody>
          <a:bodyPr spcFirstLastPara="1" wrap="square" lIns="0" tIns="72000" rIns="0" bIns="72000" anchor="t" anchorCtr="0">
            <a:noAutofit/>
          </a:bodyPr>
          <a:lstStyle/>
          <a:p>
            <a:pPr marL="0" marR="0" lvl="0" indent="0" algn="ctr" rtl="0">
              <a:spcBef>
                <a:spcPts val="0"/>
              </a:spcBef>
              <a:spcAft>
                <a:spcPts val="0"/>
              </a:spcAft>
              <a:buNone/>
            </a:pPr>
            <a:r>
              <a:rPr lang="en-GB" sz="1800" b="0" i="0" u="none" strike="noStrike" cap="none" dirty="0" smtClean="0">
                <a:solidFill>
                  <a:schemeClr val="dk1"/>
                </a:solidFill>
                <a:latin typeface="Comic Sans MS" panose="030F0702030302020204" pitchFamily="66" charset="0"/>
                <a:sym typeface="Arial"/>
              </a:rPr>
              <a:t>The </a:t>
            </a:r>
            <a:r>
              <a:rPr lang="en-GB" sz="1800" b="0" i="0" u="none" strike="noStrike" cap="none" dirty="0">
                <a:solidFill>
                  <a:schemeClr val="dk1"/>
                </a:solidFill>
                <a:latin typeface="Comic Sans MS" panose="030F0702030302020204" pitchFamily="66" charset="0"/>
                <a:sym typeface="Arial"/>
              </a:rPr>
              <a:t>lifecycle of a mammal involves 3 main stages</a:t>
            </a:r>
            <a:r>
              <a:rPr lang="en-GB" sz="1800" b="0" i="0" u="none" strike="noStrike" cap="none" dirty="0">
                <a:solidFill>
                  <a:schemeClr val="dk1"/>
                </a:solidFill>
                <a:latin typeface="Arial"/>
                <a:ea typeface="Arial"/>
                <a:cs typeface="Arial"/>
                <a:sym typeface="Arial"/>
              </a:rPr>
              <a:t>:</a:t>
            </a:r>
            <a:endParaRPr dirty="0"/>
          </a:p>
        </p:txBody>
      </p:sp>
      <p:sp>
        <p:nvSpPr>
          <p:cNvPr id="62" name="Google Shape;62;p10"/>
          <p:cNvSpPr/>
          <p:nvPr/>
        </p:nvSpPr>
        <p:spPr>
          <a:xfrm>
            <a:off x="4122738" y="2089150"/>
            <a:ext cx="2359025" cy="1258888"/>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i="0" u="none" strike="noStrike" cap="none" dirty="0">
                <a:solidFill>
                  <a:schemeClr val="dk1"/>
                </a:solidFill>
                <a:latin typeface="Comic Sans MS" panose="030F0702030302020204" pitchFamily="66" charset="0"/>
                <a:sym typeface="Arial"/>
              </a:rPr>
              <a:t>Gestation</a:t>
            </a:r>
            <a:r>
              <a:rPr lang="en-GB" sz="1400" b="0" i="0" u="none" strike="noStrike" cap="none" dirty="0">
                <a:solidFill>
                  <a:schemeClr val="dk1"/>
                </a:solidFill>
                <a:latin typeface="Comic Sans MS" panose="030F0702030302020204" pitchFamily="66" charset="0"/>
                <a:sym typeface="Arial"/>
              </a:rPr>
              <a:t>: Embryo growing inside the mother, where it is completely reliant upon the mother.</a:t>
            </a:r>
            <a:endParaRPr dirty="0">
              <a:latin typeface="Comic Sans MS" panose="030F0702030302020204" pitchFamily="66" charset="0"/>
            </a:endParaRPr>
          </a:p>
        </p:txBody>
      </p:sp>
      <p:sp>
        <p:nvSpPr>
          <p:cNvPr id="63" name="Google Shape;63;p10"/>
          <p:cNvSpPr/>
          <p:nvPr/>
        </p:nvSpPr>
        <p:spPr>
          <a:xfrm>
            <a:off x="5535613" y="4791075"/>
            <a:ext cx="2055812" cy="1079500"/>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i="0" u="none" strike="noStrike" cap="none" dirty="0">
                <a:solidFill>
                  <a:schemeClr val="dk1"/>
                </a:solidFill>
                <a:latin typeface="Comic Sans MS" panose="030F0702030302020204" pitchFamily="66" charset="0"/>
                <a:sym typeface="Arial"/>
              </a:rPr>
              <a:t>Young:</a:t>
            </a:r>
            <a:r>
              <a:rPr lang="en-GB" sz="1400" b="0" i="0" u="none" strike="noStrike" cap="none" dirty="0">
                <a:solidFill>
                  <a:schemeClr val="dk1"/>
                </a:solidFill>
                <a:latin typeface="Comic Sans MS" panose="030F0702030302020204" pitchFamily="66" charset="0"/>
                <a:sym typeface="Arial"/>
              </a:rPr>
              <a:t> Main period of growth and developing independence from the parents.</a:t>
            </a:r>
            <a:endParaRPr dirty="0">
              <a:latin typeface="Comic Sans MS" panose="030F0702030302020204" pitchFamily="66" charset="0"/>
            </a:endParaRPr>
          </a:p>
        </p:txBody>
      </p:sp>
      <p:sp>
        <p:nvSpPr>
          <p:cNvPr id="64" name="Google Shape;64;p10"/>
          <p:cNvSpPr/>
          <p:nvPr/>
        </p:nvSpPr>
        <p:spPr>
          <a:xfrm>
            <a:off x="755650" y="3735388"/>
            <a:ext cx="3032125" cy="1055687"/>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dirty="0">
                <a:solidFill>
                  <a:schemeClr val="dk1"/>
                </a:solidFill>
                <a:latin typeface="Comic Sans MS" panose="030F0702030302020204" pitchFamily="66" charset="0"/>
                <a:sym typeface="Arial"/>
              </a:rPr>
              <a:t>Independent adult usually seeks company from the opposite </a:t>
            </a:r>
            <a:r>
              <a:rPr lang="en-GB" sz="1400" b="0" i="0" u="none" strike="noStrike" cap="none" dirty="0" smtClean="0">
                <a:solidFill>
                  <a:schemeClr val="dk1"/>
                </a:solidFill>
                <a:latin typeface="Comic Sans MS" panose="030F0702030302020204" pitchFamily="66" charset="0"/>
                <a:sym typeface="Arial"/>
              </a:rPr>
              <a:t>sex. Adult </a:t>
            </a:r>
            <a:r>
              <a:rPr lang="en-GB" sz="1400" b="0" i="0" u="none" strike="noStrike" cap="none" dirty="0">
                <a:solidFill>
                  <a:schemeClr val="dk1"/>
                </a:solidFill>
                <a:latin typeface="Comic Sans MS" panose="030F0702030302020204" pitchFamily="66" charset="0"/>
                <a:sym typeface="Arial"/>
              </a:rPr>
              <a:t>female nurses their young.</a:t>
            </a:r>
            <a:endParaRPr dirty="0">
              <a:latin typeface="Comic Sans MS" panose="030F0702030302020204" pitchFamily="66" charset="0"/>
            </a:endParaRPr>
          </a:p>
        </p:txBody>
      </p:sp>
      <p:sp>
        <p:nvSpPr>
          <p:cNvPr id="65" name="Google Shape;65;p10"/>
          <p:cNvSpPr/>
          <p:nvPr/>
        </p:nvSpPr>
        <p:spPr>
          <a:xfrm>
            <a:off x="755650" y="4838700"/>
            <a:ext cx="2840038" cy="1254125"/>
          </a:xfrm>
          <a:prstGeom prst="rect">
            <a:avLst/>
          </a:prstGeom>
          <a:solidFill>
            <a:srgbClr val="0095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i="0" u="none" strike="noStrike" cap="none" dirty="0">
                <a:solidFill>
                  <a:schemeClr val="lt1"/>
                </a:solidFill>
                <a:latin typeface="Comic Sans MS" panose="030F0702030302020204" pitchFamily="66" charset="0"/>
                <a:sym typeface="Arial"/>
              </a:rPr>
              <a:t>Mammals:</a:t>
            </a:r>
            <a:endParaRPr dirty="0">
              <a:latin typeface="Comic Sans MS" panose="030F0702030302020204" pitchFamily="66" charset="0"/>
            </a:endParaRPr>
          </a:p>
          <a:p>
            <a:pPr marL="285750" marR="0" lvl="0" indent="-285750" algn="l" rtl="0">
              <a:spcBef>
                <a:spcPts val="0"/>
              </a:spcBef>
              <a:spcAft>
                <a:spcPts val="0"/>
              </a:spcAft>
              <a:buClr>
                <a:schemeClr val="lt1"/>
              </a:buClr>
              <a:buSzPts val="1400"/>
              <a:buFont typeface="Arial"/>
              <a:buChar char="•"/>
            </a:pPr>
            <a:r>
              <a:rPr lang="en-GB" sz="1400" b="0" i="0" u="none" strike="noStrike" cap="none" dirty="0">
                <a:solidFill>
                  <a:schemeClr val="lt1"/>
                </a:solidFill>
                <a:latin typeface="Comic Sans MS" panose="030F0702030302020204" pitchFamily="66" charset="0"/>
                <a:sym typeface="Arial"/>
              </a:rPr>
              <a:t>have hair or fur</a:t>
            </a:r>
            <a:endParaRPr dirty="0">
              <a:latin typeface="Comic Sans MS" panose="030F0702030302020204" pitchFamily="66" charset="0"/>
            </a:endParaRPr>
          </a:p>
          <a:p>
            <a:pPr marL="285750" marR="0" lvl="0" indent="-285750" algn="l" rtl="0">
              <a:spcBef>
                <a:spcPts val="0"/>
              </a:spcBef>
              <a:spcAft>
                <a:spcPts val="0"/>
              </a:spcAft>
              <a:buClr>
                <a:schemeClr val="lt1"/>
              </a:buClr>
              <a:buSzPts val="1400"/>
              <a:buFont typeface="Arial"/>
              <a:buChar char="•"/>
            </a:pPr>
            <a:r>
              <a:rPr lang="en-GB" sz="1400" b="0" i="0" u="none" strike="noStrike" cap="none" dirty="0">
                <a:solidFill>
                  <a:schemeClr val="lt1"/>
                </a:solidFill>
                <a:latin typeface="Comic Sans MS" panose="030F0702030302020204" pitchFamily="66" charset="0"/>
                <a:sym typeface="Arial"/>
              </a:rPr>
              <a:t>warm-blooded</a:t>
            </a:r>
            <a:endParaRPr dirty="0">
              <a:latin typeface="Comic Sans MS" panose="030F0702030302020204" pitchFamily="66" charset="0"/>
            </a:endParaRPr>
          </a:p>
          <a:p>
            <a:pPr marL="285750" marR="0" lvl="0" indent="-285750" algn="l" rtl="0">
              <a:spcBef>
                <a:spcPts val="0"/>
              </a:spcBef>
              <a:spcAft>
                <a:spcPts val="0"/>
              </a:spcAft>
              <a:buClr>
                <a:schemeClr val="lt1"/>
              </a:buClr>
              <a:buSzPts val="1400"/>
              <a:buFont typeface="Arial"/>
              <a:buChar char="•"/>
            </a:pPr>
            <a:r>
              <a:rPr lang="en-GB" sz="1400" b="0" i="0" u="none" strike="noStrike" cap="none" dirty="0">
                <a:solidFill>
                  <a:schemeClr val="lt1"/>
                </a:solidFill>
                <a:latin typeface="Comic Sans MS" panose="030F0702030302020204" pitchFamily="66" charset="0"/>
                <a:sym typeface="Arial"/>
              </a:rPr>
              <a:t>feed babies milk</a:t>
            </a:r>
            <a:endParaRPr dirty="0">
              <a:latin typeface="Comic Sans MS" panose="030F0702030302020204" pitchFamily="66" charset="0"/>
            </a:endParaRPr>
          </a:p>
          <a:p>
            <a:pPr marL="285750" marR="0" lvl="0" indent="-285750" algn="l" rtl="0">
              <a:spcBef>
                <a:spcPts val="0"/>
              </a:spcBef>
              <a:spcAft>
                <a:spcPts val="0"/>
              </a:spcAft>
              <a:buClr>
                <a:schemeClr val="lt1"/>
              </a:buClr>
              <a:buSzPts val="1400"/>
              <a:buFont typeface="Arial"/>
              <a:buChar char="•"/>
            </a:pPr>
            <a:r>
              <a:rPr lang="en-GB" sz="1400" b="0" i="0" u="none" strike="noStrike" cap="none" dirty="0">
                <a:solidFill>
                  <a:schemeClr val="lt1"/>
                </a:solidFill>
                <a:latin typeface="Comic Sans MS" panose="030F0702030302020204" pitchFamily="66" charset="0"/>
                <a:sym typeface="Arial"/>
              </a:rPr>
              <a:t>give live birth</a:t>
            </a:r>
            <a:endParaRPr dirty="0">
              <a:latin typeface="Comic Sans MS" panose="030F0702030302020204" pitchFamily="66" charset="0"/>
            </a:endParaRPr>
          </a:p>
        </p:txBody>
      </p:sp>
      <p:sp>
        <p:nvSpPr>
          <p:cNvPr id="66" name="Google Shape;66;p10"/>
          <p:cNvSpPr txBox="1"/>
          <p:nvPr/>
        </p:nvSpPr>
        <p:spPr>
          <a:xfrm>
            <a:off x="2619375" y="6245225"/>
            <a:ext cx="3929063" cy="111125"/>
          </a:xfrm>
          <a:prstGeom prst="rect">
            <a:avLst/>
          </a:prstGeom>
          <a:no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chemeClr val="dk1"/>
              </a:buClr>
              <a:buSzPts val="500"/>
              <a:buFont typeface="Arial"/>
              <a:buNone/>
            </a:pPr>
            <a:r>
              <a:rPr lang="en-GB" sz="500" b="0" i="0" u="none" strike="noStrike" cap="none">
                <a:solidFill>
                  <a:schemeClr val="dk1"/>
                </a:solidFill>
                <a:latin typeface="Arial"/>
                <a:ea typeface="Arial"/>
                <a:cs typeface="Arial"/>
                <a:sym typeface="Arial"/>
              </a:rPr>
              <a:t>Photo courtesy of  euthman, Frank Shepherd, camerashake (@flickr.com) - granted under creative commons licence – attribution</a:t>
            </a:r>
            <a:endParaRPr/>
          </a:p>
        </p:txBody>
      </p:sp>
      <p:sp>
        <p:nvSpPr>
          <p:cNvPr id="68" name="Google Shape;68;p10"/>
          <p:cNvSpPr/>
          <p:nvPr/>
        </p:nvSpPr>
        <p:spPr>
          <a:xfrm>
            <a:off x="7713663" y="1700213"/>
            <a:ext cx="674687" cy="252412"/>
          </a:xfrm>
          <a:prstGeom prst="rect">
            <a:avLst/>
          </a:prstGeom>
          <a:solidFill>
            <a:srgbClr val="F281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i="0" u="none" strike="noStrike" cap="none">
                <a:solidFill>
                  <a:schemeClr val="lt1"/>
                </a:solidFill>
                <a:latin typeface="Arial"/>
                <a:ea typeface="Arial"/>
                <a:cs typeface="Arial"/>
                <a:sym typeface="Arial"/>
              </a:rPr>
              <a:t>Start</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2"/>
          <p:cNvPicPr preferRelativeResize="0"/>
          <p:nvPr/>
        </p:nvPicPr>
        <p:blipFill rotWithShape="1">
          <a:blip r:embed="rId3">
            <a:alphaModFix/>
          </a:blip>
          <a:srcRect l="14287" t="16385" r="11561" b="17796"/>
          <a:stretch/>
        </p:blipFill>
        <p:spPr>
          <a:xfrm>
            <a:off x="6426368" y="1991483"/>
            <a:ext cx="1952327" cy="1150974"/>
          </a:xfrm>
          <a:prstGeom prst="rect">
            <a:avLst/>
          </a:prstGeom>
          <a:solidFill>
            <a:srgbClr val="ECECEC"/>
          </a:solidFill>
          <a:ln>
            <a:noFill/>
          </a:ln>
        </p:spPr>
      </p:pic>
      <p:pic>
        <p:nvPicPr>
          <p:cNvPr id="92" name="Google Shape;92;p12"/>
          <p:cNvPicPr preferRelativeResize="0"/>
          <p:nvPr/>
        </p:nvPicPr>
        <p:blipFill rotWithShape="1">
          <a:blip r:embed="rId4">
            <a:alphaModFix/>
          </a:blip>
          <a:srcRect/>
          <a:stretch/>
        </p:blipFill>
        <p:spPr>
          <a:xfrm>
            <a:off x="6426368" y="4617729"/>
            <a:ext cx="1961982" cy="1471487"/>
          </a:xfrm>
          <a:prstGeom prst="rect">
            <a:avLst/>
          </a:prstGeom>
          <a:solidFill>
            <a:srgbClr val="ECECEC"/>
          </a:solidFill>
          <a:ln>
            <a:noFill/>
          </a:ln>
        </p:spPr>
      </p:pic>
      <p:pic>
        <p:nvPicPr>
          <p:cNvPr id="93" name="Google Shape;93;p12"/>
          <p:cNvPicPr preferRelativeResize="0"/>
          <p:nvPr/>
        </p:nvPicPr>
        <p:blipFill rotWithShape="1">
          <a:blip r:embed="rId5">
            <a:alphaModFix/>
          </a:blip>
          <a:srcRect t="16906" b="14516"/>
          <a:stretch/>
        </p:blipFill>
        <p:spPr>
          <a:xfrm>
            <a:off x="3521327" y="4934934"/>
            <a:ext cx="2734765" cy="1153096"/>
          </a:xfrm>
          <a:prstGeom prst="rect">
            <a:avLst/>
          </a:prstGeom>
          <a:solidFill>
            <a:srgbClr val="ECECEC"/>
          </a:solidFill>
          <a:ln>
            <a:noFill/>
          </a:ln>
        </p:spPr>
      </p:pic>
      <p:pic>
        <p:nvPicPr>
          <p:cNvPr id="94" name="Google Shape;94;p12"/>
          <p:cNvPicPr preferRelativeResize="0"/>
          <p:nvPr/>
        </p:nvPicPr>
        <p:blipFill rotWithShape="1">
          <a:blip r:embed="rId6">
            <a:alphaModFix/>
          </a:blip>
          <a:srcRect t="6947" r="8806" b="28040"/>
          <a:stretch/>
        </p:blipFill>
        <p:spPr>
          <a:xfrm>
            <a:off x="3533296" y="3149798"/>
            <a:ext cx="2202774" cy="880184"/>
          </a:xfrm>
          <a:prstGeom prst="rect">
            <a:avLst/>
          </a:prstGeom>
          <a:solidFill>
            <a:srgbClr val="ECECEC"/>
          </a:solidFill>
          <a:ln>
            <a:noFill/>
          </a:ln>
        </p:spPr>
      </p:pic>
      <p:pic>
        <p:nvPicPr>
          <p:cNvPr id="95" name="Google Shape;95;p12"/>
          <p:cNvPicPr preferRelativeResize="0"/>
          <p:nvPr/>
        </p:nvPicPr>
        <p:blipFill rotWithShape="1">
          <a:blip r:embed="rId7">
            <a:alphaModFix/>
          </a:blip>
          <a:srcRect l="13040" t="11157" r="23552" b="21387"/>
          <a:stretch/>
        </p:blipFill>
        <p:spPr>
          <a:xfrm>
            <a:off x="774700" y="1990725"/>
            <a:ext cx="2652713" cy="2133600"/>
          </a:xfrm>
          <a:prstGeom prst="rect">
            <a:avLst/>
          </a:prstGeom>
          <a:noFill/>
          <a:ln>
            <a:noFill/>
          </a:ln>
        </p:spPr>
      </p:pic>
      <p:sp>
        <p:nvSpPr>
          <p:cNvPr id="96" name="Google Shape;96;p12"/>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dirty="0">
                <a:latin typeface="Comic Sans MS" panose="030F0702030302020204" pitchFamily="66" charset="0"/>
              </a:rPr>
              <a:t>Amphibian</a:t>
            </a:r>
            <a:endParaRPr dirty="0">
              <a:latin typeface="Comic Sans MS" panose="030F0702030302020204" pitchFamily="66" charset="0"/>
            </a:endParaRPr>
          </a:p>
        </p:txBody>
      </p:sp>
      <p:sp>
        <p:nvSpPr>
          <p:cNvPr id="97" name="Google Shape;97;p12"/>
          <p:cNvSpPr/>
          <p:nvPr/>
        </p:nvSpPr>
        <p:spPr>
          <a:xfrm>
            <a:off x="755650" y="1270000"/>
            <a:ext cx="7632700" cy="700088"/>
          </a:xfrm>
          <a:prstGeom prst="rect">
            <a:avLst/>
          </a:prstGeom>
          <a:noFill/>
          <a:ln>
            <a:noFill/>
          </a:ln>
        </p:spPr>
        <p:txBody>
          <a:bodyPr spcFirstLastPara="1" wrap="square" lIns="0" tIns="72000" rIns="0" bIns="72000" anchor="t" anchorCtr="0">
            <a:noAutofit/>
          </a:bodyPr>
          <a:lstStyle/>
          <a:p>
            <a:pPr marL="0" marR="0" lvl="0" indent="0" algn="ctr" rtl="0">
              <a:spcBef>
                <a:spcPts val="0"/>
              </a:spcBef>
              <a:spcAft>
                <a:spcPts val="0"/>
              </a:spcAft>
              <a:buNone/>
            </a:pPr>
            <a:r>
              <a:rPr lang="en-GB" sz="1800" b="0" i="0" u="none" strike="noStrike" cap="none" dirty="0" smtClean="0">
                <a:solidFill>
                  <a:schemeClr val="dk1"/>
                </a:solidFill>
                <a:latin typeface="Comic Sans MS" panose="030F0702030302020204" pitchFamily="66" charset="0"/>
                <a:sym typeface="Arial"/>
              </a:rPr>
              <a:t>The </a:t>
            </a:r>
            <a:r>
              <a:rPr lang="en-GB" sz="1800" b="0" i="0" u="none" strike="noStrike" cap="none" dirty="0">
                <a:solidFill>
                  <a:schemeClr val="dk1"/>
                </a:solidFill>
                <a:latin typeface="Comic Sans MS" panose="030F0702030302020204" pitchFamily="66" charset="0"/>
                <a:sym typeface="Arial"/>
              </a:rPr>
              <a:t>lifecycle of a frog involves 5 main stages:</a:t>
            </a:r>
            <a:endParaRPr dirty="0">
              <a:latin typeface="Comic Sans MS" panose="030F0702030302020204" pitchFamily="66" charset="0"/>
            </a:endParaRPr>
          </a:p>
        </p:txBody>
      </p:sp>
      <p:sp>
        <p:nvSpPr>
          <p:cNvPr id="98" name="Google Shape;98;p12"/>
          <p:cNvSpPr/>
          <p:nvPr/>
        </p:nvSpPr>
        <p:spPr>
          <a:xfrm>
            <a:off x="5856288" y="2312988"/>
            <a:ext cx="1270000" cy="1254125"/>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The female lays mass of </a:t>
            </a:r>
            <a:r>
              <a:rPr lang="en-GB" sz="1400" b="1" i="0" u="none" strike="noStrike" cap="none">
                <a:solidFill>
                  <a:schemeClr val="dk1"/>
                </a:solidFill>
                <a:latin typeface="Arial"/>
                <a:ea typeface="Arial"/>
                <a:cs typeface="Arial"/>
                <a:sym typeface="Arial"/>
              </a:rPr>
              <a:t>eggs</a:t>
            </a:r>
            <a:r>
              <a:rPr lang="en-GB" sz="1400" b="0" i="0" u="none" strike="noStrike" cap="none">
                <a:solidFill>
                  <a:schemeClr val="dk1"/>
                </a:solidFill>
                <a:latin typeface="Arial"/>
                <a:ea typeface="Arial"/>
                <a:cs typeface="Arial"/>
                <a:sym typeface="Arial"/>
              </a:rPr>
              <a:t> which are fertilised by the male.</a:t>
            </a:r>
            <a:endParaRPr/>
          </a:p>
        </p:txBody>
      </p:sp>
      <p:sp>
        <p:nvSpPr>
          <p:cNvPr id="99" name="Google Shape;99;p12"/>
          <p:cNvSpPr/>
          <p:nvPr/>
        </p:nvSpPr>
        <p:spPr>
          <a:xfrm>
            <a:off x="6426200" y="3711575"/>
            <a:ext cx="1952625" cy="1187450"/>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After 2-25 days the </a:t>
            </a:r>
            <a:r>
              <a:rPr lang="en-GB" sz="1400" b="1" i="0" u="none" strike="noStrike" cap="none">
                <a:solidFill>
                  <a:schemeClr val="dk1"/>
                </a:solidFill>
                <a:latin typeface="Arial"/>
                <a:ea typeface="Arial"/>
                <a:cs typeface="Arial"/>
                <a:sym typeface="Arial"/>
              </a:rPr>
              <a:t>tadpole</a:t>
            </a:r>
            <a:r>
              <a:rPr lang="en-GB" sz="1400" b="0" i="0" u="none" strike="noStrike" cap="none">
                <a:solidFill>
                  <a:schemeClr val="dk1"/>
                </a:solidFill>
                <a:latin typeface="Arial"/>
                <a:ea typeface="Arial"/>
                <a:cs typeface="Arial"/>
                <a:sym typeface="Arial"/>
              </a:rPr>
              <a:t> hatches from the egg. It swims and eats plants. It breathes through gills.</a:t>
            </a:r>
            <a:endParaRPr/>
          </a:p>
        </p:txBody>
      </p:sp>
      <p:sp>
        <p:nvSpPr>
          <p:cNvPr id="100" name="Google Shape;100;p12"/>
          <p:cNvSpPr/>
          <p:nvPr/>
        </p:nvSpPr>
        <p:spPr>
          <a:xfrm>
            <a:off x="3446463" y="4141788"/>
            <a:ext cx="2727325" cy="979487"/>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The tadpole grows front legs and tail shortens. Uses nutrients in tail as food. It jumps out of water onto land.</a:t>
            </a:r>
            <a:endParaRPr/>
          </a:p>
        </p:txBody>
      </p:sp>
      <p:sp>
        <p:nvSpPr>
          <p:cNvPr id="101" name="Google Shape;101;p12"/>
          <p:cNvSpPr/>
          <p:nvPr/>
        </p:nvSpPr>
        <p:spPr>
          <a:xfrm>
            <a:off x="755650" y="4899025"/>
            <a:ext cx="2651125" cy="1193800"/>
          </a:xfrm>
          <a:prstGeom prst="rect">
            <a:avLst/>
          </a:prstGeom>
          <a:solidFill>
            <a:srgbClr val="0095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i="0" u="none" strike="noStrike" cap="none" dirty="0">
                <a:solidFill>
                  <a:schemeClr val="lt1"/>
                </a:solidFill>
                <a:latin typeface="Arial"/>
                <a:ea typeface="Arial"/>
                <a:cs typeface="Arial"/>
                <a:sym typeface="Arial"/>
              </a:rPr>
              <a:t>Amphibians:</a:t>
            </a:r>
            <a:endParaRPr dirty="0"/>
          </a:p>
          <a:p>
            <a:pPr marL="285750" marR="0" lvl="0" indent="-285750" algn="l" rtl="0">
              <a:spcBef>
                <a:spcPts val="0"/>
              </a:spcBef>
              <a:spcAft>
                <a:spcPts val="0"/>
              </a:spcAft>
              <a:buClr>
                <a:schemeClr val="lt1"/>
              </a:buClr>
              <a:buSzPts val="1400"/>
              <a:buFont typeface="Arial"/>
              <a:buChar char="•"/>
            </a:pPr>
            <a:r>
              <a:rPr lang="en-GB" sz="1400" b="0" i="0" u="none" strike="noStrike" cap="none" dirty="0">
                <a:solidFill>
                  <a:schemeClr val="lt1"/>
                </a:solidFill>
                <a:latin typeface="Arial"/>
                <a:ea typeface="Arial"/>
                <a:cs typeface="Arial"/>
                <a:sym typeface="Arial"/>
              </a:rPr>
              <a:t>live in water and on land</a:t>
            </a:r>
            <a:endParaRPr dirty="0"/>
          </a:p>
          <a:p>
            <a:pPr marL="285750" marR="0" lvl="0" indent="-285750" algn="l" rtl="0">
              <a:spcBef>
                <a:spcPts val="0"/>
              </a:spcBef>
              <a:spcAft>
                <a:spcPts val="0"/>
              </a:spcAft>
              <a:buClr>
                <a:schemeClr val="lt1"/>
              </a:buClr>
              <a:buSzPts val="1400"/>
              <a:buFont typeface="Arial"/>
              <a:buChar char="•"/>
            </a:pPr>
            <a:r>
              <a:rPr lang="en-GB" sz="1400" b="0" i="0" u="none" strike="noStrike" cap="none" dirty="0">
                <a:solidFill>
                  <a:schemeClr val="lt1"/>
                </a:solidFill>
                <a:latin typeface="Arial"/>
                <a:ea typeface="Arial"/>
                <a:cs typeface="Arial"/>
                <a:sym typeface="Arial"/>
              </a:rPr>
              <a:t>moist slimy skin</a:t>
            </a:r>
            <a:endParaRPr dirty="0"/>
          </a:p>
          <a:p>
            <a:pPr marL="285750" marR="0" lvl="0" indent="-285750" algn="l" rtl="0">
              <a:spcBef>
                <a:spcPts val="0"/>
              </a:spcBef>
              <a:spcAft>
                <a:spcPts val="0"/>
              </a:spcAft>
              <a:buClr>
                <a:schemeClr val="lt1"/>
              </a:buClr>
              <a:buSzPts val="1400"/>
              <a:buFont typeface="Arial"/>
              <a:buChar char="•"/>
            </a:pPr>
            <a:r>
              <a:rPr lang="en-GB" sz="1400" b="0" i="0" u="none" strike="noStrike" cap="none" dirty="0">
                <a:solidFill>
                  <a:schemeClr val="lt1"/>
                </a:solidFill>
                <a:latin typeface="Arial"/>
                <a:ea typeface="Arial"/>
                <a:cs typeface="Arial"/>
                <a:sym typeface="Arial"/>
              </a:rPr>
              <a:t>lays eggs</a:t>
            </a:r>
            <a:endParaRPr dirty="0"/>
          </a:p>
          <a:p>
            <a:pPr marL="285750" marR="0" lvl="0" indent="-285750" algn="l" rtl="0">
              <a:spcBef>
                <a:spcPts val="0"/>
              </a:spcBef>
              <a:spcAft>
                <a:spcPts val="0"/>
              </a:spcAft>
              <a:buClr>
                <a:schemeClr val="lt1"/>
              </a:buClr>
              <a:buSzPts val="1400"/>
              <a:buFont typeface="Arial"/>
              <a:buChar char="•"/>
            </a:pPr>
            <a:r>
              <a:rPr lang="en-GB" sz="1400" b="0" i="0" u="none" strike="noStrike" cap="none" dirty="0">
                <a:solidFill>
                  <a:schemeClr val="lt1"/>
                </a:solidFill>
                <a:latin typeface="Arial"/>
                <a:ea typeface="Arial"/>
                <a:cs typeface="Arial"/>
                <a:sym typeface="Arial"/>
              </a:rPr>
              <a:t>babies different from adults</a:t>
            </a:r>
            <a:endParaRPr dirty="0"/>
          </a:p>
        </p:txBody>
      </p:sp>
      <p:sp>
        <p:nvSpPr>
          <p:cNvPr id="102" name="Google Shape;102;p12"/>
          <p:cNvSpPr/>
          <p:nvPr/>
        </p:nvSpPr>
        <p:spPr>
          <a:xfrm>
            <a:off x="3533775" y="1989138"/>
            <a:ext cx="2201863" cy="1085850"/>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The tadpole grows fins and a stronger tail. Then it develops lungs and hind legs.</a:t>
            </a:r>
            <a:endParaRPr/>
          </a:p>
        </p:txBody>
      </p:sp>
      <p:sp>
        <p:nvSpPr>
          <p:cNvPr id="103" name="Google Shape;103;p12"/>
          <p:cNvSpPr/>
          <p:nvPr/>
        </p:nvSpPr>
        <p:spPr>
          <a:xfrm>
            <a:off x="776288" y="3603624"/>
            <a:ext cx="2435225" cy="1331309"/>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dirty="0">
                <a:solidFill>
                  <a:schemeClr val="dk1"/>
                </a:solidFill>
                <a:latin typeface="Comic Sans MS" panose="030F0702030302020204" pitchFamily="66" charset="0"/>
                <a:sym typeface="Arial"/>
              </a:rPr>
              <a:t>The tail disappears and it starts to eat insects instead of plants. It takes 2-4 years to become an </a:t>
            </a:r>
            <a:r>
              <a:rPr lang="en-GB" sz="1400" b="1" i="0" u="none" strike="noStrike" cap="none" dirty="0">
                <a:solidFill>
                  <a:schemeClr val="dk1"/>
                </a:solidFill>
                <a:latin typeface="Comic Sans MS" panose="030F0702030302020204" pitchFamily="66" charset="0"/>
                <a:sym typeface="Arial"/>
              </a:rPr>
              <a:t>adult frog</a:t>
            </a:r>
            <a:r>
              <a:rPr lang="en-GB" sz="1400" b="0" i="0" u="none" strike="noStrike" cap="none" dirty="0">
                <a:solidFill>
                  <a:schemeClr val="dk1"/>
                </a:solidFill>
                <a:latin typeface="Comic Sans MS" panose="030F0702030302020204" pitchFamily="66" charset="0"/>
                <a:sym typeface="Arial"/>
              </a:rPr>
              <a:t>, when it can lay eggs.</a:t>
            </a:r>
            <a:endParaRPr dirty="0">
              <a:latin typeface="Comic Sans MS" panose="030F0702030302020204" pitchFamily="66" charset="0"/>
            </a:endParaRPr>
          </a:p>
        </p:txBody>
      </p:sp>
      <p:sp>
        <p:nvSpPr>
          <p:cNvPr id="104" name="Google Shape;104;p12"/>
          <p:cNvSpPr txBox="1"/>
          <p:nvPr/>
        </p:nvSpPr>
        <p:spPr>
          <a:xfrm>
            <a:off x="2011363" y="6226175"/>
            <a:ext cx="5114925" cy="117475"/>
          </a:xfrm>
          <a:prstGeom prst="rect">
            <a:avLst/>
          </a:prstGeom>
          <a:no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chemeClr val="dk1"/>
              </a:buClr>
              <a:buSzPts val="500"/>
              <a:buFont typeface="Arial"/>
              <a:buNone/>
            </a:pPr>
            <a:r>
              <a:rPr lang="en-GB" sz="500" b="0" i="0" u="none" strike="noStrike" cap="none">
                <a:solidFill>
                  <a:schemeClr val="dk1"/>
                </a:solidFill>
                <a:latin typeface="Arial"/>
                <a:ea typeface="Arial"/>
                <a:cs typeface="Arial"/>
                <a:sym typeface="Arial"/>
              </a:rPr>
              <a:t>Photo courtesy of Richard.Fisher, Anthony Masi, Benimoto, born 1945, Beckwith-Zink (Diane) (@flickr.com) - granted under creative commons licence – attribution</a:t>
            </a:r>
            <a:endParaRPr/>
          </a:p>
        </p:txBody>
      </p:sp>
      <p:sp>
        <p:nvSpPr>
          <p:cNvPr id="105" name="Google Shape;105;p12"/>
          <p:cNvSpPr/>
          <p:nvPr/>
        </p:nvSpPr>
        <p:spPr>
          <a:xfrm>
            <a:off x="7713663" y="1717675"/>
            <a:ext cx="674687" cy="252413"/>
          </a:xfrm>
          <a:prstGeom prst="rect">
            <a:avLst/>
          </a:prstGeom>
          <a:solidFill>
            <a:srgbClr val="F281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i="0" u="none" strike="noStrike" cap="none">
                <a:solidFill>
                  <a:schemeClr val="lt1"/>
                </a:solidFill>
                <a:latin typeface="Arial"/>
                <a:ea typeface="Arial"/>
                <a:cs typeface="Arial"/>
                <a:sym typeface="Arial"/>
              </a:rPr>
              <a:t>Start</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4"/>
          <p:cNvPicPr preferRelativeResize="0"/>
          <p:nvPr/>
        </p:nvPicPr>
        <p:blipFill rotWithShape="1">
          <a:blip r:embed="rId3">
            <a:alphaModFix/>
          </a:blip>
          <a:srcRect/>
          <a:stretch/>
        </p:blipFill>
        <p:spPr>
          <a:xfrm>
            <a:off x="750888" y="3630613"/>
            <a:ext cx="1906587" cy="1430337"/>
          </a:xfrm>
          <a:prstGeom prst="rect">
            <a:avLst/>
          </a:prstGeom>
          <a:noFill/>
          <a:ln>
            <a:noFill/>
          </a:ln>
        </p:spPr>
      </p:pic>
      <p:pic>
        <p:nvPicPr>
          <p:cNvPr id="121" name="Google Shape;121;p14"/>
          <p:cNvPicPr preferRelativeResize="0"/>
          <p:nvPr/>
        </p:nvPicPr>
        <p:blipFill rotWithShape="1">
          <a:blip r:embed="rId4">
            <a:alphaModFix/>
          </a:blip>
          <a:srcRect l="19638" t="16924" r="4019" b="8283"/>
          <a:stretch/>
        </p:blipFill>
        <p:spPr>
          <a:xfrm>
            <a:off x="755650" y="1790700"/>
            <a:ext cx="2927350" cy="1895475"/>
          </a:xfrm>
          <a:prstGeom prst="rect">
            <a:avLst/>
          </a:prstGeom>
          <a:noFill/>
          <a:ln>
            <a:noFill/>
          </a:ln>
        </p:spPr>
      </p:pic>
      <p:pic>
        <p:nvPicPr>
          <p:cNvPr id="122" name="Google Shape;122;p14"/>
          <p:cNvPicPr preferRelativeResize="0"/>
          <p:nvPr/>
        </p:nvPicPr>
        <p:blipFill rotWithShape="1">
          <a:blip r:embed="rId5">
            <a:alphaModFix/>
          </a:blip>
          <a:srcRect l="31231" r="2614"/>
          <a:stretch/>
        </p:blipFill>
        <p:spPr>
          <a:xfrm>
            <a:off x="6756400" y="1781175"/>
            <a:ext cx="1631950" cy="1849438"/>
          </a:xfrm>
          <a:prstGeom prst="rect">
            <a:avLst/>
          </a:prstGeom>
          <a:noFill/>
          <a:ln>
            <a:noFill/>
          </a:ln>
        </p:spPr>
      </p:pic>
      <p:pic>
        <p:nvPicPr>
          <p:cNvPr id="123" name="Google Shape;123;p14"/>
          <p:cNvPicPr preferRelativeResize="0"/>
          <p:nvPr/>
        </p:nvPicPr>
        <p:blipFill rotWithShape="1">
          <a:blip r:embed="rId6">
            <a:alphaModFix/>
          </a:blip>
          <a:srcRect r="23015"/>
          <a:stretch/>
        </p:blipFill>
        <p:spPr>
          <a:xfrm>
            <a:off x="6867525" y="3686175"/>
            <a:ext cx="1520825" cy="1660525"/>
          </a:xfrm>
          <a:prstGeom prst="rect">
            <a:avLst/>
          </a:prstGeom>
          <a:noFill/>
          <a:ln>
            <a:noFill/>
          </a:ln>
        </p:spPr>
      </p:pic>
      <p:sp>
        <p:nvSpPr>
          <p:cNvPr id="124" name="Google Shape;124;p14"/>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Reptiles</a:t>
            </a:r>
            <a:endParaRPr/>
          </a:p>
        </p:txBody>
      </p:sp>
      <p:sp>
        <p:nvSpPr>
          <p:cNvPr id="125" name="Google Shape;125;p14"/>
          <p:cNvSpPr/>
          <p:nvPr/>
        </p:nvSpPr>
        <p:spPr>
          <a:xfrm>
            <a:off x="755650" y="1270000"/>
            <a:ext cx="7632700" cy="422275"/>
          </a:xfrm>
          <a:prstGeom prst="rect">
            <a:avLst/>
          </a:prstGeom>
          <a:noFill/>
          <a:ln>
            <a:noFill/>
          </a:ln>
        </p:spPr>
        <p:txBody>
          <a:bodyPr spcFirstLastPara="1" wrap="square" lIns="0" tIns="72000" rIns="0" bIns="72000" anchor="t" anchorCtr="0">
            <a:noAutofit/>
          </a:bodyPr>
          <a:lstStyle/>
          <a:p>
            <a:pPr marL="0" marR="0" lvl="0" indent="0" algn="l" rtl="0">
              <a:spcBef>
                <a:spcPts val="0"/>
              </a:spcBef>
              <a:spcAft>
                <a:spcPts val="0"/>
              </a:spcAft>
              <a:buNone/>
            </a:pPr>
            <a:r>
              <a:rPr lang="en-GB" sz="1800" b="0" i="0" u="none" strike="noStrike" cap="none" dirty="0" smtClean="0">
                <a:solidFill>
                  <a:schemeClr val="dk1"/>
                </a:solidFill>
                <a:latin typeface="Arial"/>
                <a:ea typeface="Arial"/>
                <a:cs typeface="Arial"/>
                <a:sym typeface="Arial"/>
              </a:rPr>
              <a:t>.</a:t>
            </a:r>
            <a:endParaRPr dirty="0"/>
          </a:p>
        </p:txBody>
      </p:sp>
      <p:sp>
        <p:nvSpPr>
          <p:cNvPr id="126" name="Google Shape;126;p14"/>
          <p:cNvSpPr/>
          <p:nvPr/>
        </p:nvSpPr>
        <p:spPr>
          <a:xfrm>
            <a:off x="4795838" y="1785938"/>
            <a:ext cx="2071687" cy="1844675"/>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The female and male mate, then the female reptiles lays fertilised eggs. An embryo starts to grow within the egg. Most reptiles bury their eggs and leave them to hatch alone. </a:t>
            </a:r>
            <a:endParaRPr/>
          </a:p>
        </p:txBody>
      </p:sp>
      <p:sp>
        <p:nvSpPr>
          <p:cNvPr id="127" name="Google Shape;127;p14"/>
          <p:cNvSpPr/>
          <p:nvPr/>
        </p:nvSpPr>
        <p:spPr>
          <a:xfrm>
            <a:off x="755650" y="4991100"/>
            <a:ext cx="2376488" cy="1066800"/>
          </a:xfrm>
          <a:prstGeom prst="rect">
            <a:avLst/>
          </a:prstGeom>
          <a:solidFill>
            <a:srgbClr val="0095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i="0" u="none" strike="noStrike" cap="none">
                <a:solidFill>
                  <a:schemeClr val="lt1"/>
                </a:solidFill>
                <a:latin typeface="Arial"/>
                <a:ea typeface="Arial"/>
                <a:cs typeface="Arial"/>
                <a:sym typeface="Arial"/>
              </a:rPr>
              <a:t>Reptiles:</a:t>
            </a:r>
            <a:endParaRPr/>
          </a:p>
          <a:p>
            <a:pPr marL="285750" marR="0" lvl="0" indent="-285750" algn="l" rtl="0">
              <a:spcBef>
                <a:spcPts val="0"/>
              </a:spcBef>
              <a:spcAft>
                <a:spcPts val="0"/>
              </a:spcAft>
              <a:buClr>
                <a:schemeClr val="lt1"/>
              </a:buClr>
              <a:buSzPts val="1400"/>
              <a:buFont typeface="Arial"/>
              <a:buChar char="•"/>
            </a:pPr>
            <a:r>
              <a:rPr lang="en-GB" sz="1400" b="0" i="0" u="none" strike="noStrike" cap="none">
                <a:solidFill>
                  <a:schemeClr val="lt1"/>
                </a:solidFill>
                <a:latin typeface="Arial"/>
                <a:ea typeface="Arial"/>
                <a:cs typeface="Arial"/>
                <a:sym typeface="Arial"/>
              </a:rPr>
              <a:t>most hatch from eggs.</a:t>
            </a:r>
            <a:endParaRPr/>
          </a:p>
          <a:p>
            <a:pPr marL="285750" marR="0" lvl="0" indent="-285750" algn="l" rtl="0">
              <a:spcBef>
                <a:spcPts val="0"/>
              </a:spcBef>
              <a:spcAft>
                <a:spcPts val="0"/>
              </a:spcAft>
              <a:buClr>
                <a:schemeClr val="lt1"/>
              </a:buClr>
              <a:buSzPts val="1400"/>
              <a:buFont typeface="Arial"/>
              <a:buChar char="•"/>
            </a:pPr>
            <a:r>
              <a:rPr lang="en-GB" sz="1400" b="0" i="0" u="none" strike="noStrike" cap="none">
                <a:solidFill>
                  <a:schemeClr val="lt1"/>
                </a:solidFill>
                <a:latin typeface="Arial"/>
                <a:ea typeface="Arial"/>
                <a:cs typeface="Arial"/>
                <a:sym typeface="Arial"/>
              </a:rPr>
              <a:t>are cold blooded.</a:t>
            </a:r>
            <a:endParaRPr/>
          </a:p>
          <a:p>
            <a:pPr marL="285750" marR="0" lvl="0" indent="-285750" algn="l" rtl="0">
              <a:spcBef>
                <a:spcPts val="0"/>
              </a:spcBef>
              <a:spcAft>
                <a:spcPts val="0"/>
              </a:spcAft>
              <a:buClr>
                <a:schemeClr val="lt1"/>
              </a:buClr>
              <a:buSzPts val="1400"/>
              <a:buFont typeface="Arial"/>
              <a:buChar char="•"/>
            </a:pPr>
            <a:r>
              <a:rPr lang="en-GB" sz="1400" b="0" i="0" u="none" strike="noStrike" cap="none">
                <a:solidFill>
                  <a:schemeClr val="lt1"/>
                </a:solidFill>
                <a:latin typeface="Arial"/>
                <a:ea typeface="Arial"/>
                <a:cs typeface="Arial"/>
                <a:sym typeface="Arial"/>
              </a:rPr>
              <a:t>have dry, scaly skin </a:t>
            </a:r>
            <a:endParaRPr/>
          </a:p>
        </p:txBody>
      </p:sp>
      <p:sp>
        <p:nvSpPr>
          <p:cNvPr id="128" name="Google Shape;128;p14"/>
          <p:cNvSpPr txBox="1"/>
          <p:nvPr/>
        </p:nvSpPr>
        <p:spPr>
          <a:xfrm>
            <a:off x="2359025" y="6245225"/>
            <a:ext cx="4446588" cy="98425"/>
          </a:xfrm>
          <a:prstGeom prst="rect">
            <a:avLst/>
          </a:prstGeom>
          <a:no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chemeClr val="dk1"/>
              </a:buClr>
              <a:buSzPts val="500"/>
              <a:buFont typeface="Arial"/>
              <a:buNone/>
            </a:pPr>
            <a:r>
              <a:rPr lang="en-GB" sz="500" b="0" i="0" u="none" strike="noStrike" cap="none">
                <a:solidFill>
                  <a:schemeClr val="dk1"/>
                </a:solidFill>
                <a:latin typeface="Arial"/>
                <a:ea typeface="Arial"/>
                <a:cs typeface="Arial"/>
                <a:sym typeface="Arial"/>
              </a:rPr>
              <a:t>Photo courtesy of vastateparksstaff, EraPhernalia Vintage, MyFWCmedia, Eric Kilby (@flickr.com) - granted under creative commons licence – attribution</a:t>
            </a:r>
            <a:endParaRPr/>
          </a:p>
        </p:txBody>
      </p:sp>
      <p:sp>
        <p:nvSpPr>
          <p:cNvPr id="129" name="Google Shape;129;p14"/>
          <p:cNvSpPr/>
          <p:nvPr/>
        </p:nvSpPr>
        <p:spPr>
          <a:xfrm>
            <a:off x="5540375" y="4991100"/>
            <a:ext cx="2847975" cy="1063625"/>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When the embryo is fully formed, it is called a hatchling. It uses an egg tooth to break out of the egg or ‘hatch’. </a:t>
            </a:r>
            <a:endParaRPr/>
          </a:p>
        </p:txBody>
      </p:sp>
      <p:sp>
        <p:nvSpPr>
          <p:cNvPr id="130" name="Google Shape;130;p14"/>
          <p:cNvSpPr/>
          <p:nvPr/>
        </p:nvSpPr>
        <p:spPr>
          <a:xfrm>
            <a:off x="2609850" y="3154363"/>
            <a:ext cx="2097088" cy="1836737"/>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The hatchling begins to grow and becomes a juvenile. The juvenile looks just like the adult reptile. The juvenile grows slowly over a long period before reaching adulthood. </a:t>
            </a:r>
            <a:endParaRPr/>
          </a:p>
        </p:txBody>
      </p:sp>
      <p:sp>
        <p:nvSpPr>
          <p:cNvPr id="131" name="Google Shape;131;p14"/>
          <p:cNvSpPr/>
          <p:nvPr/>
        </p:nvSpPr>
        <p:spPr>
          <a:xfrm>
            <a:off x="3365500" y="1862138"/>
            <a:ext cx="1341438" cy="1136650"/>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dirty="0" smtClean="0">
                <a:solidFill>
                  <a:schemeClr val="dk1"/>
                </a:solidFill>
              </a:rPr>
              <a:t>Fully grown and ready to have its own babies. </a:t>
            </a:r>
            <a:endParaRPr dirty="0"/>
          </a:p>
        </p:txBody>
      </p:sp>
      <p:sp>
        <p:nvSpPr>
          <p:cNvPr id="132" name="Google Shape;132;p14"/>
          <p:cNvSpPr/>
          <p:nvPr/>
        </p:nvSpPr>
        <p:spPr>
          <a:xfrm>
            <a:off x="4795838" y="3727450"/>
            <a:ext cx="1960562" cy="116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i="0" u="none" strike="noStrike" cap="none">
                <a:solidFill>
                  <a:schemeClr val="lt1"/>
                </a:solidFill>
                <a:latin typeface="Arial"/>
                <a:ea typeface="Arial"/>
                <a:cs typeface="Arial"/>
                <a:sym typeface="Arial"/>
              </a:rPr>
              <a:t>Interesting Fact</a:t>
            </a:r>
            <a:endParaRPr/>
          </a:p>
          <a:p>
            <a:pPr marL="0" marR="0" lvl="0" indent="0" algn="ctr" rtl="0">
              <a:spcBef>
                <a:spcPts val="0"/>
              </a:spcBef>
              <a:spcAft>
                <a:spcPts val="0"/>
              </a:spcAft>
              <a:buNone/>
            </a:pPr>
            <a:r>
              <a:rPr lang="en-GB" sz="1100" b="0" i="0" u="none" strike="noStrike" cap="none">
                <a:solidFill>
                  <a:schemeClr val="lt1"/>
                </a:solidFill>
                <a:latin typeface="Arial"/>
                <a:ea typeface="Arial"/>
                <a:cs typeface="Arial"/>
                <a:sym typeface="Arial"/>
              </a:rPr>
              <a:t>Although most reptiles lay eggs, a few species give birth to living offspring. </a:t>
            </a:r>
            <a:endParaRPr/>
          </a:p>
        </p:txBody>
      </p:sp>
      <p:sp>
        <p:nvSpPr>
          <p:cNvPr id="133" name="Google Shape;133;p14"/>
          <p:cNvSpPr/>
          <p:nvPr/>
        </p:nvSpPr>
        <p:spPr>
          <a:xfrm>
            <a:off x="3132138" y="4991100"/>
            <a:ext cx="2374900" cy="1066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i="0" u="none" strike="noStrike" cap="none">
                <a:solidFill>
                  <a:schemeClr val="lt1"/>
                </a:solidFill>
                <a:latin typeface="Arial"/>
                <a:ea typeface="Arial"/>
                <a:cs typeface="Arial"/>
                <a:sym typeface="Arial"/>
              </a:rPr>
              <a:t>Interesting Fact</a:t>
            </a:r>
            <a:endParaRPr/>
          </a:p>
          <a:p>
            <a:pPr marL="0" marR="0" lvl="0" indent="0" algn="ctr" rtl="0">
              <a:spcBef>
                <a:spcPts val="0"/>
              </a:spcBef>
              <a:spcAft>
                <a:spcPts val="0"/>
              </a:spcAft>
              <a:buNone/>
            </a:pPr>
            <a:r>
              <a:rPr lang="en-GB" sz="1100" b="0" i="0" u="none" strike="noStrike" cap="none">
                <a:solidFill>
                  <a:schemeClr val="lt1"/>
                </a:solidFill>
                <a:latin typeface="Arial"/>
                <a:ea typeface="Arial"/>
                <a:cs typeface="Arial"/>
                <a:sym typeface="Arial"/>
              </a:rPr>
              <a:t>Due to the Mother burying her eggs and leaving them to hatch, the hatchlings have to fend for themselves from the moment they leave their egg. </a:t>
            </a:r>
            <a:endParaRPr/>
          </a:p>
        </p:txBody>
      </p:sp>
      <p:sp>
        <p:nvSpPr>
          <p:cNvPr id="135" name="Google Shape;135;p14"/>
          <p:cNvSpPr/>
          <p:nvPr/>
        </p:nvSpPr>
        <p:spPr>
          <a:xfrm>
            <a:off x="7713663" y="1506538"/>
            <a:ext cx="674687" cy="252412"/>
          </a:xfrm>
          <a:prstGeom prst="rect">
            <a:avLst/>
          </a:prstGeom>
          <a:solidFill>
            <a:srgbClr val="F281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i="0" u="none" strike="noStrike" cap="none">
                <a:solidFill>
                  <a:schemeClr val="lt1"/>
                </a:solidFill>
                <a:latin typeface="Arial"/>
                <a:ea typeface="Arial"/>
                <a:cs typeface="Arial"/>
                <a:sym typeface="Arial"/>
              </a:rPr>
              <a:t>Start</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16"/>
          <p:cNvPicPr preferRelativeResize="0"/>
          <p:nvPr/>
        </p:nvPicPr>
        <p:blipFill rotWithShape="1">
          <a:blip r:embed="rId3">
            <a:alphaModFix/>
          </a:blip>
          <a:srcRect/>
          <a:stretch/>
        </p:blipFill>
        <p:spPr>
          <a:xfrm>
            <a:off x="5918200" y="2066925"/>
            <a:ext cx="2470150" cy="1646238"/>
          </a:xfrm>
          <a:prstGeom prst="rect">
            <a:avLst/>
          </a:prstGeom>
          <a:solidFill>
            <a:srgbClr val="EDEDED"/>
          </a:solidFill>
          <a:ln>
            <a:noFill/>
          </a:ln>
        </p:spPr>
      </p:pic>
      <p:pic>
        <p:nvPicPr>
          <p:cNvPr id="154" name="Google Shape;154;p16"/>
          <p:cNvPicPr preferRelativeResize="0"/>
          <p:nvPr/>
        </p:nvPicPr>
        <p:blipFill rotWithShape="1">
          <a:blip r:embed="rId4">
            <a:alphaModFix/>
          </a:blip>
          <a:srcRect l="45185" t="13793" r="12802" b="4870"/>
          <a:stretch/>
        </p:blipFill>
        <p:spPr>
          <a:xfrm>
            <a:off x="6806840" y="3990121"/>
            <a:ext cx="1581510" cy="2067779"/>
          </a:xfrm>
          <a:prstGeom prst="rect">
            <a:avLst/>
          </a:prstGeom>
          <a:solidFill>
            <a:srgbClr val="ECECEC"/>
          </a:solidFill>
          <a:ln>
            <a:noFill/>
          </a:ln>
        </p:spPr>
      </p:pic>
      <p:pic>
        <p:nvPicPr>
          <p:cNvPr id="155" name="Google Shape;155;p16"/>
          <p:cNvPicPr preferRelativeResize="0"/>
          <p:nvPr/>
        </p:nvPicPr>
        <p:blipFill rotWithShape="1">
          <a:blip r:embed="rId5">
            <a:alphaModFix/>
          </a:blip>
          <a:srcRect l="16621" t="9821" r="14746" b="6833"/>
          <a:stretch/>
        </p:blipFill>
        <p:spPr>
          <a:xfrm>
            <a:off x="3183420" y="3990121"/>
            <a:ext cx="1889583" cy="2102704"/>
          </a:xfrm>
          <a:prstGeom prst="rect">
            <a:avLst/>
          </a:prstGeom>
          <a:solidFill>
            <a:srgbClr val="ECECEC"/>
          </a:solidFill>
          <a:ln>
            <a:noFill/>
          </a:ln>
        </p:spPr>
      </p:pic>
      <p:pic>
        <p:nvPicPr>
          <p:cNvPr id="156" name="Google Shape;156;p16"/>
          <p:cNvPicPr preferRelativeResize="0"/>
          <p:nvPr/>
        </p:nvPicPr>
        <p:blipFill rotWithShape="1">
          <a:blip r:embed="rId6">
            <a:alphaModFix/>
          </a:blip>
          <a:srcRect t="15953" r="34065"/>
          <a:stretch/>
        </p:blipFill>
        <p:spPr>
          <a:xfrm>
            <a:off x="755648" y="2067429"/>
            <a:ext cx="1979942" cy="1911008"/>
          </a:xfrm>
          <a:prstGeom prst="rect">
            <a:avLst/>
          </a:prstGeom>
          <a:solidFill>
            <a:srgbClr val="ECECEC"/>
          </a:solidFill>
          <a:ln>
            <a:noFill/>
          </a:ln>
        </p:spPr>
      </p:pic>
      <p:sp>
        <p:nvSpPr>
          <p:cNvPr id="157" name="Google Shape;157;p16"/>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Insects</a:t>
            </a:r>
            <a:endParaRPr/>
          </a:p>
        </p:txBody>
      </p:sp>
      <p:sp>
        <p:nvSpPr>
          <p:cNvPr id="158" name="Google Shape;158;p16"/>
          <p:cNvSpPr/>
          <p:nvPr/>
        </p:nvSpPr>
        <p:spPr>
          <a:xfrm>
            <a:off x="755650" y="1270000"/>
            <a:ext cx="7632700" cy="976313"/>
          </a:xfrm>
          <a:prstGeom prst="rect">
            <a:avLst/>
          </a:prstGeom>
          <a:noFill/>
          <a:ln>
            <a:noFill/>
          </a:ln>
        </p:spPr>
        <p:txBody>
          <a:bodyPr spcFirstLastPara="1" wrap="square" lIns="0" tIns="72000" rIns="0" bIns="72000" anchor="t" anchorCtr="0">
            <a:noAutofit/>
          </a:bodyPr>
          <a:lstStyle/>
          <a:p>
            <a:pPr marL="0" marR="0" lvl="0" indent="0" algn="ctr" rtl="0">
              <a:spcBef>
                <a:spcPts val="0"/>
              </a:spcBef>
              <a:spcAft>
                <a:spcPts val="0"/>
              </a:spcAft>
              <a:buNone/>
            </a:pPr>
            <a:r>
              <a:rPr lang="en-GB" sz="2400" b="0" i="0" u="none" strike="noStrike" cap="none" dirty="0" smtClean="0">
                <a:solidFill>
                  <a:schemeClr val="dk1"/>
                </a:solidFill>
                <a:latin typeface="Comic Sans MS" panose="030F0702030302020204" pitchFamily="66" charset="0"/>
                <a:sym typeface="Arial"/>
              </a:rPr>
              <a:t>Most </a:t>
            </a:r>
            <a:r>
              <a:rPr lang="en-GB" sz="2400" b="0" i="0" u="none" strike="noStrike" cap="none" dirty="0">
                <a:solidFill>
                  <a:schemeClr val="dk1"/>
                </a:solidFill>
                <a:latin typeface="Comic Sans MS" panose="030F0702030302020204" pitchFamily="66" charset="0"/>
                <a:sym typeface="Arial"/>
              </a:rPr>
              <a:t>insects undergo complete metamorphosis. This involves 4 main stages:</a:t>
            </a:r>
            <a:endParaRPr sz="2400" dirty="0">
              <a:latin typeface="Comic Sans MS" panose="030F0702030302020204" pitchFamily="66" charset="0"/>
            </a:endParaRPr>
          </a:p>
        </p:txBody>
      </p:sp>
      <p:sp>
        <p:nvSpPr>
          <p:cNvPr id="159" name="Google Shape;159;p16"/>
          <p:cNvSpPr/>
          <p:nvPr/>
        </p:nvSpPr>
        <p:spPr>
          <a:xfrm>
            <a:off x="6043613" y="2184400"/>
            <a:ext cx="1012825" cy="1030288"/>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i="0" u="none" strike="noStrike" cap="none">
                <a:solidFill>
                  <a:schemeClr val="dk1"/>
                </a:solidFill>
                <a:latin typeface="Arial"/>
                <a:ea typeface="Arial"/>
                <a:cs typeface="Arial"/>
                <a:sym typeface="Arial"/>
              </a:rPr>
              <a:t>Eggs </a:t>
            </a:r>
            <a:r>
              <a:rPr lang="en-GB" sz="1400" b="0" i="0" u="none" strike="noStrike" cap="none">
                <a:solidFill>
                  <a:schemeClr val="dk1"/>
                </a:solidFill>
                <a:latin typeface="Arial"/>
                <a:ea typeface="Arial"/>
                <a:cs typeface="Arial"/>
                <a:sym typeface="Arial"/>
              </a:rPr>
              <a:t>are laid by the female insect.</a:t>
            </a:r>
            <a:endParaRPr/>
          </a:p>
        </p:txBody>
      </p:sp>
      <p:sp>
        <p:nvSpPr>
          <p:cNvPr id="160" name="Google Shape;160;p16"/>
          <p:cNvSpPr/>
          <p:nvPr/>
        </p:nvSpPr>
        <p:spPr>
          <a:xfrm>
            <a:off x="5521325" y="4260850"/>
            <a:ext cx="1949450" cy="1797050"/>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The eggs hatch into </a:t>
            </a:r>
            <a:r>
              <a:rPr lang="en-GB" sz="1400" b="1" i="0" u="none" strike="noStrike" cap="none">
                <a:solidFill>
                  <a:schemeClr val="dk1"/>
                </a:solidFill>
                <a:latin typeface="Arial"/>
                <a:ea typeface="Arial"/>
                <a:cs typeface="Arial"/>
                <a:sym typeface="Arial"/>
              </a:rPr>
              <a:t>larva</a:t>
            </a:r>
            <a:r>
              <a:rPr lang="en-GB" sz="1400" b="0" i="0" u="none" strike="noStrike" cap="none">
                <a:solidFill>
                  <a:schemeClr val="dk1"/>
                </a:solidFill>
                <a:latin typeface="Arial"/>
                <a:ea typeface="Arial"/>
                <a:cs typeface="Arial"/>
                <a:sym typeface="Arial"/>
              </a:rPr>
              <a:t>. The larva look nothing like the adult. This varies depending on species. Common forms are caterpillars, maggots, grubs.</a:t>
            </a:r>
            <a:endParaRPr/>
          </a:p>
        </p:txBody>
      </p:sp>
      <p:sp>
        <p:nvSpPr>
          <p:cNvPr id="161" name="Google Shape;161;p16"/>
          <p:cNvSpPr/>
          <p:nvPr/>
        </p:nvSpPr>
        <p:spPr>
          <a:xfrm>
            <a:off x="855663" y="3452813"/>
            <a:ext cx="1349375" cy="908050"/>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The </a:t>
            </a:r>
            <a:r>
              <a:rPr lang="en-GB" sz="1400" b="1" i="0" u="none" strike="noStrike" cap="none">
                <a:solidFill>
                  <a:schemeClr val="dk1"/>
                </a:solidFill>
                <a:latin typeface="Arial"/>
                <a:ea typeface="Arial"/>
                <a:cs typeface="Arial"/>
                <a:sym typeface="Arial"/>
              </a:rPr>
              <a:t>adult</a:t>
            </a:r>
            <a:r>
              <a:rPr lang="en-GB" sz="1400" b="0" i="0" u="none" strike="noStrike" cap="none">
                <a:solidFill>
                  <a:schemeClr val="dk1"/>
                </a:solidFill>
                <a:latin typeface="Arial"/>
                <a:ea typeface="Arial"/>
                <a:cs typeface="Arial"/>
                <a:sym typeface="Arial"/>
              </a:rPr>
              <a:t> breaks out of the pupa and matures.</a:t>
            </a:r>
            <a:endParaRPr/>
          </a:p>
        </p:txBody>
      </p:sp>
      <p:sp>
        <p:nvSpPr>
          <p:cNvPr id="162" name="Google Shape;162;p16"/>
          <p:cNvSpPr/>
          <p:nvPr/>
        </p:nvSpPr>
        <p:spPr>
          <a:xfrm>
            <a:off x="755650" y="4451350"/>
            <a:ext cx="2376488" cy="1641475"/>
          </a:xfrm>
          <a:prstGeom prst="rect">
            <a:avLst/>
          </a:prstGeom>
          <a:solidFill>
            <a:srgbClr val="0095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i="0" u="none" strike="noStrike" cap="none">
                <a:solidFill>
                  <a:schemeClr val="lt1"/>
                </a:solidFill>
                <a:latin typeface="Arial"/>
                <a:ea typeface="Arial"/>
                <a:cs typeface="Arial"/>
                <a:sym typeface="Arial"/>
              </a:rPr>
              <a:t>Insects:</a:t>
            </a:r>
            <a:endParaRPr/>
          </a:p>
          <a:p>
            <a:pPr marL="285750" marR="0" lvl="0" indent="-285750" algn="l" rtl="0">
              <a:spcBef>
                <a:spcPts val="0"/>
              </a:spcBef>
              <a:spcAft>
                <a:spcPts val="0"/>
              </a:spcAft>
              <a:buClr>
                <a:schemeClr val="lt1"/>
              </a:buClr>
              <a:buSzPts val="1400"/>
              <a:buFont typeface="Arial"/>
              <a:buChar char="•"/>
            </a:pPr>
            <a:r>
              <a:rPr lang="en-GB" sz="1400" b="0" i="0" u="none" strike="noStrike" cap="none">
                <a:solidFill>
                  <a:schemeClr val="lt1"/>
                </a:solidFill>
                <a:latin typeface="Arial"/>
                <a:ea typeface="Arial"/>
                <a:cs typeface="Arial"/>
                <a:sym typeface="Arial"/>
              </a:rPr>
              <a:t>hatch from eggs</a:t>
            </a:r>
            <a:endParaRPr/>
          </a:p>
          <a:p>
            <a:pPr marL="285750" marR="0" lvl="0" indent="-285750" algn="l" rtl="0">
              <a:spcBef>
                <a:spcPts val="0"/>
              </a:spcBef>
              <a:spcAft>
                <a:spcPts val="0"/>
              </a:spcAft>
              <a:buClr>
                <a:schemeClr val="lt1"/>
              </a:buClr>
              <a:buSzPts val="1400"/>
              <a:buFont typeface="Arial"/>
              <a:buChar char="•"/>
            </a:pPr>
            <a:r>
              <a:rPr lang="en-GB" sz="1400" b="0" i="0" u="none" strike="noStrike" cap="none">
                <a:solidFill>
                  <a:schemeClr val="lt1"/>
                </a:solidFill>
                <a:latin typeface="Arial"/>
                <a:ea typeface="Arial"/>
                <a:cs typeface="Arial"/>
                <a:sym typeface="Arial"/>
              </a:rPr>
              <a:t>some look like parents and shed skin as grow</a:t>
            </a:r>
            <a:endParaRPr/>
          </a:p>
          <a:p>
            <a:pPr marL="285750" marR="0" lvl="0" indent="-285750" algn="l" rtl="0">
              <a:spcBef>
                <a:spcPts val="0"/>
              </a:spcBef>
              <a:spcAft>
                <a:spcPts val="0"/>
              </a:spcAft>
              <a:buClr>
                <a:schemeClr val="lt1"/>
              </a:buClr>
              <a:buSzPts val="1400"/>
              <a:buFont typeface="Arial"/>
              <a:buChar char="•"/>
            </a:pPr>
            <a:r>
              <a:rPr lang="en-GB" sz="1400" b="0" i="0" u="none" strike="noStrike" cap="none">
                <a:solidFill>
                  <a:schemeClr val="lt1"/>
                </a:solidFill>
                <a:latin typeface="Arial"/>
                <a:ea typeface="Arial"/>
                <a:cs typeface="Arial"/>
                <a:sym typeface="Arial"/>
              </a:rPr>
              <a:t>some go through metamorphosis young and adult are different.</a:t>
            </a:r>
            <a:endParaRPr/>
          </a:p>
        </p:txBody>
      </p:sp>
      <p:sp>
        <p:nvSpPr>
          <p:cNvPr id="163" name="Google Shape;163;p16"/>
          <p:cNvSpPr/>
          <p:nvPr/>
        </p:nvSpPr>
        <p:spPr>
          <a:xfrm>
            <a:off x="2862263" y="2625725"/>
            <a:ext cx="2633662" cy="1589088"/>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The </a:t>
            </a:r>
            <a:r>
              <a:rPr lang="en-GB" sz="1400" b="1" i="0" u="none" strike="noStrike" cap="none">
                <a:solidFill>
                  <a:schemeClr val="dk1"/>
                </a:solidFill>
                <a:latin typeface="Arial"/>
                <a:ea typeface="Arial"/>
                <a:cs typeface="Arial"/>
                <a:sym typeface="Arial"/>
              </a:rPr>
              <a:t>pupa</a:t>
            </a:r>
            <a:r>
              <a:rPr lang="en-GB" sz="1400" b="0" i="0" u="none" strike="noStrike" cap="none">
                <a:solidFill>
                  <a:schemeClr val="dk1"/>
                </a:solidFill>
                <a:latin typeface="Arial"/>
                <a:ea typeface="Arial"/>
                <a:cs typeface="Arial"/>
                <a:sym typeface="Arial"/>
              </a:rPr>
              <a:t> is formed when the larva moults for the last time. Pupa have a hard protective coating and are often camouflaged. The larva transforms completely inside the pupa.</a:t>
            </a:r>
            <a:endParaRPr/>
          </a:p>
        </p:txBody>
      </p:sp>
      <p:sp>
        <p:nvSpPr>
          <p:cNvPr id="164" name="Google Shape;164;p16"/>
          <p:cNvSpPr txBox="1"/>
          <p:nvPr/>
        </p:nvSpPr>
        <p:spPr>
          <a:xfrm>
            <a:off x="2657475" y="6245225"/>
            <a:ext cx="3892550" cy="98425"/>
          </a:xfrm>
          <a:prstGeom prst="rect">
            <a:avLst/>
          </a:prstGeom>
          <a:no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chemeClr val="dk1"/>
              </a:buClr>
              <a:buSzPts val="500"/>
              <a:buFont typeface="Arial"/>
              <a:buNone/>
            </a:pPr>
            <a:r>
              <a:rPr lang="en-GB" sz="500" b="0" i="0" u="none" strike="noStrike" cap="none">
                <a:solidFill>
                  <a:schemeClr val="dk1"/>
                </a:solidFill>
                <a:latin typeface="Arial"/>
                <a:ea typeface="Arial"/>
                <a:cs typeface="Arial"/>
                <a:sym typeface="Arial"/>
              </a:rPr>
              <a:t>Photo courtesy of Strange Ones, Eran Finkle and Sandy_R (@flickr.com) - granted under creative commons licence – attribution</a:t>
            </a:r>
            <a:endParaRPr/>
          </a:p>
        </p:txBody>
      </p:sp>
      <p:sp>
        <p:nvSpPr>
          <p:cNvPr id="166" name="Google Shape;166;p16"/>
          <p:cNvSpPr/>
          <p:nvPr/>
        </p:nvSpPr>
        <p:spPr>
          <a:xfrm>
            <a:off x="7713663" y="1931988"/>
            <a:ext cx="674687" cy="252412"/>
          </a:xfrm>
          <a:prstGeom prst="rect">
            <a:avLst/>
          </a:prstGeom>
          <a:solidFill>
            <a:srgbClr val="F281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i="0" u="none" strike="noStrike" cap="none">
                <a:solidFill>
                  <a:schemeClr val="lt1"/>
                </a:solidFill>
                <a:latin typeface="Arial"/>
                <a:ea typeface="Arial"/>
                <a:cs typeface="Arial"/>
                <a:sym typeface="Arial"/>
              </a:rPr>
              <a:t>Start</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7"/>
          <p:cNvPicPr preferRelativeResize="0"/>
          <p:nvPr/>
        </p:nvPicPr>
        <p:blipFill rotWithShape="1">
          <a:blip r:embed="rId3">
            <a:alphaModFix/>
          </a:blip>
          <a:srcRect/>
          <a:stretch/>
        </p:blipFill>
        <p:spPr>
          <a:xfrm>
            <a:off x="5019470" y="2246723"/>
            <a:ext cx="3368879" cy="2694445"/>
          </a:xfrm>
          <a:prstGeom prst="rect">
            <a:avLst/>
          </a:prstGeom>
          <a:solidFill>
            <a:srgbClr val="ECECEC"/>
          </a:solidFill>
          <a:ln>
            <a:noFill/>
          </a:ln>
        </p:spPr>
      </p:pic>
      <p:pic>
        <p:nvPicPr>
          <p:cNvPr id="172" name="Google Shape;172;p17"/>
          <p:cNvPicPr preferRelativeResize="0"/>
          <p:nvPr/>
        </p:nvPicPr>
        <p:blipFill rotWithShape="1">
          <a:blip r:embed="rId4">
            <a:alphaModFix/>
          </a:blip>
          <a:srcRect/>
          <a:stretch/>
        </p:blipFill>
        <p:spPr>
          <a:xfrm>
            <a:off x="773220" y="2246723"/>
            <a:ext cx="3070649" cy="2042102"/>
          </a:xfrm>
          <a:prstGeom prst="rect">
            <a:avLst/>
          </a:prstGeom>
          <a:solidFill>
            <a:srgbClr val="ECECEC"/>
          </a:solidFill>
          <a:ln>
            <a:noFill/>
          </a:ln>
        </p:spPr>
      </p:pic>
      <p:pic>
        <p:nvPicPr>
          <p:cNvPr id="173" name="Google Shape;173;p17"/>
          <p:cNvPicPr preferRelativeResize="0"/>
          <p:nvPr/>
        </p:nvPicPr>
        <p:blipFill rotWithShape="1">
          <a:blip r:embed="rId5">
            <a:alphaModFix/>
          </a:blip>
          <a:srcRect/>
          <a:stretch/>
        </p:blipFill>
        <p:spPr>
          <a:xfrm>
            <a:off x="3225193" y="4408098"/>
            <a:ext cx="1237352" cy="1649802"/>
          </a:xfrm>
          <a:prstGeom prst="rect">
            <a:avLst/>
          </a:prstGeom>
          <a:solidFill>
            <a:srgbClr val="ECECEC"/>
          </a:solidFill>
          <a:ln>
            <a:noFill/>
          </a:ln>
        </p:spPr>
      </p:pic>
      <p:sp>
        <p:nvSpPr>
          <p:cNvPr id="174" name="Google Shape;174;p17"/>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dirty="0"/>
              <a:t>Insects</a:t>
            </a:r>
            <a:endParaRPr dirty="0"/>
          </a:p>
        </p:txBody>
      </p:sp>
      <p:sp>
        <p:nvSpPr>
          <p:cNvPr id="175" name="Google Shape;175;p17"/>
          <p:cNvSpPr/>
          <p:nvPr/>
        </p:nvSpPr>
        <p:spPr>
          <a:xfrm>
            <a:off x="755650" y="1270000"/>
            <a:ext cx="7632700" cy="976313"/>
          </a:xfrm>
          <a:prstGeom prst="rect">
            <a:avLst/>
          </a:prstGeom>
          <a:noFill/>
          <a:ln>
            <a:noFill/>
          </a:ln>
        </p:spPr>
        <p:txBody>
          <a:bodyPr spcFirstLastPara="1" wrap="square" lIns="0" tIns="72000" rIns="0" bIns="72000" anchor="t" anchorCtr="0">
            <a:noAutofit/>
          </a:bodyPr>
          <a:lstStyle/>
          <a:p>
            <a:pPr marL="0" marR="0" lvl="0" indent="0" algn="l" rtl="0">
              <a:spcBef>
                <a:spcPts val="0"/>
              </a:spcBef>
              <a:spcAft>
                <a:spcPts val="0"/>
              </a:spcAft>
              <a:buNone/>
            </a:pPr>
            <a:endParaRPr dirty="0"/>
          </a:p>
          <a:p>
            <a:pPr marL="0" marR="0" lvl="0" indent="0" algn="ctr" rtl="0">
              <a:spcBef>
                <a:spcPts val="0"/>
              </a:spcBef>
              <a:spcAft>
                <a:spcPts val="0"/>
              </a:spcAft>
              <a:buNone/>
            </a:pPr>
            <a:r>
              <a:rPr lang="en-GB" sz="1800" b="0" i="0" u="none" strike="noStrike" cap="none" dirty="0">
                <a:solidFill>
                  <a:schemeClr val="dk1"/>
                </a:solidFill>
                <a:latin typeface="Comic Sans MS" panose="030F0702030302020204" pitchFamily="66" charset="0"/>
                <a:sym typeface="Arial"/>
              </a:rPr>
              <a:t>The lifecycles of insects that don’t complete metamorphosis involve 3 main stages</a:t>
            </a:r>
            <a:r>
              <a:rPr lang="en-GB" sz="1800" b="0" i="0" u="none" strike="noStrike" cap="none" dirty="0">
                <a:solidFill>
                  <a:schemeClr val="dk1"/>
                </a:solidFill>
                <a:latin typeface="Arial"/>
                <a:ea typeface="Arial"/>
                <a:cs typeface="Arial"/>
                <a:sym typeface="Arial"/>
              </a:rPr>
              <a:t>:</a:t>
            </a:r>
            <a:endParaRPr dirty="0"/>
          </a:p>
        </p:txBody>
      </p:sp>
      <p:sp>
        <p:nvSpPr>
          <p:cNvPr id="176" name="Google Shape;176;p17"/>
          <p:cNvSpPr/>
          <p:nvPr/>
        </p:nvSpPr>
        <p:spPr>
          <a:xfrm>
            <a:off x="7280275" y="2351088"/>
            <a:ext cx="1012825" cy="1031875"/>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i="0" u="none" strike="noStrike" cap="none">
                <a:solidFill>
                  <a:schemeClr val="dk1"/>
                </a:solidFill>
                <a:latin typeface="Arial"/>
                <a:ea typeface="Arial"/>
                <a:cs typeface="Arial"/>
                <a:sym typeface="Arial"/>
              </a:rPr>
              <a:t>Eggs </a:t>
            </a:r>
            <a:r>
              <a:rPr lang="en-GB" sz="1400" b="0" i="0" u="none" strike="noStrike" cap="none">
                <a:solidFill>
                  <a:schemeClr val="dk1"/>
                </a:solidFill>
                <a:latin typeface="Arial"/>
                <a:ea typeface="Arial"/>
                <a:cs typeface="Arial"/>
                <a:sym typeface="Arial"/>
              </a:rPr>
              <a:t>are laid by the female insect.</a:t>
            </a:r>
            <a:endParaRPr/>
          </a:p>
        </p:txBody>
      </p:sp>
      <p:sp>
        <p:nvSpPr>
          <p:cNvPr id="177" name="Google Shape;177;p17"/>
          <p:cNvSpPr/>
          <p:nvPr/>
        </p:nvSpPr>
        <p:spPr>
          <a:xfrm>
            <a:off x="876300" y="4041775"/>
            <a:ext cx="2220913" cy="1582738"/>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The nymph grows into the </a:t>
            </a:r>
            <a:r>
              <a:rPr lang="en-GB" sz="1400" b="1" i="0" u="none" strike="noStrike" cap="none">
                <a:solidFill>
                  <a:schemeClr val="dk1"/>
                </a:solidFill>
                <a:latin typeface="Arial"/>
                <a:ea typeface="Arial"/>
                <a:cs typeface="Arial"/>
                <a:sym typeface="Arial"/>
              </a:rPr>
              <a:t>adult</a:t>
            </a:r>
            <a:r>
              <a:rPr lang="en-GB" sz="1400" b="0" i="0" u="none" strike="noStrike" cap="none">
                <a:solidFill>
                  <a:schemeClr val="dk1"/>
                </a:solidFill>
                <a:latin typeface="Arial"/>
                <a:ea typeface="Arial"/>
                <a:cs typeface="Arial"/>
                <a:sym typeface="Arial"/>
              </a:rPr>
              <a:t> form, sometimes shedding skin. In winged insects fully functional wings mark the adult stage. Adult females lay eggs.</a:t>
            </a:r>
            <a:endParaRPr/>
          </a:p>
        </p:txBody>
      </p:sp>
      <p:sp>
        <p:nvSpPr>
          <p:cNvPr id="178" name="Google Shape;178;p17"/>
          <p:cNvSpPr/>
          <p:nvPr/>
        </p:nvSpPr>
        <p:spPr>
          <a:xfrm>
            <a:off x="4462463" y="5037138"/>
            <a:ext cx="3925887" cy="1014412"/>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Eggs hatch into </a:t>
            </a:r>
            <a:r>
              <a:rPr lang="en-GB" sz="1400" b="1" i="0" u="none" strike="noStrike" cap="none">
                <a:solidFill>
                  <a:schemeClr val="dk1"/>
                </a:solidFill>
                <a:latin typeface="Arial"/>
                <a:ea typeface="Arial"/>
                <a:cs typeface="Arial"/>
                <a:sym typeface="Arial"/>
              </a:rPr>
              <a:t>nymphs</a:t>
            </a:r>
            <a:r>
              <a:rPr lang="en-GB" sz="1400" b="0" i="0" u="none" strike="noStrike" cap="none">
                <a:solidFill>
                  <a:schemeClr val="dk1"/>
                </a:solidFill>
                <a:latin typeface="Arial"/>
                <a:ea typeface="Arial"/>
                <a:cs typeface="Arial"/>
                <a:sym typeface="Arial"/>
              </a:rPr>
              <a:t>. Appearance varies depending on species. Nymphs look like a smaller adult insect and usually share the same habitat and food as the adult.</a:t>
            </a:r>
            <a:endParaRPr/>
          </a:p>
        </p:txBody>
      </p:sp>
      <p:sp>
        <p:nvSpPr>
          <p:cNvPr id="179" name="Google Shape;179;p17"/>
          <p:cNvSpPr txBox="1"/>
          <p:nvPr/>
        </p:nvSpPr>
        <p:spPr>
          <a:xfrm>
            <a:off x="2789238" y="6245225"/>
            <a:ext cx="3565525" cy="98425"/>
          </a:xfrm>
          <a:prstGeom prst="rect">
            <a:avLst/>
          </a:prstGeom>
          <a:no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chemeClr val="dk1"/>
              </a:buClr>
              <a:buSzPts val="500"/>
              <a:buFont typeface="Arial"/>
              <a:buNone/>
            </a:pPr>
            <a:r>
              <a:rPr lang="en-GB" sz="500" b="0" i="0" u="none" strike="noStrike" cap="none">
                <a:solidFill>
                  <a:schemeClr val="dk1"/>
                </a:solidFill>
                <a:latin typeface="Arial"/>
                <a:ea typeface="Arial"/>
                <a:cs typeface="Arial"/>
                <a:sym typeface="Arial"/>
              </a:rPr>
              <a:t>Photo courtesy of leopard gecko, Dano and Tony Cyphert (@flickr.com) - granted under creative commons licence – attribution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20"/>
          <p:cNvPicPr preferRelativeResize="0"/>
          <p:nvPr/>
        </p:nvPicPr>
        <p:blipFill rotWithShape="1">
          <a:blip r:embed="rId3">
            <a:alphaModFix/>
          </a:blip>
          <a:srcRect/>
          <a:stretch/>
        </p:blipFill>
        <p:spPr>
          <a:xfrm>
            <a:off x="6245882" y="2129126"/>
            <a:ext cx="2142468" cy="1606851"/>
          </a:xfrm>
          <a:prstGeom prst="rect">
            <a:avLst/>
          </a:prstGeom>
          <a:solidFill>
            <a:srgbClr val="ECECEC"/>
          </a:solidFill>
          <a:ln>
            <a:noFill/>
          </a:ln>
        </p:spPr>
      </p:pic>
      <p:pic>
        <p:nvPicPr>
          <p:cNvPr id="242" name="Google Shape;242;p20"/>
          <p:cNvPicPr preferRelativeResize="0"/>
          <p:nvPr/>
        </p:nvPicPr>
        <p:blipFill rotWithShape="1">
          <a:blip r:embed="rId4">
            <a:alphaModFix/>
          </a:blip>
          <a:srcRect/>
          <a:stretch/>
        </p:blipFill>
        <p:spPr>
          <a:xfrm>
            <a:off x="3450679" y="3605349"/>
            <a:ext cx="2704991" cy="2452551"/>
          </a:xfrm>
          <a:prstGeom prst="rect">
            <a:avLst/>
          </a:prstGeom>
          <a:solidFill>
            <a:srgbClr val="ECECEC"/>
          </a:solidFill>
          <a:ln>
            <a:noFill/>
          </a:ln>
        </p:spPr>
      </p:pic>
      <p:pic>
        <p:nvPicPr>
          <p:cNvPr id="243" name="Google Shape;243;p20"/>
          <p:cNvPicPr preferRelativeResize="0"/>
          <p:nvPr/>
        </p:nvPicPr>
        <p:blipFill rotWithShape="1">
          <a:blip r:embed="rId5">
            <a:alphaModFix/>
          </a:blip>
          <a:srcRect l="13413"/>
          <a:stretch/>
        </p:blipFill>
        <p:spPr>
          <a:xfrm>
            <a:off x="755650" y="2129126"/>
            <a:ext cx="2582773" cy="2237153"/>
          </a:xfrm>
          <a:prstGeom prst="rect">
            <a:avLst/>
          </a:prstGeom>
          <a:solidFill>
            <a:srgbClr val="ECECEC"/>
          </a:solidFill>
          <a:ln>
            <a:noFill/>
          </a:ln>
        </p:spPr>
      </p:pic>
      <p:sp>
        <p:nvSpPr>
          <p:cNvPr id="244" name="Google Shape;244;p20"/>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dirty="0"/>
              <a:t>Birds</a:t>
            </a:r>
            <a:endParaRPr dirty="0"/>
          </a:p>
        </p:txBody>
      </p:sp>
      <p:sp>
        <p:nvSpPr>
          <p:cNvPr id="245" name="Google Shape;245;p20"/>
          <p:cNvSpPr/>
          <p:nvPr/>
        </p:nvSpPr>
        <p:spPr>
          <a:xfrm>
            <a:off x="755650" y="1270000"/>
            <a:ext cx="7632700" cy="700088"/>
          </a:xfrm>
          <a:prstGeom prst="rect">
            <a:avLst/>
          </a:prstGeom>
          <a:noFill/>
          <a:ln>
            <a:noFill/>
          </a:ln>
        </p:spPr>
        <p:txBody>
          <a:bodyPr spcFirstLastPara="1" wrap="square" lIns="0" tIns="72000" rIns="0" bIns="72000" anchor="t" anchorCtr="0">
            <a:noAutofit/>
          </a:bodyPr>
          <a:lstStyle/>
          <a:p>
            <a:pPr marL="0" marR="0" lvl="0" indent="0" algn="ctr" rtl="0">
              <a:spcBef>
                <a:spcPts val="0"/>
              </a:spcBef>
              <a:spcAft>
                <a:spcPts val="0"/>
              </a:spcAft>
              <a:buNone/>
            </a:pPr>
            <a:r>
              <a:rPr lang="en-GB" sz="1800" b="0" i="0" u="none" strike="noStrike" cap="none" dirty="0" smtClean="0">
                <a:solidFill>
                  <a:schemeClr val="dk1"/>
                </a:solidFill>
                <a:latin typeface="Arial"/>
                <a:ea typeface="Arial"/>
                <a:cs typeface="Arial"/>
                <a:sym typeface="Arial"/>
              </a:rPr>
              <a:t>The </a:t>
            </a:r>
            <a:r>
              <a:rPr lang="en-GB" sz="1800" b="0" i="0" u="none" strike="noStrike" cap="none" dirty="0">
                <a:solidFill>
                  <a:schemeClr val="dk1"/>
                </a:solidFill>
                <a:latin typeface="Arial"/>
                <a:ea typeface="Arial"/>
                <a:cs typeface="Arial"/>
                <a:sym typeface="Arial"/>
              </a:rPr>
              <a:t>lifecycle of a bird involves 3 main stages:</a:t>
            </a:r>
            <a:endParaRPr dirty="0"/>
          </a:p>
        </p:txBody>
      </p:sp>
      <p:sp>
        <p:nvSpPr>
          <p:cNvPr id="246" name="Google Shape;246;p20"/>
          <p:cNvSpPr/>
          <p:nvPr/>
        </p:nvSpPr>
        <p:spPr>
          <a:xfrm>
            <a:off x="4157663" y="2128838"/>
            <a:ext cx="2220912" cy="1057275"/>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Eggs are laid by the mother and the mother and father care for the egg until it hatches.</a:t>
            </a:r>
            <a:endParaRPr/>
          </a:p>
        </p:txBody>
      </p:sp>
      <p:sp>
        <p:nvSpPr>
          <p:cNvPr id="247" name="Google Shape;247;p20"/>
          <p:cNvSpPr/>
          <p:nvPr/>
        </p:nvSpPr>
        <p:spPr>
          <a:xfrm>
            <a:off x="5948363" y="4002088"/>
            <a:ext cx="1296987" cy="1735137"/>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Mother and father feed the young bird until it is old enough to fly and find its own food.</a:t>
            </a:r>
            <a:endParaRPr/>
          </a:p>
        </p:txBody>
      </p:sp>
      <p:sp>
        <p:nvSpPr>
          <p:cNvPr id="248" name="Google Shape;248;p20"/>
          <p:cNvSpPr/>
          <p:nvPr/>
        </p:nvSpPr>
        <p:spPr>
          <a:xfrm>
            <a:off x="755650" y="4073525"/>
            <a:ext cx="2582863" cy="839788"/>
          </a:xfrm>
          <a:prstGeom prst="rect">
            <a:avLst/>
          </a:prstGeom>
          <a:solidFill>
            <a:schemeClr val="lt1"/>
          </a:solidFill>
          <a:ln w="19050" cap="flat" cmpd="sng">
            <a:solidFill>
              <a:srgbClr val="F281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0" u="none" strike="noStrike" cap="none" dirty="0">
                <a:solidFill>
                  <a:schemeClr val="dk1"/>
                </a:solidFill>
                <a:latin typeface="Arial"/>
                <a:ea typeface="Arial"/>
                <a:cs typeface="Arial"/>
                <a:sym typeface="Arial"/>
              </a:rPr>
              <a:t>Independent adult usually seeks company from the opposite </a:t>
            </a:r>
            <a:r>
              <a:rPr lang="en-GB" sz="1400" b="0" i="0" u="none" strike="noStrike" cap="none" dirty="0" smtClean="0">
                <a:solidFill>
                  <a:schemeClr val="dk1"/>
                </a:solidFill>
                <a:latin typeface="Arial"/>
                <a:ea typeface="Arial"/>
                <a:cs typeface="Arial"/>
                <a:sym typeface="Arial"/>
              </a:rPr>
              <a:t>sex.</a:t>
            </a:r>
            <a:endParaRPr dirty="0"/>
          </a:p>
        </p:txBody>
      </p:sp>
      <p:sp>
        <p:nvSpPr>
          <p:cNvPr id="249" name="Google Shape;249;p20"/>
          <p:cNvSpPr/>
          <p:nvPr/>
        </p:nvSpPr>
        <p:spPr>
          <a:xfrm>
            <a:off x="755650" y="4987925"/>
            <a:ext cx="2582863" cy="1069975"/>
          </a:xfrm>
          <a:prstGeom prst="rect">
            <a:avLst/>
          </a:prstGeom>
          <a:solidFill>
            <a:srgbClr val="0095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i="0" u="none" strike="noStrike" cap="none">
                <a:solidFill>
                  <a:schemeClr val="lt1"/>
                </a:solidFill>
                <a:latin typeface="Arial"/>
                <a:ea typeface="Arial"/>
                <a:cs typeface="Arial"/>
                <a:sym typeface="Arial"/>
              </a:rPr>
              <a:t>Birds:</a:t>
            </a:r>
            <a:endParaRPr/>
          </a:p>
          <a:p>
            <a:pPr marL="285750" marR="0" lvl="0" indent="-285750" algn="l" rtl="0">
              <a:spcBef>
                <a:spcPts val="0"/>
              </a:spcBef>
              <a:spcAft>
                <a:spcPts val="0"/>
              </a:spcAft>
              <a:buClr>
                <a:schemeClr val="lt1"/>
              </a:buClr>
              <a:buSzPts val="1400"/>
              <a:buFont typeface="Arial"/>
              <a:buChar char="•"/>
            </a:pPr>
            <a:r>
              <a:rPr lang="en-GB" sz="1400" b="0" i="0" u="none" strike="noStrike" cap="none">
                <a:solidFill>
                  <a:schemeClr val="lt1"/>
                </a:solidFill>
                <a:latin typeface="Arial"/>
                <a:ea typeface="Arial"/>
                <a:cs typeface="Arial"/>
                <a:sym typeface="Arial"/>
              </a:rPr>
              <a:t>have feathers and wings</a:t>
            </a:r>
            <a:endParaRPr/>
          </a:p>
          <a:p>
            <a:pPr marL="285750" marR="0" lvl="0" indent="-285750" algn="l" rtl="0">
              <a:spcBef>
                <a:spcPts val="0"/>
              </a:spcBef>
              <a:spcAft>
                <a:spcPts val="0"/>
              </a:spcAft>
              <a:buClr>
                <a:schemeClr val="lt1"/>
              </a:buClr>
              <a:buSzPts val="1400"/>
              <a:buFont typeface="Arial"/>
              <a:buChar char="•"/>
            </a:pPr>
            <a:r>
              <a:rPr lang="en-GB" sz="1400" b="0" i="0" u="none" strike="noStrike" cap="none">
                <a:solidFill>
                  <a:schemeClr val="lt1"/>
                </a:solidFill>
                <a:latin typeface="Arial"/>
                <a:ea typeface="Arial"/>
                <a:cs typeface="Arial"/>
                <a:sym typeface="Arial"/>
              </a:rPr>
              <a:t>warm-blooded</a:t>
            </a:r>
            <a:endParaRPr/>
          </a:p>
          <a:p>
            <a:pPr marL="285750" marR="0" lvl="0" indent="-285750" algn="l" rtl="0">
              <a:spcBef>
                <a:spcPts val="0"/>
              </a:spcBef>
              <a:spcAft>
                <a:spcPts val="0"/>
              </a:spcAft>
              <a:buClr>
                <a:schemeClr val="lt1"/>
              </a:buClr>
              <a:buSzPts val="1400"/>
              <a:buFont typeface="Arial"/>
              <a:buChar char="•"/>
            </a:pPr>
            <a:r>
              <a:rPr lang="en-GB" sz="1400" b="0" i="0" u="none" strike="noStrike" cap="none">
                <a:solidFill>
                  <a:schemeClr val="lt1"/>
                </a:solidFill>
                <a:latin typeface="Arial"/>
                <a:ea typeface="Arial"/>
                <a:cs typeface="Arial"/>
                <a:sym typeface="Arial"/>
              </a:rPr>
              <a:t>lays eggs</a:t>
            </a:r>
            <a:endParaRPr/>
          </a:p>
        </p:txBody>
      </p:sp>
      <p:pic>
        <p:nvPicPr>
          <p:cNvPr id="250" name="Google Shape;250;p20"/>
          <p:cNvPicPr preferRelativeResize="0"/>
          <p:nvPr/>
        </p:nvPicPr>
        <p:blipFill rotWithShape="1">
          <a:blip r:embed="rId6">
            <a:alphaModFix/>
          </a:blip>
          <a:srcRect/>
          <a:stretch/>
        </p:blipFill>
        <p:spPr>
          <a:xfrm>
            <a:off x="7132638" y="4432300"/>
            <a:ext cx="1255712" cy="1625600"/>
          </a:xfrm>
          <a:prstGeom prst="rect">
            <a:avLst/>
          </a:prstGeom>
          <a:noFill/>
          <a:ln>
            <a:noFill/>
          </a:ln>
        </p:spPr>
      </p:pic>
      <p:sp>
        <p:nvSpPr>
          <p:cNvPr id="252" name="Google Shape;252;p20"/>
          <p:cNvSpPr/>
          <p:nvPr/>
        </p:nvSpPr>
        <p:spPr>
          <a:xfrm>
            <a:off x="7713663" y="1847850"/>
            <a:ext cx="674687" cy="252413"/>
          </a:xfrm>
          <a:prstGeom prst="rect">
            <a:avLst/>
          </a:prstGeom>
          <a:solidFill>
            <a:srgbClr val="F281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i="0" u="none" strike="noStrike" cap="none">
                <a:solidFill>
                  <a:schemeClr val="lt1"/>
                </a:solidFill>
                <a:latin typeface="Arial"/>
                <a:ea typeface="Arial"/>
                <a:cs typeface="Arial"/>
                <a:sym typeface="Arial"/>
              </a:rPr>
              <a:t>Start</a:t>
            </a:r>
            <a:endParaRPr sz="1400" b="0" i="0" u="none" strike="noStrike" cap="none">
              <a:solidFill>
                <a:schemeClr val="lt1"/>
              </a:solidFill>
              <a:latin typeface="Arial"/>
              <a:ea typeface="Arial"/>
              <a:cs typeface="Arial"/>
              <a:sym typeface="Arial"/>
            </a:endParaRPr>
          </a:p>
        </p:txBody>
      </p:sp>
      <p:sp>
        <p:nvSpPr>
          <p:cNvPr id="253" name="Google Shape;253;p20"/>
          <p:cNvSpPr txBox="1"/>
          <p:nvPr/>
        </p:nvSpPr>
        <p:spPr>
          <a:xfrm>
            <a:off x="2789238" y="6245225"/>
            <a:ext cx="3565525" cy="98425"/>
          </a:xfrm>
          <a:prstGeom prst="rect">
            <a:avLst/>
          </a:prstGeom>
          <a:no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chemeClr val="dk1"/>
              </a:buClr>
              <a:buSzPts val="500"/>
              <a:buFont typeface="Arial"/>
              <a:buNone/>
            </a:pPr>
            <a:r>
              <a:rPr lang="en-GB" sz="500" b="0" i="0" u="none" strike="noStrike" cap="none">
                <a:solidFill>
                  <a:schemeClr val="dk1"/>
                </a:solidFill>
                <a:latin typeface="Arial"/>
                <a:ea typeface="Arial"/>
                <a:cs typeface="Arial"/>
                <a:sym typeface="Arial"/>
              </a:rPr>
              <a:t>Photo courtesy of Katie@!, portmanteaus and mazaletel (@flickr.com) - granted under creative commons licence – attribution</a:t>
            </a:r>
            <a:endParaRPr/>
          </a:p>
        </p:txBody>
      </p:sp>
    </p:spTree>
  </p:cSld>
  <p:clrMapOvr>
    <a:masterClrMapping/>
  </p:clrMapOvr>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983</Words>
  <Application>Microsoft Office PowerPoint</Application>
  <PresentationFormat>On-screen Show (4:3)</PresentationFormat>
  <Paragraphs>113</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Comic Sans MS</vt:lpstr>
      <vt:lpstr>Office Theme</vt:lpstr>
      <vt:lpstr>PowerPoint Presentation</vt:lpstr>
      <vt:lpstr>L.O: To explain the life cycle of animals including humans. </vt:lpstr>
      <vt:lpstr>What is a Lifecycle?</vt:lpstr>
      <vt:lpstr>Mammals</vt:lpstr>
      <vt:lpstr>Amphibian</vt:lpstr>
      <vt:lpstr>Reptiles</vt:lpstr>
      <vt:lpstr>Insects</vt:lpstr>
      <vt:lpstr>Insects</vt:lpstr>
      <vt:lpstr>Birds</vt:lpstr>
      <vt:lpstr>Life Cycles</vt:lpstr>
      <vt:lpstr>Insects</vt:lpstr>
      <vt:lpstr>Amphibian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8</cp:revision>
  <dcterms:modified xsi:type="dcterms:W3CDTF">2025-11-06T13:19:20Z</dcterms:modified>
</cp:coreProperties>
</file>