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9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2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3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6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1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87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4000" b="1"/>
            </a:pPr>
            <a:r>
              <a:rPr dirty="0">
                <a:solidFill>
                  <a:srgbClr val="7030A0"/>
                </a:solidFill>
              </a:rPr>
              <a:t>Rhyming and Humorous Poems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ctr">
              <a:defRPr sz="2400"/>
            </a:pPr>
            <a:r>
              <a:rPr sz="2800" b="1" dirty="0">
                <a:solidFill>
                  <a:srgbClr val="7030A0"/>
                </a:solidFill>
              </a:rPr>
              <a:t>Let's learn about fun and creative types of </a:t>
            </a:r>
            <a:r>
              <a:rPr sz="2800" b="1" dirty="0" smtClean="0">
                <a:solidFill>
                  <a:srgbClr val="7030A0"/>
                </a:solidFill>
              </a:rPr>
              <a:t>poems!</a:t>
            </a:r>
            <a:br>
              <a:rPr sz="2800" b="1" dirty="0" smtClean="0">
                <a:solidFill>
                  <a:srgbClr val="7030A0"/>
                </a:solidFill>
              </a:rPr>
            </a:br>
            <a:r>
              <a:rPr sz="2800" b="1" dirty="0" smtClean="0">
                <a:solidFill>
                  <a:srgbClr val="7030A0"/>
                </a:solidFill>
              </a:rPr>
              <a:t/>
            </a:r>
            <a:br>
              <a:rPr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                     </a:t>
            </a:r>
          </a:p>
          <a:p>
            <a:pPr algn="ctr">
              <a:defRPr sz="2400"/>
            </a:pPr>
            <a:r>
              <a:rPr lang="en-US" sz="2800" b="1" dirty="0" smtClean="0">
                <a:solidFill>
                  <a:srgbClr val="7030A0"/>
                </a:solidFill>
              </a:rPr>
              <a:t>  Unit 4    </a:t>
            </a:r>
          </a:p>
          <a:p>
            <a:pPr algn="ctr">
              <a:defRPr sz="2400"/>
            </a:pPr>
            <a:r>
              <a:rPr sz="2800" b="1" dirty="0" smtClean="0">
                <a:solidFill>
                  <a:srgbClr val="7030A0"/>
                </a:solidFill>
              </a:rPr>
              <a:t>For </a:t>
            </a:r>
            <a:r>
              <a:rPr sz="2800" b="1" dirty="0">
                <a:solidFill>
                  <a:srgbClr val="7030A0"/>
                </a:solidFill>
              </a:rPr>
              <a:t>Grade 2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" y="4696690"/>
            <a:ext cx="7776957" cy="18149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4000" b="1"/>
            </a:pPr>
            <a:r>
              <a:t>What is a Rhyming 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l">
              <a:defRPr sz="2400"/>
            </a:pPr>
            <a:r>
              <a:rPr sz="2800" b="1" dirty="0"/>
              <a:t>A rhyming poem is a poem where words at the end of the lines sound the same.</a:t>
            </a:r>
            <a:br>
              <a:rPr sz="2800" b="1" dirty="0"/>
            </a:br>
            <a:r>
              <a:rPr sz="2800" b="1" dirty="0"/>
              <a:t/>
            </a:r>
            <a:br>
              <a:rPr sz="2800" b="1" dirty="0"/>
            </a:br>
            <a:r>
              <a:rPr sz="2800" b="1" dirty="0"/>
              <a:t>Example:</a:t>
            </a:r>
            <a:br>
              <a:rPr sz="2800" b="1" dirty="0"/>
            </a:br>
            <a:r>
              <a:rPr sz="2800" b="1" dirty="0"/>
              <a:t>The cat sat on the </a:t>
            </a:r>
            <a:r>
              <a:rPr sz="2800" b="1" dirty="0">
                <a:solidFill>
                  <a:srgbClr val="7030A0"/>
                </a:solidFill>
              </a:rPr>
              <a:t>mat</a:t>
            </a:r>
            <a:r>
              <a:rPr sz="2800" b="1" dirty="0"/>
              <a:t>,</a:t>
            </a:r>
            <a:br>
              <a:rPr sz="2800" b="1" dirty="0"/>
            </a:br>
            <a:r>
              <a:rPr sz="2800" b="1" dirty="0"/>
              <a:t>Wearing a funny</a:t>
            </a:r>
            <a:r>
              <a:rPr sz="2800" b="1" dirty="0">
                <a:solidFill>
                  <a:srgbClr val="7030A0"/>
                </a:solidFill>
              </a:rPr>
              <a:t> hat</a:t>
            </a:r>
            <a:r>
              <a:rPr sz="2800" b="1" dirty="0" smtClean="0"/>
              <a:t>!</a:t>
            </a:r>
            <a:endParaRPr lang="en-US" sz="2800" b="1" dirty="0" smtClean="0"/>
          </a:p>
          <a:p>
            <a:pPr algn="l">
              <a:defRPr sz="2400"/>
            </a:pPr>
            <a:endParaRPr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3352800"/>
            <a:ext cx="4059382" cy="2260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4000" b="1"/>
            </a:pPr>
            <a:r>
              <a:t>More Rhyming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l">
              <a:defRPr sz="2400"/>
            </a:pPr>
            <a:r>
              <a:rPr sz="2800" b="1" dirty="0"/>
              <a:t>Rhyming words have the same ending sound.</a:t>
            </a:r>
            <a:br>
              <a:rPr sz="2800" b="1" dirty="0"/>
            </a:br>
            <a:r>
              <a:rPr sz="2800" b="1" dirty="0"/>
              <a:t/>
            </a:r>
            <a:br>
              <a:rPr sz="2800" b="1" dirty="0"/>
            </a:br>
            <a:r>
              <a:rPr sz="2800" b="1" dirty="0"/>
              <a:t>Examples:</a:t>
            </a:r>
            <a:br>
              <a:rPr sz="2800" b="1" dirty="0"/>
            </a:br>
            <a:r>
              <a:rPr sz="2800" b="1" dirty="0">
                <a:solidFill>
                  <a:srgbClr val="7030A0"/>
                </a:solidFill>
              </a:rPr>
              <a:t>•</a:t>
            </a:r>
            <a:r>
              <a:rPr sz="2800" b="1" dirty="0"/>
              <a:t> </a:t>
            </a:r>
            <a:r>
              <a:rPr sz="2800" b="1" dirty="0">
                <a:solidFill>
                  <a:srgbClr val="7030A0"/>
                </a:solidFill>
              </a:rPr>
              <a:t>Sun – Fun</a:t>
            </a:r>
            <a:br>
              <a:rPr sz="2800" b="1" dirty="0">
                <a:solidFill>
                  <a:srgbClr val="7030A0"/>
                </a:solidFill>
              </a:rPr>
            </a:br>
            <a:r>
              <a:rPr sz="2800" b="1" dirty="0">
                <a:solidFill>
                  <a:srgbClr val="7030A0"/>
                </a:solidFill>
              </a:rPr>
              <a:t>• Cake – Bake</a:t>
            </a:r>
            <a:br>
              <a:rPr sz="2800" b="1" dirty="0">
                <a:solidFill>
                  <a:srgbClr val="7030A0"/>
                </a:solidFill>
              </a:rPr>
            </a:br>
            <a:r>
              <a:rPr sz="2800" b="1" dirty="0">
                <a:solidFill>
                  <a:srgbClr val="7030A0"/>
                </a:solidFill>
              </a:rPr>
              <a:t>• Tree – Bee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4000" b="1"/>
            </a:pPr>
            <a:r>
              <a:t>Why Do We Use Rhymes?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l">
              <a:defRPr sz="2400"/>
            </a:pPr>
            <a:r>
              <a:rPr sz="2800" dirty="0">
                <a:solidFill>
                  <a:srgbClr val="7030A0"/>
                </a:solidFill>
              </a:rPr>
              <a:t>Rhyming makes poems sound musical and fun!</a:t>
            </a:r>
            <a:br>
              <a:rPr sz="2800" dirty="0">
                <a:solidFill>
                  <a:srgbClr val="7030A0"/>
                </a:solidFill>
              </a:rPr>
            </a:br>
            <a:r>
              <a:rPr sz="2800" dirty="0">
                <a:solidFill>
                  <a:srgbClr val="7030A0"/>
                </a:solidFill>
              </a:rPr>
              <a:t>It helps us remember the poem easily.</a:t>
            </a:r>
            <a:br>
              <a:rPr sz="2800" dirty="0">
                <a:solidFill>
                  <a:srgbClr val="7030A0"/>
                </a:solidFill>
              </a:rPr>
            </a:br>
            <a:r>
              <a:rPr sz="2800" dirty="0">
                <a:solidFill>
                  <a:srgbClr val="7030A0"/>
                </a:solidFill>
              </a:rPr>
              <a:t/>
            </a:r>
            <a:br>
              <a:rPr sz="2800" dirty="0">
                <a:solidFill>
                  <a:srgbClr val="7030A0"/>
                </a:solidFill>
              </a:rPr>
            </a:br>
            <a:r>
              <a:rPr sz="2800" dirty="0">
                <a:solidFill>
                  <a:srgbClr val="7030A0"/>
                </a:solidFill>
              </a:rPr>
              <a:t>Rhymes can also make the poem playful and happy!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77" y="4045526"/>
            <a:ext cx="3546764" cy="22989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4000" b="1"/>
            </a:pPr>
            <a:r>
              <a:t>What is a Humorous 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l">
              <a:defRPr sz="2400"/>
            </a:pPr>
            <a:r>
              <a:rPr dirty="0">
                <a:solidFill>
                  <a:srgbClr val="7030A0"/>
                </a:solidFill>
              </a:rPr>
              <a:t>A humorous poem makes us laugh or smile.</a:t>
            </a:r>
            <a:br>
              <a:rPr dirty="0">
                <a:solidFill>
                  <a:srgbClr val="7030A0"/>
                </a:solidFill>
              </a:rPr>
            </a:br>
            <a:r>
              <a:rPr dirty="0">
                <a:solidFill>
                  <a:srgbClr val="7030A0"/>
                </a:solidFill>
              </a:rPr>
              <a:t>It can tell a silly story or use funny words.</a:t>
            </a:r>
            <a:br>
              <a:rPr dirty="0">
                <a:solidFill>
                  <a:srgbClr val="7030A0"/>
                </a:solidFill>
              </a:rPr>
            </a:br>
            <a:r>
              <a:rPr dirty="0">
                <a:solidFill>
                  <a:srgbClr val="7030A0"/>
                </a:solidFill>
              </a:rPr>
              <a:t/>
            </a:r>
            <a:br>
              <a:rPr dirty="0">
                <a:solidFill>
                  <a:srgbClr val="7030A0"/>
                </a:solidFill>
              </a:rPr>
            </a:br>
            <a:r>
              <a:rPr dirty="0">
                <a:solidFill>
                  <a:srgbClr val="7030A0"/>
                </a:solidFill>
              </a:rPr>
              <a:t>Example:</a:t>
            </a:r>
            <a:br>
              <a:rPr dirty="0">
                <a:solidFill>
                  <a:srgbClr val="7030A0"/>
                </a:solidFill>
              </a:rPr>
            </a:br>
            <a:r>
              <a:rPr dirty="0">
                <a:solidFill>
                  <a:srgbClr val="7030A0"/>
                </a:solidFill>
              </a:rPr>
              <a:t>My dog likes to chase his tail,</a:t>
            </a:r>
            <a:br>
              <a:rPr dirty="0">
                <a:solidFill>
                  <a:srgbClr val="7030A0"/>
                </a:solidFill>
              </a:rPr>
            </a:br>
            <a:r>
              <a:rPr dirty="0">
                <a:solidFill>
                  <a:srgbClr val="7030A0"/>
                </a:solidFill>
              </a:rPr>
              <a:t>He </a:t>
            </a:r>
            <a:r>
              <a:rPr dirty="0" smtClean="0">
                <a:solidFill>
                  <a:srgbClr val="7030A0"/>
                </a:solidFill>
              </a:rPr>
              <a:t>spins </a:t>
            </a:r>
            <a:r>
              <a:rPr dirty="0">
                <a:solidFill>
                  <a:srgbClr val="7030A0"/>
                </a:solidFill>
              </a:rPr>
              <a:t>around just like a sail</a:t>
            </a:r>
            <a:r>
              <a:rPr dirty="0" smtClean="0">
                <a:solidFill>
                  <a:srgbClr val="7030A0"/>
                </a:solidFill>
              </a:rPr>
              <a:t>!</a:t>
            </a:r>
            <a:endParaRPr lang="en-US" dirty="0" smtClean="0">
              <a:solidFill>
                <a:srgbClr val="7030A0"/>
              </a:solidFill>
            </a:endParaRPr>
          </a:p>
          <a:p>
            <a:pPr algn="l">
              <a:defRPr sz="2400"/>
            </a:pPr>
            <a:r>
              <a:rPr lang="en-US" dirty="0" smtClean="0">
                <a:solidFill>
                  <a:srgbClr val="7030A0"/>
                </a:solidFill>
              </a:rPr>
              <a:t>Humorous means: Funny 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</a:p>
          <a:p>
            <a:pPr algn="l">
              <a:defRPr sz="2400"/>
            </a:pPr>
            <a:endParaRPr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80" y="3070514"/>
            <a:ext cx="3206029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4000" b="1"/>
            </a:pPr>
            <a:r>
              <a:t>Funny Poem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l">
              <a:defRPr sz="2400"/>
            </a:pPr>
            <a:r>
              <a:rPr sz="3200" b="1" dirty="0">
                <a:solidFill>
                  <a:srgbClr val="7030A0"/>
                </a:solidFill>
              </a:rPr>
              <a:t>There once was a frog named Lou,</a:t>
            </a:r>
            <a:br>
              <a:rPr sz="3200" b="1" dirty="0">
                <a:solidFill>
                  <a:srgbClr val="7030A0"/>
                </a:solidFill>
              </a:rPr>
            </a:br>
            <a:r>
              <a:rPr sz="3200" b="1" dirty="0">
                <a:solidFill>
                  <a:srgbClr val="7030A0"/>
                </a:solidFill>
              </a:rPr>
              <a:t>Who wanted to live in a shoe.</a:t>
            </a:r>
            <a:br>
              <a:rPr sz="3200" b="1" dirty="0">
                <a:solidFill>
                  <a:srgbClr val="7030A0"/>
                </a:solidFill>
              </a:rPr>
            </a:br>
            <a:r>
              <a:rPr sz="3200" b="1" dirty="0">
                <a:solidFill>
                  <a:srgbClr val="7030A0"/>
                </a:solidFill>
              </a:rPr>
              <a:t>He hopped in one night,</a:t>
            </a:r>
            <a:br>
              <a:rPr sz="3200" b="1" dirty="0">
                <a:solidFill>
                  <a:srgbClr val="7030A0"/>
                </a:solidFill>
              </a:rPr>
            </a:br>
            <a:r>
              <a:rPr sz="3200" b="1" dirty="0">
                <a:solidFill>
                  <a:srgbClr val="7030A0"/>
                </a:solidFill>
              </a:rPr>
              <a:t>And what a big fright!</a:t>
            </a:r>
            <a:br>
              <a:rPr sz="3200" b="1" dirty="0">
                <a:solidFill>
                  <a:srgbClr val="7030A0"/>
                </a:solidFill>
              </a:rPr>
            </a:br>
            <a:r>
              <a:rPr sz="3200" b="1" dirty="0">
                <a:solidFill>
                  <a:srgbClr val="7030A0"/>
                </a:solidFill>
              </a:rPr>
              <a:t>The shoe had a foot in it too!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5" y="3369734"/>
            <a:ext cx="2690691" cy="2499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4000" b="1"/>
            </a:pPr>
            <a:r>
              <a:t>Rhyming + Humor Together!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dirty="0"/>
          </a:p>
          <a:p>
            <a:pPr algn="l">
              <a:defRPr sz="2400"/>
            </a:pPr>
            <a:r>
              <a:rPr sz="3200" dirty="0">
                <a:solidFill>
                  <a:srgbClr val="7030A0"/>
                </a:solidFill>
              </a:rPr>
              <a:t>Many funny poems also rhyme!</a:t>
            </a:r>
            <a:br>
              <a:rPr sz="3200" dirty="0">
                <a:solidFill>
                  <a:srgbClr val="7030A0"/>
                </a:solidFill>
              </a:rPr>
            </a:br>
            <a:r>
              <a:rPr sz="3200" dirty="0">
                <a:solidFill>
                  <a:srgbClr val="7030A0"/>
                </a:solidFill>
              </a:rPr>
              <a:t>That makes them even more fun to read.</a:t>
            </a:r>
            <a:br>
              <a:rPr sz="3200" dirty="0">
                <a:solidFill>
                  <a:srgbClr val="7030A0"/>
                </a:solidFill>
              </a:rPr>
            </a:br>
            <a:r>
              <a:rPr sz="3200" dirty="0">
                <a:solidFill>
                  <a:srgbClr val="7030A0"/>
                </a:solidFill>
              </a:rPr>
              <a:t/>
            </a:r>
            <a:br>
              <a:rPr sz="3200" dirty="0">
                <a:solidFill>
                  <a:srgbClr val="7030A0"/>
                </a:solidFill>
              </a:rPr>
            </a:br>
            <a:r>
              <a:rPr sz="3200" dirty="0">
                <a:solidFill>
                  <a:srgbClr val="7030A0"/>
                </a:solidFill>
              </a:rPr>
              <a:t>Example:</a:t>
            </a:r>
            <a:br>
              <a:rPr sz="3200" dirty="0">
                <a:solidFill>
                  <a:srgbClr val="7030A0"/>
                </a:solidFill>
              </a:rPr>
            </a:br>
            <a:r>
              <a:rPr sz="3200" dirty="0">
                <a:solidFill>
                  <a:srgbClr val="7030A0"/>
                </a:solidFill>
              </a:rPr>
              <a:t>I had a pet mouse,</a:t>
            </a:r>
            <a:br>
              <a:rPr sz="3200" dirty="0">
                <a:solidFill>
                  <a:srgbClr val="7030A0"/>
                </a:solidFill>
              </a:rPr>
            </a:br>
            <a:r>
              <a:rPr sz="3200" dirty="0">
                <a:solidFill>
                  <a:srgbClr val="7030A0"/>
                </a:solidFill>
              </a:rPr>
              <a:t>Who lived in my house,</a:t>
            </a:r>
            <a:br>
              <a:rPr sz="3200" dirty="0">
                <a:solidFill>
                  <a:srgbClr val="7030A0"/>
                </a:solidFill>
              </a:rPr>
            </a:br>
            <a:r>
              <a:rPr sz="3200" dirty="0">
                <a:solidFill>
                  <a:srgbClr val="7030A0"/>
                </a:solidFill>
              </a:rPr>
              <a:t>He squeaked for some cheese,</a:t>
            </a:r>
            <a:br>
              <a:rPr sz="3200" dirty="0">
                <a:solidFill>
                  <a:srgbClr val="7030A0"/>
                </a:solidFill>
              </a:rPr>
            </a:br>
            <a:r>
              <a:rPr sz="3200" dirty="0">
                <a:solidFill>
                  <a:srgbClr val="7030A0"/>
                </a:solidFill>
              </a:rPr>
              <a:t>Then ran up my blouse!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4" y="3796145"/>
            <a:ext cx="2729345" cy="24482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4000" b="1"/>
            </a:pPr>
            <a:r>
              <a:t>Let's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l">
              <a:defRPr sz="2400"/>
            </a:pPr>
            <a:r>
              <a:rPr sz="3200" b="1" dirty="0">
                <a:solidFill>
                  <a:srgbClr val="7030A0"/>
                </a:solidFill>
              </a:rPr>
              <a:t>• Rhyming poems have words that sound the same.</a:t>
            </a:r>
            <a:br>
              <a:rPr sz="3200" b="1" dirty="0">
                <a:solidFill>
                  <a:srgbClr val="7030A0"/>
                </a:solidFill>
              </a:rPr>
            </a:br>
            <a:r>
              <a:rPr sz="3200" b="1" dirty="0">
                <a:solidFill>
                  <a:srgbClr val="7030A0"/>
                </a:solidFill>
              </a:rPr>
              <a:t>• Humorous poems are funny and make us smile.</a:t>
            </a:r>
            <a:br>
              <a:rPr sz="3200" b="1" dirty="0">
                <a:solidFill>
                  <a:srgbClr val="7030A0"/>
                </a:solidFill>
              </a:rPr>
            </a:br>
            <a:r>
              <a:rPr sz="3200" b="1" dirty="0">
                <a:solidFill>
                  <a:srgbClr val="7030A0"/>
                </a:solidFill>
              </a:rPr>
              <a:t>• Both are fun to read and write!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4000" b="1"/>
            </a:pPr>
            <a: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l">
              <a:defRPr sz="2400"/>
            </a:pPr>
            <a:r>
              <a:rPr sz="3200" b="1" dirty="0">
                <a:solidFill>
                  <a:srgbClr val="7030A0"/>
                </a:solidFill>
              </a:rPr>
              <a:t>Now you know about rhyming and humorous poems!</a:t>
            </a:r>
            <a:br>
              <a:rPr sz="3200" b="1" dirty="0">
                <a:solidFill>
                  <a:srgbClr val="7030A0"/>
                </a:solidFill>
              </a:rPr>
            </a:br>
            <a:r>
              <a:rPr sz="3200" b="1" dirty="0">
                <a:solidFill>
                  <a:srgbClr val="7030A0"/>
                </a:solidFill>
              </a:rPr>
              <a:t>Let's read some together in class</a:t>
            </a:r>
            <a:r>
              <a:rPr sz="3200" b="1" dirty="0" smtClean="0">
                <a:solidFill>
                  <a:srgbClr val="7030A0"/>
                </a:solidFill>
              </a:rPr>
              <a:t>!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algn="l">
              <a:defRPr sz="2400"/>
            </a:pPr>
            <a:endParaRPr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124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Retrospect</vt:lpstr>
      <vt:lpstr>Rhyming and Humorous Poems</vt:lpstr>
      <vt:lpstr>What is a Rhyming Poem?</vt:lpstr>
      <vt:lpstr>More Rhyming Examples</vt:lpstr>
      <vt:lpstr>Why Do We Use Rhymes?</vt:lpstr>
      <vt:lpstr>What is a Humorous Poem?</vt:lpstr>
      <vt:lpstr>Funny Poem Example</vt:lpstr>
      <vt:lpstr>Rhyming + Humor Together!</vt:lpstr>
      <vt:lpstr>Let's Remember</vt:lpstr>
      <vt:lpstr>Thank You!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Rhyming and Humorous Poems</dc:title>
  <dc:subject/>
  <dc:creator/>
  <cp:keywords/>
  <dc:description>generated using python-pptx</dc:description>
  <cp:lastModifiedBy>Lenovo</cp:lastModifiedBy>
  <cp:revision>3</cp:revision>
  <dcterms:created xsi:type="dcterms:W3CDTF">2013-01-27T09:14:16Z</dcterms:created>
  <dcterms:modified xsi:type="dcterms:W3CDTF">2025-11-06T12:26:43Z</dcterms:modified>
  <cp:category/>
</cp:coreProperties>
</file>