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notesMasterIdLst>
    <p:notesMasterId r:id="rId13"/>
  </p:notesMasterIdLst>
  <p:sldIdLst>
    <p:sldId id="256" r:id="rId2"/>
    <p:sldId id="257" r:id="rId3"/>
    <p:sldId id="263" r:id="rId4"/>
    <p:sldId id="264" r:id="rId5"/>
    <p:sldId id="258" r:id="rId6"/>
    <p:sldId id="259" r:id="rId7"/>
    <p:sldId id="260" r:id="rId8"/>
    <p:sldId id="261" r:id="rId9"/>
    <p:sldId id="262" r:id="rId10"/>
    <p:sldId id="265"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p:cViewPr varScale="1">
        <p:scale>
          <a:sx n="78" d="100"/>
          <a:sy n="78" d="100"/>
        </p:scale>
        <p:origin x="78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E8536B-AFE5-4CC3-B54A-D2FD15C9704D}" type="datetimeFigureOut">
              <a:rPr lang="en-US" smtClean="0"/>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0E581-4AEA-47A5-898A-A2498AFDF0CA}" type="slidenum">
              <a:rPr lang="en-US" smtClean="0"/>
              <a:t>‹#›</a:t>
            </a:fld>
            <a:endParaRPr lang="en-US"/>
          </a:p>
        </p:txBody>
      </p:sp>
    </p:spTree>
    <p:extLst>
      <p:ext uri="{BB962C8B-B14F-4D97-AF65-F5344CB8AC3E}">
        <p14:creationId xmlns:p14="http://schemas.microsoft.com/office/powerpoint/2010/main" val="2310996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00E581-4AEA-47A5-898A-A2498AFDF0CA}" type="slidenum">
              <a:rPr lang="en-US" smtClean="0"/>
              <a:t>6</a:t>
            </a:fld>
            <a:endParaRPr lang="en-US"/>
          </a:p>
        </p:txBody>
      </p:sp>
    </p:spTree>
    <p:extLst>
      <p:ext uri="{BB962C8B-B14F-4D97-AF65-F5344CB8AC3E}">
        <p14:creationId xmlns:p14="http://schemas.microsoft.com/office/powerpoint/2010/main" val="2710767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E70BF5-6BD7-4900-BB67-EC8C9D69E734}"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EFA97-DB5F-4553-BDC8-DBBC790485E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384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E70BF5-6BD7-4900-BB67-EC8C9D69E734}"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EFA97-DB5F-4553-BDC8-DBBC790485E2}" type="slidenum">
              <a:rPr lang="en-US" smtClean="0"/>
              <a:t>‹#›</a:t>
            </a:fld>
            <a:endParaRPr lang="en-US"/>
          </a:p>
        </p:txBody>
      </p:sp>
    </p:spTree>
    <p:extLst>
      <p:ext uri="{BB962C8B-B14F-4D97-AF65-F5344CB8AC3E}">
        <p14:creationId xmlns:p14="http://schemas.microsoft.com/office/powerpoint/2010/main" val="36264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E70BF5-6BD7-4900-BB67-EC8C9D69E734}"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EFA97-DB5F-4553-BDC8-DBBC790485E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034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E70BF5-6BD7-4900-BB67-EC8C9D69E734}"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EFA97-DB5F-4553-BDC8-DBBC790485E2}" type="slidenum">
              <a:rPr lang="en-US" smtClean="0"/>
              <a:t>‹#›</a:t>
            </a:fld>
            <a:endParaRPr lang="en-US"/>
          </a:p>
        </p:txBody>
      </p:sp>
    </p:spTree>
    <p:extLst>
      <p:ext uri="{BB962C8B-B14F-4D97-AF65-F5344CB8AC3E}">
        <p14:creationId xmlns:p14="http://schemas.microsoft.com/office/powerpoint/2010/main" val="1907724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E70BF5-6BD7-4900-BB67-EC8C9D69E734}"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EFA97-DB5F-4553-BDC8-DBBC790485E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E70BF5-6BD7-4900-BB67-EC8C9D69E734}"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EFA97-DB5F-4553-BDC8-DBBC790485E2}" type="slidenum">
              <a:rPr lang="en-US" smtClean="0"/>
              <a:t>‹#›</a:t>
            </a:fld>
            <a:endParaRPr lang="en-US"/>
          </a:p>
        </p:txBody>
      </p:sp>
    </p:spTree>
    <p:extLst>
      <p:ext uri="{BB962C8B-B14F-4D97-AF65-F5344CB8AC3E}">
        <p14:creationId xmlns:p14="http://schemas.microsoft.com/office/powerpoint/2010/main" val="2630267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E70BF5-6BD7-4900-BB67-EC8C9D69E734}" type="datetimeFigureOut">
              <a:rPr lang="en-US" smtClean="0"/>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FEFA97-DB5F-4553-BDC8-DBBC790485E2}" type="slidenum">
              <a:rPr lang="en-US" smtClean="0"/>
              <a:t>‹#›</a:t>
            </a:fld>
            <a:endParaRPr lang="en-US"/>
          </a:p>
        </p:txBody>
      </p:sp>
    </p:spTree>
    <p:extLst>
      <p:ext uri="{BB962C8B-B14F-4D97-AF65-F5344CB8AC3E}">
        <p14:creationId xmlns:p14="http://schemas.microsoft.com/office/powerpoint/2010/main" val="81027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E70BF5-6BD7-4900-BB67-EC8C9D69E734}" type="datetimeFigureOut">
              <a:rPr lang="en-US" smtClean="0"/>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FEFA97-DB5F-4553-BDC8-DBBC790485E2}" type="slidenum">
              <a:rPr lang="en-US" smtClean="0"/>
              <a:t>‹#›</a:t>
            </a:fld>
            <a:endParaRPr lang="en-US"/>
          </a:p>
        </p:txBody>
      </p:sp>
    </p:spTree>
    <p:extLst>
      <p:ext uri="{BB962C8B-B14F-4D97-AF65-F5344CB8AC3E}">
        <p14:creationId xmlns:p14="http://schemas.microsoft.com/office/powerpoint/2010/main" val="924319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E70BF5-6BD7-4900-BB67-EC8C9D69E734}" type="datetimeFigureOut">
              <a:rPr lang="en-US" smtClean="0"/>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FEFA97-DB5F-4553-BDC8-DBBC790485E2}" type="slidenum">
              <a:rPr lang="en-US" smtClean="0"/>
              <a:t>‹#›</a:t>
            </a:fld>
            <a:endParaRPr lang="en-US"/>
          </a:p>
        </p:txBody>
      </p:sp>
    </p:spTree>
    <p:extLst>
      <p:ext uri="{BB962C8B-B14F-4D97-AF65-F5344CB8AC3E}">
        <p14:creationId xmlns:p14="http://schemas.microsoft.com/office/powerpoint/2010/main" val="306536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E70BF5-6BD7-4900-BB67-EC8C9D69E734}"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EFA97-DB5F-4553-BDC8-DBBC790485E2}" type="slidenum">
              <a:rPr lang="en-US" smtClean="0"/>
              <a:t>‹#›</a:t>
            </a:fld>
            <a:endParaRPr lang="en-US"/>
          </a:p>
        </p:txBody>
      </p:sp>
    </p:spTree>
    <p:extLst>
      <p:ext uri="{BB962C8B-B14F-4D97-AF65-F5344CB8AC3E}">
        <p14:creationId xmlns:p14="http://schemas.microsoft.com/office/powerpoint/2010/main" val="111862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E70BF5-6BD7-4900-BB67-EC8C9D69E734}"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EFA97-DB5F-4553-BDC8-DBBC790485E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580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E70BF5-6BD7-4900-BB67-EC8C9D69E734}" type="datetimeFigureOut">
              <a:rPr lang="en-US" smtClean="0"/>
              <a:t>11/6/2025</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AFEFA97-DB5F-4553-BDC8-DBBC790485E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569760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freepngimg.com/png/19305-thank-you-png-clipart" TargetMode="External"/><Relationship Id="rId7" Type="http://schemas.openxmlformats.org/officeDocument/2006/relationships/hyperlink" Target="https://creativecommons.org/licenses/by-nc-sa/3.0/"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mcarmenserrano.blogspot.com/2015/" TargetMode="External"/><Relationship Id="rId5" Type="http://schemas.openxmlformats.org/officeDocument/2006/relationships/image" Target="../media/image8.png"/><Relationship Id="rId4" Type="http://schemas.openxmlformats.org/officeDocument/2006/relationships/hyperlink" Target="https://creativecommons.org/licenses/by-nc/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70237334@N04/6379728773"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cogdog/14230971848/"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flickr.com/photos/dreamyshade/76121159/" TargetMode="External"/><Relationship Id="rId3" Type="http://schemas.openxmlformats.org/officeDocument/2006/relationships/hyperlink" Target="https://www.google.com/search?sca_esv=4acce884baa46368&amp;rlz=1C1CHBD_enJO1126JO1126&amp;cs=0&amp;sxsrf=AE3TifMiZvBo0iQvrEVXdEBxprjnPpQ8uA%3A1761112795148&amp;q=hyphae&amp;sa=X&amp;ved=2ahUKEwit0qe0kLeQAxUuRaQEHSC7Jz0QxccNegQIBhAB&amp;mstk=AUtExfBjZSFcD8qHuA5NUxm83MQkSDwCvKilcOK2plmJk3w4fPEixW5ZAEQPx6XIqGoHzYgMfS2DZxkq1FKO9LOwSQn_d-gMh3gvS07Ug3I1ldbmDFUA1IfD6SALA6OsAA5Q5iDHjGSj7bRo2KXfXU0aynhvsY5mALpY4I14pwFKs3omCUTUhEZrOTr7aPhUqxC3alPW9DdA6ywkrgOIMsVrDXhbusnD42QxdKJVkJu0hUBAQ0OjfBGWy8HweNh9Ih0inpUAcuLySOpugH3KsJkKRQhW&amp;csui=3" TargetMode="External"/><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www.forestryimages.org/browse/detail.cfm?imgnum=1234032" TargetMode="External"/><Relationship Id="rId4" Type="http://schemas.openxmlformats.org/officeDocument/2006/relationships/image" Target="../media/image4.jpg"/><Relationship Id="rId9"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google.com/search?sca_esv=4acce884baa46368&amp;rlz=1C1CHBD_enJO1126JO1126&amp;cs=0&amp;sxsrf=AE3TifNetAekjFKJfCBDwhfN1l3nO8rh3A%3A1761113144068&amp;q=hyphae&amp;sa=X&amp;ved=2ahUKEwiZ2dTakbeQAxVGUKQEHXAkAUsQxccNegQIBBAB&amp;mstk=AUtExfDG5m0mlITElA0qAB84dmFUBShpSwmYJeOa-e5XIpGDFXYtIMaJHIGEQB1K0xH0X_sdswf3ItzgyIA_gcXzscTkav4Zj8T6BLNQStVkcHgMx2-79S6UIENwWDPkbGYKpE4J2KtMxWmVKkjPwvljPRJ7186Q5p98Gc3r3KgOYnwqW5OLPEEkqGynXIXJzpt8ZBLA6ASmajV3J-b7RkhC3sbWz-la02N6AB4VeNAXN8L8adTuGoyLdTs6GOvIk011Q7IAQjVvzWtq6DnvHm5pHXZx&amp;csui=3" TargetMode="Externa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Mol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ACE52-BE01-1094-09D0-556C69E43F0D}"/>
              </a:ext>
            </a:extLst>
          </p:cNvPr>
          <p:cNvSpPr>
            <a:spLocks noGrp="1"/>
          </p:cNvSpPr>
          <p:nvPr>
            <p:ph type="ctrTitle"/>
          </p:nvPr>
        </p:nvSpPr>
        <p:spPr/>
        <p:txBody>
          <a:bodyPr/>
          <a:lstStyle/>
          <a:p>
            <a:r>
              <a:rPr lang="en-US" dirty="0"/>
              <a:t>Science presentation</a:t>
            </a:r>
          </a:p>
        </p:txBody>
      </p:sp>
      <p:sp>
        <p:nvSpPr>
          <p:cNvPr id="3" name="Subtitle 2">
            <a:extLst>
              <a:ext uri="{FF2B5EF4-FFF2-40B4-BE49-F238E27FC236}">
                <a16:creationId xmlns:a16="http://schemas.microsoft.com/office/drawing/2014/main" id="{C9FA7702-1F18-BD85-B70C-A22FEDDB86D0}"/>
              </a:ext>
            </a:extLst>
          </p:cNvPr>
          <p:cNvSpPr>
            <a:spLocks noGrp="1"/>
          </p:cNvSpPr>
          <p:nvPr>
            <p:ph type="subTitle" idx="1"/>
          </p:nvPr>
        </p:nvSpPr>
        <p:spPr/>
        <p:txBody>
          <a:bodyPr/>
          <a:lstStyle/>
          <a:p>
            <a:r>
              <a:rPr lang="en-US" dirty="0"/>
              <a:t>Made by Sophia </a:t>
            </a:r>
            <a:r>
              <a:rPr lang="en-US" dirty="0" err="1"/>
              <a:t>madain</a:t>
            </a:r>
            <a:endParaRPr lang="en-US" dirty="0"/>
          </a:p>
        </p:txBody>
      </p:sp>
    </p:spTree>
    <p:extLst>
      <p:ext uri="{BB962C8B-B14F-4D97-AF65-F5344CB8AC3E}">
        <p14:creationId xmlns:p14="http://schemas.microsoft.com/office/powerpoint/2010/main" val="376376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1205E-FF98-1971-B536-7BC910744DF9}"/>
              </a:ext>
            </a:extLst>
          </p:cNvPr>
          <p:cNvSpPr>
            <a:spLocks noGrp="1"/>
          </p:cNvSpPr>
          <p:nvPr>
            <p:ph type="title"/>
          </p:nvPr>
        </p:nvSpPr>
        <p:spPr/>
        <p:txBody>
          <a:bodyPr/>
          <a:lstStyle/>
          <a:p>
            <a:r>
              <a:rPr lang="en-US" dirty="0"/>
              <a:t>BIG QUESTION </a:t>
            </a:r>
          </a:p>
        </p:txBody>
      </p:sp>
      <p:sp>
        <p:nvSpPr>
          <p:cNvPr id="3" name="Content Placeholder 2">
            <a:extLst>
              <a:ext uri="{FF2B5EF4-FFF2-40B4-BE49-F238E27FC236}">
                <a16:creationId xmlns:a16="http://schemas.microsoft.com/office/drawing/2014/main" id="{6F540E5E-E445-8B24-FAFE-79669E44EBD7}"/>
              </a:ext>
            </a:extLst>
          </p:cNvPr>
          <p:cNvSpPr>
            <a:spLocks noGrp="1"/>
          </p:cNvSpPr>
          <p:nvPr>
            <p:ph idx="1"/>
          </p:nvPr>
        </p:nvSpPr>
        <p:spPr/>
        <p:txBody>
          <a:bodyPr/>
          <a:lstStyle/>
          <a:p>
            <a:r>
              <a:rPr lang="en-US" dirty="0"/>
              <a:t>WHICH FOOD GROWS MOLD THE FASTEST</a:t>
            </a:r>
          </a:p>
          <a:p>
            <a:r>
              <a:rPr lang="en-US" b="0" i="0" dirty="0">
                <a:solidFill>
                  <a:srgbClr val="0A0A0A"/>
                </a:solidFill>
                <a:effectLst/>
                <a:latin typeface="Google Sans"/>
              </a:rPr>
              <a:t>Foods like </a:t>
            </a:r>
            <a:r>
              <a:rPr lang="en-US" dirty="0"/>
              <a:t>cheese, cooked eggs, and dried fruits</a:t>
            </a:r>
            <a:r>
              <a:rPr lang="en-US" b="0" i="0" dirty="0">
                <a:solidFill>
                  <a:srgbClr val="0A0A0A"/>
                </a:solidFill>
                <a:effectLst/>
                <a:latin typeface="Google Sans"/>
              </a:rPr>
              <a:t> tend to mold the fastest because they have high moisture, fat, or nutrient content that provides ideal conditions for mold to grow. Berries and other fresh fruits and vegetables are also quick to mold, especially when damaged or stored improperly. </a:t>
            </a:r>
            <a:endParaRPr lang="en-US" dirty="0"/>
          </a:p>
        </p:txBody>
      </p:sp>
    </p:spTree>
    <p:extLst>
      <p:ext uri="{BB962C8B-B14F-4D97-AF65-F5344CB8AC3E}">
        <p14:creationId xmlns:p14="http://schemas.microsoft.com/office/powerpoint/2010/main" val="82447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ECB68-2AB5-3992-2637-F77E99D5D8F5}"/>
              </a:ext>
            </a:extLst>
          </p:cNvPr>
          <p:cNvSpPr>
            <a:spLocks noGrp="1"/>
          </p:cNvSpPr>
          <p:nvPr>
            <p:ph type="title"/>
          </p:nvPr>
        </p:nvSpPr>
        <p:spPr/>
        <p:txBody>
          <a:bodyPr/>
          <a:lstStyle/>
          <a:p>
            <a:r>
              <a:rPr lang="en-US" dirty="0"/>
              <a:t>THANK YOU FOR LISTENING</a:t>
            </a:r>
          </a:p>
        </p:txBody>
      </p:sp>
      <p:pic>
        <p:nvPicPr>
          <p:cNvPr id="5" name="Content Placeholder 4">
            <a:extLst>
              <a:ext uri="{FF2B5EF4-FFF2-40B4-BE49-F238E27FC236}">
                <a16:creationId xmlns:a16="http://schemas.microsoft.com/office/drawing/2014/main" id="{4B3B8556-770C-D02E-F354-3E45BB43BDDE}"/>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81416" y="3344862"/>
            <a:ext cx="4155153" cy="1905000"/>
          </a:xfrm>
        </p:spPr>
      </p:pic>
      <p:sp>
        <p:nvSpPr>
          <p:cNvPr id="6" name="TextBox 5">
            <a:extLst>
              <a:ext uri="{FF2B5EF4-FFF2-40B4-BE49-F238E27FC236}">
                <a16:creationId xmlns:a16="http://schemas.microsoft.com/office/drawing/2014/main" id="{C5CE3E69-6FEC-F4CF-F445-4BDDEDBF79F6}"/>
              </a:ext>
            </a:extLst>
          </p:cNvPr>
          <p:cNvSpPr txBox="1"/>
          <p:nvPr/>
        </p:nvSpPr>
        <p:spPr>
          <a:xfrm>
            <a:off x="2681416" y="5249862"/>
            <a:ext cx="4155153" cy="230832"/>
          </a:xfrm>
          <a:prstGeom prst="rect">
            <a:avLst/>
          </a:prstGeom>
          <a:noFill/>
        </p:spPr>
        <p:txBody>
          <a:bodyPr wrap="square" rtlCol="0">
            <a:spAutoFit/>
          </a:bodyPr>
          <a:lstStyle/>
          <a:p>
            <a:r>
              <a:rPr lang="en-US" sz="900">
                <a:hlinkClick r:id="rId3" tooltip="https://freepngimg.com/png/19305-thank-you-png-clipart"/>
              </a:rPr>
              <a:t>This Photo</a:t>
            </a:r>
            <a:r>
              <a:rPr lang="en-US" sz="900"/>
              <a:t> by Unknown Author is licensed under </a:t>
            </a:r>
            <a:r>
              <a:rPr lang="en-US" sz="900">
                <a:hlinkClick r:id="rId4" tooltip="https://creativecommons.org/licenses/by-nc/3.0/"/>
              </a:rPr>
              <a:t>CC BY-NC</a:t>
            </a:r>
            <a:endParaRPr lang="en-US" sz="900"/>
          </a:p>
        </p:txBody>
      </p:sp>
      <p:pic>
        <p:nvPicPr>
          <p:cNvPr id="8" name="Picture 7">
            <a:extLst>
              <a:ext uri="{FF2B5EF4-FFF2-40B4-BE49-F238E27FC236}">
                <a16:creationId xmlns:a16="http://schemas.microsoft.com/office/drawing/2014/main" id="{555977D9-A6B1-76F0-CDBD-A0F60A8574C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H="1" flipV="1">
            <a:off x="8953500" y="6858000"/>
            <a:ext cx="314068" cy="1136822"/>
          </a:xfrm>
          <a:prstGeom prst="rect">
            <a:avLst/>
          </a:prstGeom>
        </p:spPr>
      </p:pic>
      <p:sp>
        <p:nvSpPr>
          <p:cNvPr id="9" name="TextBox 8">
            <a:extLst>
              <a:ext uri="{FF2B5EF4-FFF2-40B4-BE49-F238E27FC236}">
                <a16:creationId xmlns:a16="http://schemas.microsoft.com/office/drawing/2014/main" id="{D8F8805C-456D-8045-225E-BB77E72FED58}"/>
              </a:ext>
            </a:extLst>
          </p:cNvPr>
          <p:cNvSpPr txBox="1"/>
          <p:nvPr/>
        </p:nvSpPr>
        <p:spPr>
          <a:xfrm>
            <a:off x="3026664" y="5249862"/>
            <a:ext cx="5715000" cy="230832"/>
          </a:xfrm>
          <a:prstGeom prst="rect">
            <a:avLst/>
          </a:prstGeom>
          <a:noFill/>
        </p:spPr>
        <p:txBody>
          <a:bodyPr wrap="square" rtlCol="0">
            <a:spAutoFit/>
          </a:bodyPr>
          <a:lstStyle/>
          <a:p>
            <a:r>
              <a:rPr lang="en-US" sz="900">
                <a:hlinkClick r:id="rId6" tooltip="https://mcarmenserrano.blogspot.com/2015/"/>
              </a:rPr>
              <a:t>This Photo</a:t>
            </a:r>
            <a:r>
              <a:rPr lang="en-US" sz="900"/>
              <a:t> by Unknown Author is licensed under </a:t>
            </a:r>
            <a:r>
              <a:rPr lang="en-US" sz="900">
                <a:hlinkClick r:id="rId7" tooltip="https://creativecommons.org/licenses/by-nc-sa/3.0/"/>
              </a:rPr>
              <a:t>CC BY-SA-NC</a:t>
            </a:r>
            <a:endParaRPr lang="en-US" sz="900"/>
          </a:p>
        </p:txBody>
      </p:sp>
      <p:pic>
        <p:nvPicPr>
          <p:cNvPr id="11" name="Picture 10">
            <a:extLst>
              <a:ext uri="{FF2B5EF4-FFF2-40B4-BE49-F238E27FC236}">
                <a16:creationId xmlns:a16="http://schemas.microsoft.com/office/drawing/2014/main" id="{8148846E-0181-0C13-7912-AB4D153D6F9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547298" y="190500"/>
            <a:ext cx="5715000" cy="6667500"/>
          </a:xfrm>
          <a:prstGeom prst="rect">
            <a:avLst/>
          </a:prstGeom>
        </p:spPr>
      </p:pic>
      <p:sp>
        <p:nvSpPr>
          <p:cNvPr id="12" name="TextBox 11">
            <a:extLst>
              <a:ext uri="{FF2B5EF4-FFF2-40B4-BE49-F238E27FC236}">
                <a16:creationId xmlns:a16="http://schemas.microsoft.com/office/drawing/2014/main" id="{40ED322C-7087-F696-EAE4-53F440FA850C}"/>
              </a:ext>
            </a:extLst>
          </p:cNvPr>
          <p:cNvSpPr txBox="1"/>
          <p:nvPr/>
        </p:nvSpPr>
        <p:spPr>
          <a:xfrm>
            <a:off x="6547298" y="6858000"/>
            <a:ext cx="5715000" cy="230832"/>
          </a:xfrm>
          <a:prstGeom prst="rect">
            <a:avLst/>
          </a:prstGeom>
          <a:noFill/>
        </p:spPr>
        <p:txBody>
          <a:bodyPr wrap="square" rtlCol="0">
            <a:spAutoFit/>
          </a:bodyPr>
          <a:lstStyle/>
          <a:p>
            <a:r>
              <a:rPr lang="en-US" sz="900">
                <a:hlinkClick r:id="rId6" tooltip="https://mcarmenserrano.blogspot.com/2015/"/>
              </a:rPr>
              <a:t>This Photo</a:t>
            </a:r>
            <a:r>
              <a:rPr lang="en-US" sz="900"/>
              <a:t> by Unknown Author is licensed under </a:t>
            </a:r>
            <a:r>
              <a:rPr lang="en-US" sz="900">
                <a:hlinkClick r:id="rId7" tooltip="https://creativecommons.org/licenses/by-nc-sa/3.0/"/>
              </a:rPr>
              <a:t>CC BY-SA-NC</a:t>
            </a:r>
            <a:endParaRPr lang="en-US" sz="900"/>
          </a:p>
        </p:txBody>
      </p:sp>
    </p:spTree>
    <p:extLst>
      <p:ext uri="{BB962C8B-B14F-4D97-AF65-F5344CB8AC3E}">
        <p14:creationId xmlns:p14="http://schemas.microsoft.com/office/powerpoint/2010/main" val="3867612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161F3-2E02-B3EE-009D-BF1784A33E1E}"/>
              </a:ext>
            </a:extLst>
          </p:cNvPr>
          <p:cNvSpPr>
            <a:spLocks noGrp="1"/>
          </p:cNvSpPr>
          <p:nvPr>
            <p:ph type="title"/>
          </p:nvPr>
        </p:nvSpPr>
        <p:spPr/>
        <p:txBody>
          <a:bodyPr/>
          <a:lstStyle/>
          <a:p>
            <a:r>
              <a:rPr lang="en-US" dirty="0"/>
              <a:t>Mold attack</a:t>
            </a:r>
          </a:p>
        </p:txBody>
      </p:sp>
      <p:sp>
        <p:nvSpPr>
          <p:cNvPr id="3" name="Content Placeholder 2">
            <a:extLst>
              <a:ext uri="{FF2B5EF4-FFF2-40B4-BE49-F238E27FC236}">
                <a16:creationId xmlns:a16="http://schemas.microsoft.com/office/drawing/2014/main" id="{0D39153A-FFCA-86CD-26B0-A2775777044F}"/>
              </a:ext>
            </a:extLst>
          </p:cNvPr>
          <p:cNvSpPr>
            <a:spLocks noGrp="1"/>
          </p:cNvSpPr>
          <p:nvPr>
            <p:ph idx="1"/>
          </p:nvPr>
        </p:nvSpPr>
        <p:spPr/>
        <p:txBody>
          <a:bodyPr/>
          <a:lstStyle/>
          <a:p>
            <a:r>
              <a:rPr lang="en-US" b="0" i="0" dirty="0">
                <a:solidFill>
                  <a:srgbClr val="001D35"/>
                </a:solidFill>
                <a:effectLst/>
                <a:latin typeface="Google Sans"/>
              </a:rPr>
              <a:t>when airborne microscopic spores land on the food's moist surface and find the right conditions to thrive. These conditions include moisture, warmth, nutrients from the food, and oxygen. Once a spore takes root, it sends out thread-like structures called mycelia to absorb nutrients, breaking down the food and causing it to rot. </a:t>
            </a:r>
            <a:endParaRPr lang="en-US" dirty="0"/>
          </a:p>
        </p:txBody>
      </p:sp>
    </p:spTree>
    <p:extLst>
      <p:ext uri="{BB962C8B-B14F-4D97-AF65-F5344CB8AC3E}">
        <p14:creationId xmlns:p14="http://schemas.microsoft.com/office/powerpoint/2010/main" val="315433540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F859B-7621-E9FA-5588-7CECCB9F2EE3}"/>
              </a:ext>
            </a:extLst>
          </p:cNvPr>
          <p:cNvSpPr>
            <a:spLocks noGrp="1"/>
          </p:cNvSpPr>
          <p:nvPr>
            <p:ph type="title"/>
          </p:nvPr>
        </p:nvSpPr>
        <p:spPr/>
        <p:txBody>
          <a:bodyPr/>
          <a:lstStyle/>
          <a:p>
            <a:r>
              <a:rPr lang="en-US" dirty="0"/>
              <a:t>WHY DOES MOLD GROW ON FRUT VEGTEBLES CHEESE ETC</a:t>
            </a:r>
          </a:p>
        </p:txBody>
      </p:sp>
      <p:sp>
        <p:nvSpPr>
          <p:cNvPr id="3" name="Content Placeholder 2">
            <a:extLst>
              <a:ext uri="{FF2B5EF4-FFF2-40B4-BE49-F238E27FC236}">
                <a16:creationId xmlns:a16="http://schemas.microsoft.com/office/drawing/2014/main" id="{47642F60-CC7E-3511-CC19-77463A02D9CD}"/>
              </a:ext>
            </a:extLst>
          </p:cNvPr>
          <p:cNvSpPr>
            <a:spLocks noGrp="1"/>
          </p:cNvSpPr>
          <p:nvPr>
            <p:ph idx="1"/>
          </p:nvPr>
        </p:nvSpPr>
        <p:spPr/>
        <p:txBody>
          <a:bodyPr/>
          <a:lstStyle/>
          <a:p>
            <a:r>
              <a:rPr lang="en-US" b="0" i="0" dirty="0">
                <a:solidFill>
                  <a:srgbClr val="0A0A0A"/>
                </a:solidFill>
                <a:effectLst/>
                <a:latin typeface="Google Sans"/>
              </a:rPr>
              <a:t>Mold grows </a:t>
            </a:r>
            <a:r>
              <a:rPr lang="en-US" dirty="0"/>
              <a:t>because its spores find a damp, dark, and organic-rich surface to thrive on</a:t>
            </a:r>
            <a:r>
              <a:rPr lang="en-US" b="0" i="0" dirty="0">
                <a:solidFill>
                  <a:srgbClr val="0A0A0A"/>
                </a:solidFill>
                <a:effectLst/>
                <a:latin typeface="Google Sans"/>
              </a:rPr>
              <a:t>. The essential ingredients are moisture, an organic food source (like dust, wood, or wallpaper), oxygen, and a suitable temperature, typically .Common causes for indoor mold growth include water leaks, high humidity from showers or cooking, and poor ventilation. </a:t>
            </a:r>
            <a:endParaRPr lang="en-US" dirty="0"/>
          </a:p>
        </p:txBody>
      </p:sp>
    </p:spTree>
    <p:extLst>
      <p:ext uri="{BB962C8B-B14F-4D97-AF65-F5344CB8AC3E}">
        <p14:creationId xmlns:p14="http://schemas.microsoft.com/office/powerpoint/2010/main" val="16696800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323C9-42CE-1235-BB37-C47CA02DC382}"/>
              </a:ext>
            </a:extLst>
          </p:cNvPr>
          <p:cNvSpPr>
            <a:spLocks noGrp="1"/>
          </p:cNvSpPr>
          <p:nvPr>
            <p:ph type="title"/>
          </p:nvPr>
        </p:nvSpPr>
        <p:spPr/>
        <p:txBody>
          <a:bodyPr/>
          <a:lstStyle/>
          <a:p>
            <a:r>
              <a:rPr lang="en-US" dirty="0"/>
              <a:t>WHY DOES MOLD GROW IN YOUR HOUSE</a:t>
            </a:r>
          </a:p>
        </p:txBody>
      </p:sp>
      <p:sp>
        <p:nvSpPr>
          <p:cNvPr id="3" name="Content Placeholder 2">
            <a:extLst>
              <a:ext uri="{FF2B5EF4-FFF2-40B4-BE49-F238E27FC236}">
                <a16:creationId xmlns:a16="http://schemas.microsoft.com/office/drawing/2014/main" id="{A6F04B40-F0A7-323A-6F5D-5D5E2E6203F2}"/>
              </a:ext>
            </a:extLst>
          </p:cNvPr>
          <p:cNvSpPr>
            <a:spLocks noGrp="1"/>
          </p:cNvSpPr>
          <p:nvPr>
            <p:ph idx="1"/>
          </p:nvPr>
        </p:nvSpPr>
        <p:spPr/>
        <p:txBody>
          <a:bodyPr/>
          <a:lstStyle/>
          <a:p>
            <a:r>
              <a:rPr lang="en-US" b="0" i="0" dirty="0">
                <a:solidFill>
                  <a:srgbClr val="0A0A0A"/>
                </a:solidFill>
                <a:effectLst/>
                <a:latin typeface="Google Sans"/>
              </a:rPr>
              <a:t>Mold grows in houses </a:t>
            </a:r>
            <a:r>
              <a:rPr lang="en-US" dirty="0"/>
              <a:t>because it needs moisture and organic material</a:t>
            </a:r>
            <a:r>
              <a:rPr lang="en-US" b="0" i="0" dirty="0">
                <a:solidFill>
                  <a:srgbClr val="0A0A0A"/>
                </a:solidFill>
                <a:effectLst/>
                <a:latin typeface="Google Sans"/>
              </a:rPr>
              <a:t>, which are readily available in most homes. Moisture enters through leaks from roofs, pipes, or windows, or from high humidity from daily activities like cooking, showering, or drying clothes indoors. This moisture provides the necessary conditions for the invisible mold spores, which are always in the air, to settle on surfaces and start to grow. </a:t>
            </a:r>
            <a:endParaRPr lang="en-US" dirty="0"/>
          </a:p>
        </p:txBody>
      </p:sp>
      <p:pic>
        <p:nvPicPr>
          <p:cNvPr id="5" name="Picture 4">
            <a:extLst>
              <a:ext uri="{FF2B5EF4-FFF2-40B4-BE49-F238E27FC236}">
                <a16:creationId xmlns:a16="http://schemas.microsoft.com/office/drawing/2014/main" id="{B706519C-5220-426C-6138-E7A1A3CEDA4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19200" y="4471266"/>
            <a:ext cx="3314163" cy="2210521"/>
          </a:xfrm>
          <a:prstGeom prst="rect">
            <a:avLst/>
          </a:prstGeom>
        </p:spPr>
      </p:pic>
      <p:sp>
        <p:nvSpPr>
          <p:cNvPr id="6" name="TextBox 5">
            <a:extLst>
              <a:ext uri="{FF2B5EF4-FFF2-40B4-BE49-F238E27FC236}">
                <a16:creationId xmlns:a16="http://schemas.microsoft.com/office/drawing/2014/main" id="{8CC23492-3D62-54CE-1BC9-0F6B3B6C3882}"/>
              </a:ext>
            </a:extLst>
          </p:cNvPr>
          <p:cNvSpPr txBox="1"/>
          <p:nvPr/>
        </p:nvSpPr>
        <p:spPr>
          <a:xfrm>
            <a:off x="1219200" y="6851925"/>
            <a:ext cx="3314163" cy="230832"/>
          </a:xfrm>
          <a:prstGeom prst="rect">
            <a:avLst/>
          </a:prstGeom>
          <a:noFill/>
        </p:spPr>
        <p:txBody>
          <a:bodyPr wrap="square" rtlCol="0">
            <a:spAutoFit/>
          </a:bodyPr>
          <a:lstStyle/>
          <a:p>
            <a:r>
              <a:rPr lang="en-US" sz="900">
                <a:hlinkClick r:id="rId3" tooltip="https://www.flickr.com/photos/70237334@N04/6379728773"/>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278292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948C3-F6E8-57BC-C568-EFF9C580426A}"/>
              </a:ext>
            </a:extLst>
          </p:cNvPr>
          <p:cNvSpPr>
            <a:spLocks noGrp="1"/>
          </p:cNvSpPr>
          <p:nvPr>
            <p:ph type="title"/>
          </p:nvPr>
        </p:nvSpPr>
        <p:spPr/>
        <p:txBody>
          <a:bodyPr/>
          <a:lstStyle/>
          <a:p>
            <a:r>
              <a:rPr lang="en-US" dirty="0"/>
              <a:t>How does mold grow on cheese</a:t>
            </a:r>
          </a:p>
        </p:txBody>
      </p:sp>
      <p:sp>
        <p:nvSpPr>
          <p:cNvPr id="3" name="Content Placeholder 2">
            <a:extLst>
              <a:ext uri="{FF2B5EF4-FFF2-40B4-BE49-F238E27FC236}">
                <a16:creationId xmlns:a16="http://schemas.microsoft.com/office/drawing/2014/main" id="{2D470529-D78A-AD18-8538-F3B86FD38673}"/>
              </a:ext>
            </a:extLst>
          </p:cNvPr>
          <p:cNvSpPr>
            <a:spLocks noGrp="1"/>
          </p:cNvSpPr>
          <p:nvPr>
            <p:ph idx="1"/>
          </p:nvPr>
        </p:nvSpPr>
        <p:spPr>
          <a:xfrm>
            <a:off x="842319" y="1690688"/>
            <a:ext cx="10515600" cy="4351338"/>
          </a:xfrm>
        </p:spPr>
        <p:txBody>
          <a:bodyPr/>
          <a:lstStyle/>
          <a:p>
            <a:r>
              <a:rPr lang="en-US" b="0" i="0" dirty="0">
                <a:solidFill>
                  <a:srgbClr val="474747"/>
                </a:solidFill>
                <a:effectLst/>
                <a:latin typeface="Google Sans"/>
              </a:rPr>
              <a:t>mold is a type of fungus that thrives in warm and moist environments. When it comes to cheese, mold growth can occur due to a combination of factors. These include </a:t>
            </a:r>
            <a:r>
              <a:rPr lang="en-US" b="0" i="0" dirty="0">
                <a:solidFill>
                  <a:srgbClr val="040C28"/>
                </a:solidFill>
                <a:effectLst/>
                <a:latin typeface="Google Sans"/>
              </a:rPr>
              <a:t>the presence of mold spores in the air, moisture content, temperature, and the type of cheese</a:t>
            </a:r>
            <a:r>
              <a:rPr lang="en-US" b="0" i="0" dirty="0">
                <a:solidFill>
                  <a:srgbClr val="474747"/>
                </a:solidFill>
                <a:effectLst/>
                <a:latin typeface="Google Sans"/>
              </a:rPr>
              <a:t>.</a:t>
            </a:r>
            <a:endParaRPr lang="en-US" dirty="0"/>
          </a:p>
        </p:txBody>
      </p:sp>
      <p:pic>
        <p:nvPicPr>
          <p:cNvPr id="5" name="Picture 4">
            <a:extLst>
              <a:ext uri="{FF2B5EF4-FFF2-40B4-BE49-F238E27FC236}">
                <a16:creationId xmlns:a16="http://schemas.microsoft.com/office/drawing/2014/main" id="{D62A2B0D-C9D8-D6E6-42E8-6AA67815FA8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19512" y="3657600"/>
            <a:ext cx="4752975" cy="1357312"/>
          </a:xfrm>
          <a:prstGeom prst="rect">
            <a:avLst/>
          </a:prstGeom>
        </p:spPr>
      </p:pic>
      <p:sp>
        <p:nvSpPr>
          <p:cNvPr id="6" name="TextBox 5">
            <a:extLst>
              <a:ext uri="{FF2B5EF4-FFF2-40B4-BE49-F238E27FC236}">
                <a16:creationId xmlns:a16="http://schemas.microsoft.com/office/drawing/2014/main" id="{4C465F65-6D38-F39C-F41B-71DF18928C79}"/>
              </a:ext>
            </a:extLst>
          </p:cNvPr>
          <p:cNvSpPr txBox="1"/>
          <p:nvPr/>
        </p:nvSpPr>
        <p:spPr>
          <a:xfrm>
            <a:off x="3719512" y="5014912"/>
            <a:ext cx="4752975" cy="230832"/>
          </a:xfrm>
          <a:prstGeom prst="rect">
            <a:avLst/>
          </a:prstGeom>
          <a:noFill/>
        </p:spPr>
        <p:txBody>
          <a:bodyPr wrap="square" rtlCol="0">
            <a:spAutoFit/>
          </a:bodyPr>
          <a:lstStyle/>
          <a:p>
            <a:r>
              <a:rPr lang="en-US" sz="900" dirty="0">
                <a:hlinkClick r:id="rId3" tooltip="https://www.flickr.com/photos/cogdog/14230971848/"/>
              </a:rPr>
              <a:t>This Photo</a:t>
            </a:r>
            <a:r>
              <a:rPr lang="en-US" sz="900" dirty="0"/>
              <a:t> by Unknown Author is licensed under </a:t>
            </a:r>
            <a:r>
              <a:rPr lang="en-US" sz="900" dirty="0">
                <a:hlinkClick r:id="rId4" tooltip="https://creativecommons.org/licenses/by/3.0/"/>
              </a:rPr>
              <a:t>CC BY</a:t>
            </a:r>
            <a:endParaRPr lang="en-US" sz="900" dirty="0"/>
          </a:p>
        </p:txBody>
      </p:sp>
    </p:spTree>
    <p:extLst>
      <p:ext uri="{BB962C8B-B14F-4D97-AF65-F5344CB8AC3E}">
        <p14:creationId xmlns:p14="http://schemas.microsoft.com/office/powerpoint/2010/main" val="1978294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AD8A0-83C6-69D4-26B0-4A95A08474FD}"/>
              </a:ext>
            </a:extLst>
          </p:cNvPr>
          <p:cNvSpPr>
            <a:spLocks noGrp="1"/>
          </p:cNvSpPr>
          <p:nvPr>
            <p:ph type="title"/>
          </p:nvPr>
        </p:nvSpPr>
        <p:spPr/>
        <p:txBody>
          <a:bodyPr>
            <a:normAutofit/>
          </a:bodyPr>
          <a:lstStyle/>
          <a:p>
            <a:r>
              <a:rPr lang="en-US" dirty="0"/>
              <a:t>How does mold grow on fruits and VEGETABLE</a:t>
            </a:r>
          </a:p>
        </p:txBody>
      </p:sp>
      <p:sp>
        <p:nvSpPr>
          <p:cNvPr id="3" name="Content Placeholder 2">
            <a:extLst>
              <a:ext uri="{FF2B5EF4-FFF2-40B4-BE49-F238E27FC236}">
                <a16:creationId xmlns:a16="http://schemas.microsoft.com/office/drawing/2014/main" id="{18372E8B-8108-B67E-47B9-BC8DA7DB1314}"/>
              </a:ext>
            </a:extLst>
          </p:cNvPr>
          <p:cNvSpPr>
            <a:spLocks noGrp="1"/>
          </p:cNvSpPr>
          <p:nvPr>
            <p:ph idx="1"/>
          </p:nvPr>
        </p:nvSpPr>
        <p:spPr/>
        <p:txBody>
          <a:bodyPr/>
          <a:lstStyle/>
          <a:p>
            <a:r>
              <a:rPr lang="en-US" b="0" i="0" dirty="0">
                <a:solidFill>
                  <a:srgbClr val="001D35"/>
                </a:solidFill>
                <a:effectLst/>
                <a:latin typeface="Google Sans"/>
              </a:rPr>
              <a:t>mold grows on fruits and vegetables when tiny, airborne spores land on a damp surface with enough nutrients, oxygen, and the right temperature. The spores germinate, sending out root-like structures (</a:t>
            </a:r>
            <a:r>
              <a:rPr lang="en-US" b="0" i="0" dirty="0">
                <a:solidFill>
                  <a:srgbClr val="001D35"/>
                </a:solidFill>
                <a:effectLst/>
                <a:latin typeface="Google Sans"/>
                <a:hlinkClick r:id="rId3"/>
              </a:rPr>
              <a:t>hyphae</a:t>
            </a:r>
            <a:r>
              <a:rPr lang="en-US" b="0" i="0" dirty="0">
                <a:solidFill>
                  <a:srgbClr val="001D35"/>
                </a:solidFill>
                <a:effectLst/>
                <a:latin typeface="Google Sans"/>
              </a:rPr>
              <a:t>) that penetrate the food, breaking it down and using it for energy. Damaged areas on the produce make them even more susceptible, as the </a:t>
            </a:r>
            <a:r>
              <a:rPr lang="en-US" b="0" i="0" dirty="0" err="1">
                <a:solidFill>
                  <a:srgbClr val="001D35"/>
                </a:solidFill>
                <a:effectLst/>
                <a:latin typeface="Google Sans"/>
              </a:rPr>
              <a:t>protecti</a:t>
            </a:r>
            <a:endParaRPr lang="en-US" dirty="0"/>
          </a:p>
        </p:txBody>
      </p:sp>
      <p:pic>
        <p:nvPicPr>
          <p:cNvPr id="8" name="Picture 7">
            <a:extLst>
              <a:ext uri="{FF2B5EF4-FFF2-40B4-BE49-F238E27FC236}">
                <a16:creationId xmlns:a16="http://schemas.microsoft.com/office/drawing/2014/main" id="{7C41F097-1E7F-8F24-C740-70103B7AD94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063578" y="4319622"/>
            <a:ext cx="2954309" cy="1992278"/>
          </a:xfrm>
          <a:prstGeom prst="rect">
            <a:avLst/>
          </a:prstGeom>
        </p:spPr>
      </p:pic>
      <p:sp>
        <p:nvSpPr>
          <p:cNvPr id="9" name="TextBox 8">
            <a:extLst>
              <a:ext uri="{FF2B5EF4-FFF2-40B4-BE49-F238E27FC236}">
                <a16:creationId xmlns:a16="http://schemas.microsoft.com/office/drawing/2014/main" id="{389CF298-8142-6FC3-7B5D-F86F3F8D76C2}"/>
              </a:ext>
            </a:extLst>
          </p:cNvPr>
          <p:cNvSpPr txBox="1"/>
          <p:nvPr/>
        </p:nvSpPr>
        <p:spPr>
          <a:xfrm>
            <a:off x="2063578" y="8995719"/>
            <a:ext cx="7302844" cy="230832"/>
          </a:xfrm>
          <a:prstGeom prst="rect">
            <a:avLst/>
          </a:prstGeom>
          <a:noFill/>
        </p:spPr>
        <p:txBody>
          <a:bodyPr wrap="square" rtlCol="0">
            <a:spAutoFit/>
          </a:bodyPr>
          <a:lstStyle/>
          <a:p>
            <a:r>
              <a:rPr lang="en-US" sz="900">
                <a:hlinkClick r:id="rId5" tooltip="https://www.forestryimages.org/browse/detail.cfm?imgnum=1234032"/>
              </a:rPr>
              <a:t>This Photo</a:t>
            </a:r>
            <a:r>
              <a:rPr lang="en-US" sz="900"/>
              <a:t> by Unknown Author is licensed under </a:t>
            </a:r>
            <a:r>
              <a:rPr lang="en-US" sz="900">
                <a:hlinkClick r:id="rId6" tooltip="https://creativecommons.org/licenses/by/3.0/"/>
              </a:rPr>
              <a:t>CC BY</a:t>
            </a:r>
            <a:endParaRPr lang="en-US" sz="900"/>
          </a:p>
        </p:txBody>
      </p:sp>
      <p:pic>
        <p:nvPicPr>
          <p:cNvPr id="11" name="Picture 10">
            <a:extLst>
              <a:ext uri="{FF2B5EF4-FFF2-40B4-BE49-F238E27FC236}">
                <a16:creationId xmlns:a16="http://schemas.microsoft.com/office/drawing/2014/main" id="{36409592-B26B-2CAA-4452-4D55D905DBD2}"/>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243265" y="4065803"/>
            <a:ext cx="4147749" cy="1838753"/>
          </a:xfrm>
          <a:prstGeom prst="rect">
            <a:avLst/>
          </a:prstGeom>
        </p:spPr>
      </p:pic>
      <p:sp>
        <p:nvSpPr>
          <p:cNvPr id="12" name="TextBox 11">
            <a:extLst>
              <a:ext uri="{FF2B5EF4-FFF2-40B4-BE49-F238E27FC236}">
                <a16:creationId xmlns:a16="http://schemas.microsoft.com/office/drawing/2014/main" id="{E826CC99-2B3C-FC32-234D-26912E410F5A}"/>
              </a:ext>
            </a:extLst>
          </p:cNvPr>
          <p:cNvSpPr txBox="1"/>
          <p:nvPr/>
        </p:nvSpPr>
        <p:spPr>
          <a:xfrm>
            <a:off x="6520250" y="6858000"/>
            <a:ext cx="4147749" cy="230832"/>
          </a:xfrm>
          <a:prstGeom prst="rect">
            <a:avLst/>
          </a:prstGeom>
          <a:noFill/>
        </p:spPr>
        <p:txBody>
          <a:bodyPr wrap="square" rtlCol="0">
            <a:spAutoFit/>
          </a:bodyPr>
          <a:lstStyle/>
          <a:p>
            <a:r>
              <a:rPr lang="en-US" sz="900">
                <a:hlinkClick r:id="rId8" tooltip="https://www.flickr.com/photos/dreamyshade/76121159/"/>
              </a:rPr>
              <a:t>This Photo</a:t>
            </a:r>
            <a:r>
              <a:rPr lang="en-US" sz="900"/>
              <a:t> by Unknown Author is licensed under </a:t>
            </a:r>
            <a:r>
              <a:rPr lang="en-US" sz="900">
                <a:hlinkClick r:id="rId9" tooltip="https://creativecommons.org/licenses/by-sa/3.0/"/>
              </a:rPr>
              <a:t>CC BY-SA</a:t>
            </a:r>
            <a:endParaRPr lang="en-US" sz="900"/>
          </a:p>
        </p:txBody>
      </p:sp>
    </p:spTree>
    <p:extLst>
      <p:ext uri="{BB962C8B-B14F-4D97-AF65-F5344CB8AC3E}">
        <p14:creationId xmlns:p14="http://schemas.microsoft.com/office/powerpoint/2010/main" val="119266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571F-90F5-31AC-81BB-EA49D02BE7AC}"/>
              </a:ext>
            </a:extLst>
          </p:cNvPr>
          <p:cNvSpPr>
            <a:spLocks noGrp="1"/>
          </p:cNvSpPr>
          <p:nvPr>
            <p:ph type="title"/>
          </p:nvPr>
        </p:nvSpPr>
        <p:spPr/>
        <p:txBody>
          <a:bodyPr/>
          <a:lstStyle/>
          <a:p>
            <a:r>
              <a:rPr lang="en-US" dirty="0"/>
              <a:t>How does mold grow on bread</a:t>
            </a:r>
          </a:p>
        </p:txBody>
      </p:sp>
      <p:sp>
        <p:nvSpPr>
          <p:cNvPr id="3" name="Content Placeholder 2">
            <a:extLst>
              <a:ext uri="{FF2B5EF4-FFF2-40B4-BE49-F238E27FC236}">
                <a16:creationId xmlns:a16="http://schemas.microsoft.com/office/drawing/2014/main" id="{58FB2735-43D2-7E36-BE12-EF739D3B48A9}"/>
              </a:ext>
            </a:extLst>
          </p:cNvPr>
          <p:cNvSpPr>
            <a:spLocks noGrp="1"/>
          </p:cNvSpPr>
          <p:nvPr>
            <p:ph idx="1"/>
          </p:nvPr>
        </p:nvSpPr>
        <p:spPr/>
        <p:txBody>
          <a:bodyPr/>
          <a:lstStyle/>
          <a:p>
            <a:r>
              <a:rPr lang="en-US" b="0" i="0" dirty="0">
                <a:solidFill>
                  <a:srgbClr val="001D35"/>
                </a:solidFill>
                <a:effectLst/>
                <a:latin typeface="Google Sans"/>
              </a:rPr>
              <a:t>Mold grows on bread when airborne mold spores land on the bread and find suitable conditions, such as moisture, warmth, and a lack of sunlight, to germinate. Once the spores land, they send out root-like structures called </a:t>
            </a:r>
            <a:r>
              <a:rPr lang="en-US" b="0" i="0" dirty="0">
                <a:solidFill>
                  <a:srgbClr val="001D35"/>
                </a:solidFill>
                <a:effectLst/>
                <a:latin typeface="Google Sans"/>
                <a:hlinkClick r:id="rId2"/>
              </a:rPr>
              <a:t>hyphae</a:t>
            </a:r>
            <a:r>
              <a:rPr lang="en-US" b="0" i="0" dirty="0">
                <a:solidFill>
                  <a:srgbClr val="001D35"/>
                </a:solidFill>
                <a:effectLst/>
                <a:latin typeface="Google Sans"/>
              </a:rPr>
              <a:t> that spread into the bread, and the mold begins to feed on the sugars, starches, and proteins. As the mold matures, it forms fruiting bodies that release new spores, starting the cycle over again.  </a:t>
            </a:r>
            <a:endParaRPr lang="en-US" dirty="0"/>
          </a:p>
        </p:txBody>
      </p:sp>
      <p:pic>
        <p:nvPicPr>
          <p:cNvPr id="5" name="Picture 4">
            <a:extLst>
              <a:ext uri="{FF2B5EF4-FFF2-40B4-BE49-F238E27FC236}">
                <a16:creationId xmlns:a16="http://schemas.microsoft.com/office/drawing/2014/main" id="{8F113DEE-C244-9C7E-D30F-0720E220798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00500" y="4670853"/>
            <a:ext cx="4191000" cy="2412891"/>
          </a:xfrm>
          <a:prstGeom prst="rect">
            <a:avLst/>
          </a:prstGeom>
        </p:spPr>
      </p:pic>
      <p:sp>
        <p:nvSpPr>
          <p:cNvPr id="6" name="TextBox 5">
            <a:extLst>
              <a:ext uri="{FF2B5EF4-FFF2-40B4-BE49-F238E27FC236}">
                <a16:creationId xmlns:a16="http://schemas.microsoft.com/office/drawing/2014/main" id="{665CADCB-9F2B-3AAC-D7B0-E158086C677A}"/>
              </a:ext>
            </a:extLst>
          </p:cNvPr>
          <p:cNvSpPr txBox="1"/>
          <p:nvPr/>
        </p:nvSpPr>
        <p:spPr>
          <a:xfrm>
            <a:off x="4000500" y="5524500"/>
            <a:ext cx="4191000" cy="230832"/>
          </a:xfrm>
          <a:prstGeom prst="rect">
            <a:avLst/>
          </a:prstGeom>
          <a:noFill/>
        </p:spPr>
        <p:txBody>
          <a:bodyPr wrap="square" rtlCol="0">
            <a:spAutoFit/>
          </a:bodyPr>
          <a:lstStyle/>
          <a:p>
            <a:r>
              <a:rPr lang="en-US" sz="900">
                <a:hlinkClick r:id="rId4" tooltip="https://en.wikipedia.org/wiki/Mold"/>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9203635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08F7A-A9F6-474B-D167-1D6E6C531DC4}"/>
              </a:ext>
            </a:extLst>
          </p:cNvPr>
          <p:cNvSpPr>
            <a:spLocks noGrp="1"/>
          </p:cNvSpPr>
          <p:nvPr>
            <p:ph type="title"/>
          </p:nvPr>
        </p:nvSpPr>
        <p:spPr/>
        <p:txBody>
          <a:bodyPr>
            <a:normAutofit/>
          </a:bodyPr>
          <a:lstStyle/>
          <a:p>
            <a:r>
              <a:rPr lang="en-US" dirty="0"/>
              <a:t>Why is mold bad for you and your health</a:t>
            </a:r>
          </a:p>
        </p:txBody>
      </p:sp>
      <p:sp>
        <p:nvSpPr>
          <p:cNvPr id="3" name="Content Placeholder 2">
            <a:extLst>
              <a:ext uri="{FF2B5EF4-FFF2-40B4-BE49-F238E27FC236}">
                <a16:creationId xmlns:a16="http://schemas.microsoft.com/office/drawing/2014/main" id="{0386C72B-8E36-2B2C-0A81-707177C47D77}"/>
              </a:ext>
            </a:extLst>
          </p:cNvPr>
          <p:cNvSpPr>
            <a:spLocks noGrp="1"/>
          </p:cNvSpPr>
          <p:nvPr>
            <p:ph idx="1"/>
          </p:nvPr>
        </p:nvSpPr>
        <p:spPr/>
        <p:txBody>
          <a:bodyPr/>
          <a:lstStyle/>
          <a:p>
            <a:r>
              <a:rPr lang="en-US" b="0" i="0" dirty="0">
                <a:solidFill>
                  <a:srgbClr val="001D35"/>
                </a:solidFill>
                <a:effectLst/>
                <a:latin typeface="Google Sans"/>
              </a:rPr>
              <a:t>Mold is bad for you because it can cause allergic reactions, irritant symptoms, and, in some cases, infections or health problems from toxins (mycotoxins). Common symptoms include sneezing, a runny nose, watery eyes, and skin rashes. For people with asthma or other lung conditions, mold can trigger attacks. In individuals with weakened immune systems, mold can lead to serious infections.  </a:t>
            </a:r>
            <a:endParaRPr lang="en-US" dirty="0"/>
          </a:p>
        </p:txBody>
      </p:sp>
    </p:spTree>
    <p:extLst>
      <p:ext uri="{BB962C8B-B14F-4D97-AF65-F5344CB8AC3E}">
        <p14:creationId xmlns:p14="http://schemas.microsoft.com/office/powerpoint/2010/main" val="475524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7294B-F0F7-EB14-DC44-3B5F921F5ACF}"/>
              </a:ext>
            </a:extLst>
          </p:cNvPr>
          <p:cNvSpPr>
            <a:spLocks noGrp="1"/>
          </p:cNvSpPr>
          <p:nvPr>
            <p:ph type="title"/>
          </p:nvPr>
        </p:nvSpPr>
        <p:spPr/>
        <p:txBody>
          <a:bodyPr/>
          <a:lstStyle/>
          <a:p>
            <a:r>
              <a:rPr lang="en-US" dirty="0"/>
              <a:t>CONDITIONS OF MOLD</a:t>
            </a:r>
          </a:p>
        </p:txBody>
      </p:sp>
      <p:sp>
        <p:nvSpPr>
          <p:cNvPr id="3" name="Content Placeholder 2">
            <a:extLst>
              <a:ext uri="{FF2B5EF4-FFF2-40B4-BE49-F238E27FC236}">
                <a16:creationId xmlns:a16="http://schemas.microsoft.com/office/drawing/2014/main" id="{4290891D-B094-B7EF-1389-E66CEA9729BA}"/>
              </a:ext>
            </a:extLst>
          </p:cNvPr>
          <p:cNvSpPr>
            <a:spLocks noGrp="1"/>
          </p:cNvSpPr>
          <p:nvPr>
            <p:ph idx="1"/>
          </p:nvPr>
        </p:nvSpPr>
        <p:spPr/>
        <p:txBody>
          <a:bodyPr/>
          <a:lstStyle/>
          <a:p>
            <a:pPr marL="0" indent="0">
              <a:buNone/>
            </a:pPr>
            <a:r>
              <a:rPr lang="en-US" b="0" i="0" dirty="0">
                <a:solidFill>
                  <a:srgbClr val="001D35"/>
                </a:solidFill>
                <a:effectLst/>
                <a:latin typeface="Google Sans"/>
              </a:rPr>
              <a:t> </a:t>
            </a:r>
            <a:r>
              <a:rPr lang="en-US" b="1" dirty="0"/>
              <a:t>Moisture:</a:t>
            </a:r>
            <a:r>
              <a:rPr lang="en-US" dirty="0"/>
              <a:t> Mold cannot grow without water. Moisture from leaks, floods, high humidity, or condensation creates the damp conditions mold needs to spread.</a:t>
            </a:r>
          </a:p>
          <a:p>
            <a:pPr marL="0" indent="0">
              <a:buNone/>
            </a:pPr>
            <a:r>
              <a:rPr lang="en-US" b="1" dirty="0"/>
              <a:t>Food source:</a:t>
            </a:r>
            <a:r>
              <a:rPr lang="en-US" dirty="0"/>
              <a:t> Mold consumes organic materials. Common indoor food sources include wallpaper glue, paint, wood products, dust, and dead skin cells.</a:t>
            </a:r>
          </a:p>
          <a:p>
            <a:pPr marL="0" indent="0">
              <a:buNone/>
            </a:pPr>
            <a:r>
              <a:rPr lang="en-US" b="1" dirty="0"/>
              <a:t>Oxygen:</a:t>
            </a:r>
            <a:r>
              <a:rPr lang="en-US" dirty="0"/>
              <a:t> Mold needs oxygen to survive. While it's difficult to remove all oxygen, mold can grow even in low concentrations.</a:t>
            </a:r>
          </a:p>
          <a:p>
            <a:pPr marL="0" indent="0">
              <a:buNone/>
            </a:pPr>
            <a:r>
              <a:rPr lang="en-US" b="1" dirty="0"/>
              <a:t>Temperature:</a:t>
            </a:r>
            <a:r>
              <a:rPr lang="en-US" dirty="0"/>
              <a:t> Many molds grow best in temperatures between $60^\</a:t>
            </a:r>
            <a:r>
              <a:rPr lang="en-US" dirty="0" err="1"/>
              <a:t>circ$F</a:t>
            </a:r>
            <a:r>
              <a:rPr lang="en-US" dirty="0"/>
              <a:t> and $80^\</a:t>
            </a:r>
            <a:r>
              <a:rPr lang="en-US" dirty="0" err="1"/>
              <a:t>circ$F</a:t>
            </a:r>
            <a:r>
              <a:rPr lang="en-US" dirty="0"/>
              <a:t>, which are often the same temperatures humans find comfortable.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3774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43</TotalTime>
  <Words>800</Words>
  <Application>Microsoft Office PowerPoint</Application>
  <PresentationFormat>Widescreen</PresentationFormat>
  <Paragraphs>34</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Google Sans</vt:lpstr>
      <vt:lpstr>Tw Cen MT</vt:lpstr>
      <vt:lpstr>Tw Cen MT Condensed</vt:lpstr>
      <vt:lpstr>Wingdings 3</vt:lpstr>
      <vt:lpstr>Integral</vt:lpstr>
      <vt:lpstr>Science presentation</vt:lpstr>
      <vt:lpstr>Mold attack</vt:lpstr>
      <vt:lpstr>WHY DOES MOLD GROW ON FRUT VEGTEBLES CHEESE ETC</vt:lpstr>
      <vt:lpstr>WHY DOES MOLD GROW IN YOUR HOUSE</vt:lpstr>
      <vt:lpstr>How does mold grow on cheese</vt:lpstr>
      <vt:lpstr>How does mold grow on fruits and VEGETABLE</vt:lpstr>
      <vt:lpstr>How does mold grow on bread</vt:lpstr>
      <vt:lpstr>Why is mold bad for you and your health</vt:lpstr>
      <vt:lpstr>CONDITIONS OF MOLD</vt:lpstr>
      <vt:lpstr>BIG QUESTION </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dc:creator>
  <cp:lastModifiedBy>Nada Sameer Marji</cp:lastModifiedBy>
  <cp:revision>5</cp:revision>
  <dcterms:created xsi:type="dcterms:W3CDTF">2025-10-22T06:00:42Z</dcterms:created>
  <dcterms:modified xsi:type="dcterms:W3CDTF">2025-11-06T07:42:07Z</dcterms:modified>
</cp:coreProperties>
</file>