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57"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GB"/>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GB"/>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745033-BB9A-4E69-B414-E281861785DB}" type="datetimeFigureOut">
              <a:rPr lang="en-GB" smtClean="0"/>
              <a:t>01/11/2025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9E6D3AC-44DC-4CA6-9EC6-40FFB0D192CB}" type="slidenum">
              <a:rPr lang="en-GB" smtClean="0"/>
              <a:t>‹#›</a:t>
            </a:fld>
            <a:endParaRPr lang="en-GB"/>
          </a:p>
        </p:txBody>
      </p:sp>
    </p:spTree>
    <p:extLst>
      <p:ext uri="{BB962C8B-B14F-4D97-AF65-F5344CB8AC3E}">
        <p14:creationId xmlns:p14="http://schemas.microsoft.com/office/powerpoint/2010/main" val="220252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45033-BB9A-4E69-B414-E281861785DB}" type="datetimeFigureOut">
              <a:rPr lang="en-GB" smtClean="0"/>
              <a:t>01/11/2025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D3AC-44DC-4CA6-9EC6-40FFB0D192CB}" type="slidenum">
              <a:rPr lang="en-GB" smtClean="0"/>
              <a:t>‹#›</a:t>
            </a:fld>
            <a:endParaRPr lang="en-GB"/>
          </a:p>
        </p:txBody>
      </p:sp>
    </p:spTree>
    <p:extLst>
      <p:ext uri="{BB962C8B-B14F-4D97-AF65-F5344CB8AC3E}">
        <p14:creationId xmlns:p14="http://schemas.microsoft.com/office/powerpoint/2010/main" val="135954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45033-BB9A-4E69-B414-E281861785DB}" type="datetimeFigureOut">
              <a:rPr lang="en-GB" smtClean="0"/>
              <a:t>01/11/2025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D3AC-44DC-4CA6-9EC6-40FFB0D192CB}" type="slidenum">
              <a:rPr lang="en-GB" smtClean="0"/>
              <a:t>‹#›</a:t>
            </a:fld>
            <a:endParaRPr lang="en-GB"/>
          </a:p>
        </p:txBody>
      </p:sp>
    </p:spTree>
    <p:extLst>
      <p:ext uri="{BB962C8B-B14F-4D97-AF65-F5344CB8AC3E}">
        <p14:creationId xmlns:p14="http://schemas.microsoft.com/office/powerpoint/2010/main" val="124272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45033-BB9A-4E69-B414-E281861785DB}" type="datetimeFigureOut">
              <a:rPr lang="en-GB" smtClean="0"/>
              <a:t>01/11/2025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E6D3AC-44DC-4CA6-9EC6-40FFB0D192CB}" type="slidenum">
              <a:rPr lang="en-GB" smtClean="0"/>
              <a:t>‹#›</a:t>
            </a:fld>
            <a:endParaRPr lang="en-GB"/>
          </a:p>
        </p:txBody>
      </p:sp>
    </p:spTree>
    <p:extLst>
      <p:ext uri="{BB962C8B-B14F-4D97-AF65-F5344CB8AC3E}">
        <p14:creationId xmlns:p14="http://schemas.microsoft.com/office/powerpoint/2010/main" val="4376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7745033-BB9A-4E69-B414-E281861785DB}" type="datetimeFigureOut">
              <a:rPr lang="en-GB" smtClean="0"/>
              <a:t>01/11/2025</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GB"/>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GB"/>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9E6D3AC-44DC-4CA6-9EC6-40FFB0D192CB}" type="slidenum">
              <a:rPr lang="en-GB" smtClean="0"/>
              <a:t>‹#›</a:t>
            </a:fld>
            <a:endParaRPr lang="en-GB"/>
          </a:p>
        </p:txBody>
      </p:sp>
    </p:spTree>
    <p:extLst>
      <p:ext uri="{BB962C8B-B14F-4D97-AF65-F5344CB8AC3E}">
        <p14:creationId xmlns:p14="http://schemas.microsoft.com/office/powerpoint/2010/main" val="352278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745033-BB9A-4E69-B414-E281861785DB}" type="datetimeFigureOut">
              <a:rPr lang="en-GB" smtClean="0"/>
              <a:t>01/11/2025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E6D3AC-44DC-4CA6-9EC6-40FFB0D192CB}" type="slidenum">
              <a:rPr lang="en-GB" smtClean="0"/>
              <a:t>‹#›</a:t>
            </a:fld>
            <a:endParaRPr lang="en-GB"/>
          </a:p>
        </p:txBody>
      </p:sp>
    </p:spTree>
    <p:extLst>
      <p:ext uri="{BB962C8B-B14F-4D97-AF65-F5344CB8AC3E}">
        <p14:creationId xmlns:p14="http://schemas.microsoft.com/office/powerpoint/2010/main" val="271851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745033-BB9A-4E69-B414-E281861785DB}" type="datetimeFigureOut">
              <a:rPr lang="en-GB" smtClean="0"/>
              <a:t>01/11/2025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E6D3AC-44DC-4CA6-9EC6-40FFB0D192CB}" type="slidenum">
              <a:rPr lang="en-GB" smtClean="0"/>
              <a:t>‹#›</a:t>
            </a:fld>
            <a:endParaRPr lang="en-GB"/>
          </a:p>
        </p:txBody>
      </p:sp>
    </p:spTree>
    <p:extLst>
      <p:ext uri="{BB962C8B-B14F-4D97-AF65-F5344CB8AC3E}">
        <p14:creationId xmlns:p14="http://schemas.microsoft.com/office/powerpoint/2010/main" val="221149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745033-BB9A-4E69-B414-E281861785DB}" type="datetimeFigureOut">
              <a:rPr lang="en-GB" smtClean="0"/>
              <a:t>01/11/2025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E6D3AC-44DC-4CA6-9EC6-40FFB0D192CB}" type="slidenum">
              <a:rPr lang="en-GB" smtClean="0"/>
              <a:t>‹#›</a:t>
            </a:fld>
            <a:endParaRPr lang="en-GB"/>
          </a:p>
        </p:txBody>
      </p:sp>
    </p:spTree>
    <p:extLst>
      <p:ext uri="{BB962C8B-B14F-4D97-AF65-F5344CB8AC3E}">
        <p14:creationId xmlns:p14="http://schemas.microsoft.com/office/powerpoint/2010/main" val="63844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45033-BB9A-4E69-B414-E281861785DB}" type="datetimeFigureOut">
              <a:rPr lang="en-GB" smtClean="0"/>
              <a:t>01/11/2025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E6D3AC-44DC-4CA6-9EC6-40FFB0D192CB}" type="slidenum">
              <a:rPr lang="en-GB" smtClean="0"/>
              <a:t>‹#›</a:t>
            </a:fld>
            <a:endParaRPr lang="en-GB"/>
          </a:p>
        </p:txBody>
      </p:sp>
    </p:spTree>
    <p:extLst>
      <p:ext uri="{BB962C8B-B14F-4D97-AF65-F5344CB8AC3E}">
        <p14:creationId xmlns:p14="http://schemas.microsoft.com/office/powerpoint/2010/main" val="1851213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745033-BB9A-4E69-B414-E281861785DB}" type="datetimeFigureOut">
              <a:rPr lang="en-GB" smtClean="0"/>
              <a:t>01/11/2025</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GB"/>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a:lstStyle/>
            <a:p>
              <a:endParaRPr lang="en-GB"/>
            </a:p>
          </p:txBody>
        </p:sp>
      </p:grpSp>
      <p:sp>
        <p:nvSpPr>
          <p:cNvPr id="7" name="Slide Number Placeholder 6"/>
          <p:cNvSpPr>
            <a:spLocks noGrp="1"/>
          </p:cNvSpPr>
          <p:nvPr>
            <p:ph type="sldNum" sz="quarter" idx="12"/>
          </p:nvPr>
        </p:nvSpPr>
        <p:spPr/>
        <p:txBody>
          <a:bodyPr/>
          <a:lstStyle/>
          <a:p>
            <a:fld id="{89E6D3AC-44DC-4CA6-9EC6-40FFB0D192CB}" type="slidenum">
              <a:rPr lang="en-GB" smtClean="0"/>
              <a:t>‹#›</a:t>
            </a:fld>
            <a:endParaRPr lang="en-GB"/>
          </a:p>
        </p:txBody>
      </p:sp>
    </p:spTree>
    <p:extLst>
      <p:ext uri="{BB962C8B-B14F-4D97-AF65-F5344CB8AC3E}">
        <p14:creationId xmlns:p14="http://schemas.microsoft.com/office/powerpoint/2010/main" val="372923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745033-BB9A-4E69-B414-E281861785DB}" type="datetimeFigureOut">
              <a:rPr lang="en-GB" smtClean="0"/>
              <a:t>01/11/2025</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GB"/>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a:lstStyle/>
            <a:p>
              <a:endParaRPr lang="en-GB"/>
            </a:p>
          </p:txBody>
        </p:sp>
      </p:grpSp>
      <p:sp>
        <p:nvSpPr>
          <p:cNvPr id="7" name="Slide Number Placeholder 6"/>
          <p:cNvSpPr>
            <a:spLocks noGrp="1"/>
          </p:cNvSpPr>
          <p:nvPr>
            <p:ph type="sldNum" sz="quarter" idx="12"/>
          </p:nvPr>
        </p:nvSpPr>
        <p:spPr/>
        <p:txBody>
          <a:bodyPr/>
          <a:lstStyle/>
          <a:p>
            <a:fld id="{89E6D3AC-44DC-4CA6-9EC6-40FFB0D192CB}" type="slidenum">
              <a:rPr lang="en-GB" smtClean="0"/>
              <a:t>‹#›</a:t>
            </a:fld>
            <a:endParaRPr lang="en-GB"/>
          </a:p>
        </p:txBody>
      </p:sp>
    </p:spTree>
    <p:extLst>
      <p:ext uri="{BB962C8B-B14F-4D97-AF65-F5344CB8AC3E}">
        <p14:creationId xmlns:p14="http://schemas.microsoft.com/office/powerpoint/2010/main" val="28208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7745033-BB9A-4E69-B414-E281861785DB}" type="datetimeFigureOut">
              <a:rPr lang="en-GB" smtClean="0"/>
              <a:t>01/11/2025</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GB"/>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GB"/>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9E6D3AC-44DC-4CA6-9EC6-40FFB0D192CB}" type="slidenum">
              <a:rPr lang="en-GB" smtClean="0"/>
              <a:t>‹#›</a:t>
            </a:fld>
            <a:endParaRPr lang="en-GB"/>
          </a:p>
        </p:txBody>
      </p:sp>
    </p:spTree>
    <p:extLst>
      <p:ext uri="{BB962C8B-B14F-4D97-AF65-F5344CB8AC3E}">
        <p14:creationId xmlns:p14="http://schemas.microsoft.com/office/powerpoint/2010/main" val="33591033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ADD63-E896-4EDD-95C4-9A2201810CCE}"/>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EA1B1C5-E726-1725-8BB2-ACF904BE1348}"/>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6946D99B-5ADD-8F4E-28B0-7CE5C6FAE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885"/>
            <a:ext cx="12191999" cy="8049846"/>
          </a:xfrm>
          <a:prstGeom prst="rect">
            <a:avLst/>
          </a:prstGeom>
          <a:ln>
            <a:noFill/>
          </a:ln>
          <a:effectLst>
            <a:softEdge rad="112500"/>
          </a:effectLst>
        </p:spPr>
      </p:pic>
      <p:sp>
        <p:nvSpPr>
          <p:cNvPr id="6" name="TextBox 5">
            <a:extLst>
              <a:ext uri="{FF2B5EF4-FFF2-40B4-BE49-F238E27FC236}">
                <a16:creationId xmlns:a16="http://schemas.microsoft.com/office/drawing/2014/main" id="{D9136460-69F4-B01D-6582-96390D92EFED}"/>
              </a:ext>
            </a:extLst>
          </p:cNvPr>
          <p:cNvSpPr txBox="1"/>
          <p:nvPr/>
        </p:nvSpPr>
        <p:spPr>
          <a:xfrm>
            <a:off x="937846" y="773723"/>
            <a:ext cx="5656385" cy="984885"/>
          </a:xfrm>
          <a:prstGeom prst="rect">
            <a:avLst/>
          </a:prstGeom>
          <a:noFill/>
        </p:spPr>
        <p:txBody>
          <a:bodyPr wrap="square" rtlCol="0">
            <a:spAutoFit/>
          </a:bodyPr>
          <a:lstStyle/>
          <a:p>
            <a:r>
              <a:rPr lang="en-US" sz="4000" b="1" u="sng" dirty="0">
                <a:solidFill>
                  <a:schemeClr val="bg2">
                    <a:lumMod val="75000"/>
                  </a:schemeClr>
                </a:solidFill>
                <a:latin typeface="Arial Black" panose="020B0A04020102020204" pitchFamily="34" charset="0"/>
              </a:rPr>
              <a:t>Mold attack!</a:t>
            </a:r>
            <a:r>
              <a:rPr lang="en-US" b="1" u="sng" dirty="0">
                <a:solidFill>
                  <a:schemeClr val="bg2">
                    <a:lumMod val="75000"/>
                  </a:schemeClr>
                </a:solidFill>
                <a:latin typeface="Arial Black" panose="020B0A04020102020204" pitchFamily="34" charset="0"/>
              </a:rPr>
              <a:t>!</a:t>
            </a:r>
          </a:p>
          <a:p>
            <a:endParaRPr lang="en-GB" dirty="0"/>
          </a:p>
        </p:txBody>
      </p:sp>
      <p:sp>
        <p:nvSpPr>
          <p:cNvPr id="7" name="TextBox 6">
            <a:extLst>
              <a:ext uri="{FF2B5EF4-FFF2-40B4-BE49-F238E27FC236}">
                <a16:creationId xmlns:a16="http://schemas.microsoft.com/office/drawing/2014/main" id="{D913BEA1-CD5E-404F-0454-7DEA5AAC4DBB}"/>
              </a:ext>
            </a:extLst>
          </p:cNvPr>
          <p:cNvSpPr txBox="1"/>
          <p:nvPr/>
        </p:nvSpPr>
        <p:spPr>
          <a:xfrm>
            <a:off x="9659815" y="2784231"/>
            <a:ext cx="2074984" cy="400110"/>
          </a:xfrm>
          <a:prstGeom prst="rect">
            <a:avLst/>
          </a:prstGeom>
          <a:noFill/>
        </p:spPr>
        <p:txBody>
          <a:bodyPr wrap="square" rtlCol="0">
            <a:spAutoFit/>
          </a:bodyPr>
          <a:lstStyle/>
          <a:p>
            <a:r>
              <a:rPr lang="en-US" sz="2000" dirty="0" err="1">
                <a:solidFill>
                  <a:schemeClr val="accent4">
                    <a:lumMod val="60000"/>
                    <a:lumOff val="40000"/>
                  </a:schemeClr>
                </a:solidFill>
                <a:latin typeface="Bernard MT Condensed" panose="02050806060905020404" pitchFamily="18" charset="0"/>
              </a:rPr>
              <a:t>By:Joelle</a:t>
            </a:r>
            <a:r>
              <a:rPr lang="en-US" sz="2000" dirty="0">
                <a:solidFill>
                  <a:schemeClr val="accent4">
                    <a:lumMod val="60000"/>
                    <a:lumOff val="40000"/>
                  </a:schemeClr>
                </a:solidFill>
                <a:latin typeface="Bernard MT Condensed" panose="02050806060905020404" pitchFamily="18" charset="0"/>
              </a:rPr>
              <a:t> </a:t>
            </a:r>
            <a:r>
              <a:rPr lang="en-US" sz="2000" dirty="0" err="1">
                <a:solidFill>
                  <a:schemeClr val="accent4">
                    <a:lumMod val="60000"/>
                    <a:lumOff val="40000"/>
                  </a:schemeClr>
                </a:solidFill>
                <a:latin typeface="Bernard MT Condensed" panose="02050806060905020404" pitchFamily="18" charset="0"/>
              </a:rPr>
              <a:t>alrabadi</a:t>
            </a:r>
            <a:endParaRPr lang="en-GB" sz="2000" dirty="0">
              <a:solidFill>
                <a:schemeClr val="accent4">
                  <a:lumMod val="60000"/>
                  <a:lumOff val="40000"/>
                </a:schemeClr>
              </a:solidFill>
              <a:latin typeface="Bernard MT Condensed" panose="02050806060905020404" pitchFamily="18" charset="0"/>
            </a:endParaRPr>
          </a:p>
        </p:txBody>
      </p:sp>
    </p:spTree>
    <p:extLst>
      <p:ext uri="{BB962C8B-B14F-4D97-AF65-F5344CB8AC3E}">
        <p14:creationId xmlns:p14="http://schemas.microsoft.com/office/powerpoint/2010/main" val="285944910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E448-2CBF-F809-D0F1-7F410F223F3E}"/>
              </a:ext>
            </a:extLst>
          </p:cNvPr>
          <p:cNvSpPr>
            <a:spLocks noGrp="1"/>
          </p:cNvSpPr>
          <p:nvPr>
            <p:ph type="title"/>
          </p:nvPr>
        </p:nvSpPr>
        <p:spPr/>
        <p:txBody>
          <a:bodyPr/>
          <a:lstStyle/>
          <a:p>
            <a:r>
              <a:rPr lang="en-GB" dirty="0"/>
              <a:t>Facts about </a:t>
            </a:r>
            <a:r>
              <a:rPr lang="en-GB" dirty="0" err="1"/>
              <a:t>mold</a:t>
            </a:r>
            <a:endParaRPr lang="en-GB" dirty="0"/>
          </a:p>
        </p:txBody>
      </p:sp>
      <p:sp>
        <p:nvSpPr>
          <p:cNvPr id="3" name="Content Placeholder 2">
            <a:extLst>
              <a:ext uri="{FF2B5EF4-FFF2-40B4-BE49-F238E27FC236}">
                <a16:creationId xmlns:a16="http://schemas.microsoft.com/office/drawing/2014/main" id="{DD73A361-20E1-CCE7-D4D6-157E0B9396BD}"/>
              </a:ext>
            </a:extLst>
          </p:cNvPr>
          <p:cNvSpPr>
            <a:spLocks noGrp="1"/>
          </p:cNvSpPr>
          <p:nvPr>
            <p:ph idx="1"/>
          </p:nvPr>
        </p:nvSpPr>
        <p:spPr>
          <a:xfrm>
            <a:off x="1069848" y="1949130"/>
            <a:ext cx="10058400" cy="4050792"/>
          </a:xfrm>
        </p:spPr>
        <p:txBody>
          <a:bodyPr/>
          <a:lstStyle/>
          <a:p>
            <a:br>
              <a:rPr lang="en-US" dirty="0"/>
            </a:br>
            <a:r>
              <a:rPr lang="en-US" dirty="0"/>
              <a:t>Mold is a common fungus that is found everywhere, grows in moist areas, and reproduces via spores. </a:t>
            </a:r>
            <a:endParaRPr lang="en-GB" dirty="0"/>
          </a:p>
        </p:txBody>
      </p:sp>
      <p:pic>
        <p:nvPicPr>
          <p:cNvPr id="5" name="Picture 4">
            <a:extLst>
              <a:ext uri="{FF2B5EF4-FFF2-40B4-BE49-F238E27FC236}">
                <a16:creationId xmlns:a16="http://schemas.microsoft.com/office/drawing/2014/main" id="{7C677F1B-2184-82F8-714A-DE45396CC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583" y="2950477"/>
            <a:ext cx="3988903" cy="3049445"/>
          </a:xfrm>
          <a:prstGeom prst="rect">
            <a:avLst/>
          </a:prstGeom>
          <a:effectLst>
            <a:glow rad="228600">
              <a:schemeClr val="accent2">
                <a:alpha val="40000"/>
              </a:schemeClr>
            </a:glow>
          </a:effectLst>
        </p:spPr>
      </p:pic>
    </p:spTree>
    <p:extLst>
      <p:ext uri="{BB962C8B-B14F-4D97-AF65-F5344CB8AC3E}">
        <p14:creationId xmlns:p14="http://schemas.microsoft.com/office/powerpoint/2010/main" val="366450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7E398-EF67-E9B4-2E38-D0634E129A78}"/>
              </a:ext>
            </a:extLst>
          </p:cNvPr>
          <p:cNvSpPr>
            <a:spLocks noGrp="1"/>
          </p:cNvSpPr>
          <p:nvPr>
            <p:ph type="title"/>
          </p:nvPr>
        </p:nvSpPr>
        <p:spPr/>
        <p:txBody>
          <a:bodyPr/>
          <a:lstStyle/>
          <a:p>
            <a:r>
              <a:rPr lang="en-US" dirty="0">
                <a:latin typeface="Albertus MT" panose="020E0602030304020304" pitchFamily="34" charset="0"/>
              </a:rPr>
              <a:t>What mold does</a:t>
            </a:r>
            <a:endParaRPr lang="en-GB" dirty="0">
              <a:latin typeface="Albertus MT" panose="020E0602030304020304" pitchFamily="34" charset="0"/>
            </a:endParaRPr>
          </a:p>
        </p:txBody>
      </p:sp>
      <p:sp>
        <p:nvSpPr>
          <p:cNvPr id="3" name="Content Placeholder 2">
            <a:extLst>
              <a:ext uri="{FF2B5EF4-FFF2-40B4-BE49-F238E27FC236}">
                <a16:creationId xmlns:a16="http://schemas.microsoft.com/office/drawing/2014/main" id="{32467577-2CED-8C86-2A56-AEDD8B41E091}"/>
              </a:ext>
            </a:extLst>
          </p:cNvPr>
          <p:cNvSpPr>
            <a:spLocks noGrp="1"/>
          </p:cNvSpPr>
          <p:nvPr>
            <p:ph idx="1"/>
          </p:nvPr>
        </p:nvSpPr>
        <p:spPr/>
        <p:txBody>
          <a:bodyPr/>
          <a:lstStyle/>
          <a:p>
            <a:r>
              <a:rPr lang="en-US" dirty="0">
                <a:solidFill>
                  <a:schemeClr val="accent3">
                    <a:lumMod val="75000"/>
                  </a:schemeClr>
                </a:solidFill>
              </a:rPr>
              <a:t>It releases spores that trigger an immune response , causing allergic reactions like sneezing or a runny nose. For people with asthma, this can lead to asthma attacks, and in some cases, mold can also release irritants and toxins that can cause other health problems like skin rashes or, in rare instances, more severe respiratory issues</a:t>
            </a:r>
            <a:r>
              <a:rPr lang="en-US" dirty="0"/>
              <a:t>. </a:t>
            </a:r>
            <a:endParaRPr lang="en-GB" dirty="0"/>
          </a:p>
        </p:txBody>
      </p:sp>
      <p:pic>
        <p:nvPicPr>
          <p:cNvPr id="5" name="Picture 4">
            <a:extLst>
              <a:ext uri="{FF2B5EF4-FFF2-40B4-BE49-F238E27FC236}">
                <a16:creationId xmlns:a16="http://schemas.microsoft.com/office/drawing/2014/main" id="{75D0F19E-24F6-1FAE-4CC2-A6C87BC5D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492" y="3387969"/>
            <a:ext cx="3833446" cy="3470031"/>
          </a:xfrm>
          <a:prstGeom prst="rect">
            <a:avLst/>
          </a:prstGeom>
        </p:spPr>
      </p:pic>
    </p:spTree>
    <p:extLst>
      <p:ext uri="{BB962C8B-B14F-4D97-AF65-F5344CB8AC3E}">
        <p14:creationId xmlns:p14="http://schemas.microsoft.com/office/powerpoint/2010/main" val="1229721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353D-69AD-206E-12A1-A0AFCE081DDD}"/>
              </a:ext>
            </a:extLst>
          </p:cNvPr>
          <p:cNvSpPr>
            <a:spLocks noGrp="1"/>
          </p:cNvSpPr>
          <p:nvPr>
            <p:ph type="title"/>
          </p:nvPr>
        </p:nvSpPr>
        <p:spPr>
          <a:pattFill prst="pct5">
            <a:fgClr>
              <a:schemeClr val="accent3">
                <a:lumMod val="40000"/>
                <a:lumOff val="60000"/>
              </a:schemeClr>
            </a:fgClr>
            <a:bgClr>
              <a:schemeClr val="accent3">
                <a:lumMod val="40000"/>
                <a:lumOff val="60000"/>
              </a:schemeClr>
            </a:bgClr>
          </a:pattFill>
        </p:spPr>
        <p:txBody>
          <a:bodyPr/>
          <a:lstStyle/>
          <a:p>
            <a:r>
              <a:rPr lang="en-US" dirty="0"/>
              <a:t>How mold grows on bread</a:t>
            </a:r>
            <a:endParaRPr lang="en-GB" dirty="0"/>
          </a:p>
        </p:txBody>
      </p:sp>
      <p:sp>
        <p:nvSpPr>
          <p:cNvPr id="3" name="Content Placeholder 2">
            <a:extLst>
              <a:ext uri="{FF2B5EF4-FFF2-40B4-BE49-F238E27FC236}">
                <a16:creationId xmlns:a16="http://schemas.microsoft.com/office/drawing/2014/main" id="{A06145BD-198C-D627-7A95-84BE50257BB6}"/>
              </a:ext>
            </a:extLst>
          </p:cNvPr>
          <p:cNvSpPr>
            <a:spLocks noGrp="1"/>
          </p:cNvSpPr>
          <p:nvPr>
            <p:ph idx="1"/>
          </p:nvPr>
        </p:nvSpPr>
        <p:spPr>
          <a:xfrm>
            <a:off x="1066800" y="2093976"/>
            <a:ext cx="10058400" cy="4050792"/>
          </a:xfrm>
        </p:spPr>
        <p:txBody>
          <a:bodyPr/>
          <a:lstStyle/>
          <a:p>
            <a:r>
              <a:rPr lang="en-US" dirty="0"/>
              <a:t>Mold grows on bread when airborne fungal spores land on a favorable environment, such as a moist, warm slice. Once settled, the spores send out root-like structures called hyphae to absorb nutrients from the bread's sugars, starches, and proteins, while the visible fuzzy growth on top is the mold's fruiting body that releases new spores. </a:t>
            </a:r>
            <a:endParaRPr lang="en-GB" dirty="0"/>
          </a:p>
        </p:txBody>
      </p:sp>
      <p:pic>
        <p:nvPicPr>
          <p:cNvPr id="5" name="Picture 4">
            <a:extLst>
              <a:ext uri="{FF2B5EF4-FFF2-40B4-BE49-F238E27FC236}">
                <a16:creationId xmlns:a16="http://schemas.microsoft.com/office/drawing/2014/main" id="{7D2C534B-C11C-F6A0-09FE-AAB24AE5C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748" y="3942106"/>
            <a:ext cx="3351177" cy="2575925"/>
          </a:xfrm>
          <a:prstGeom prst="rect">
            <a:avLst/>
          </a:prstGeom>
          <a:effectLst>
            <a:glow rad="139700">
              <a:schemeClr val="accent3">
                <a:satMod val="175000"/>
                <a:alpha val="40000"/>
              </a:schemeClr>
            </a:glow>
          </a:effectLst>
        </p:spPr>
      </p:pic>
    </p:spTree>
    <p:extLst>
      <p:ext uri="{BB962C8B-B14F-4D97-AF65-F5344CB8AC3E}">
        <p14:creationId xmlns:p14="http://schemas.microsoft.com/office/powerpoint/2010/main" val="3542353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7645B-69F2-44B3-67BE-4165371192FE}"/>
              </a:ext>
            </a:extLst>
          </p:cNvPr>
          <p:cNvSpPr>
            <a:spLocks noGrp="1"/>
          </p:cNvSpPr>
          <p:nvPr>
            <p:ph type="title"/>
          </p:nvPr>
        </p:nvSpPr>
        <p:spPr/>
        <p:txBody>
          <a:bodyPr/>
          <a:lstStyle/>
          <a:p>
            <a:r>
              <a:rPr lang="en-US" dirty="0"/>
              <a:t>How mold grows on cheese</a:t>
            </a:r>
            <a:endParaRPr lang="en-GB" dirty="0"/>
          </a:p>
        </p:txBody>
      </p:sp>
      <p:sp>
        <p:nvSpPr>
          <p:cNvPr id="3" name="Content Placeholder 2">
            <a:extLst>
              <a:ext uri="{FF2B5EF4-FFF2-40B4-BE49-F238E27FC236}">
                <a16:creationId xmlns:a16="http://schemas.microsoft.com/office/drawing/2014/main" id="{2853E9B1-BFA6-8C9B-CFCE-F14E7E14C14B}"/>
              </a:ext>
            </a:extLst>
          </p:cNvPr>
          <p:cNvSpPr>
            <a:spLocks noGrp="1"/>
          </p:cNvSpPr>
          <p:nvPr>
            <p:ph idx="1"/>
          </p:nvPr>
        </p:nvSpPr>
        <p:spPr>
          <a:solidFill>
            <a:schemeClr val="accent3">
              <a:lumMod val="40000"/>
              <a:lumOff val="60000"/>
            </a:schemeClr>
          </a:solidFill>
        </p:spPr>
        <p:txBody>
          <a:bodyPr/>
          <a:lstStyle/>
          <a:p>
            <a:r>
              <a:rPr lang="en-US" dirty="0"/>
              <a:t>Mold grows on cheese when airborne spores land on it and find favorable conditions like moisture, warmth, and nutrients. Soft, high-moisture cheeses are more susceptible, while factors like high salt content, acidic pH, and lack of oxygen can inhibit mold growth. Proper storage in a breathable wrapper, rather than sealed plastic, </a:t>
            </a:r>
            <a:r>
              <a:rPr lang="en-US"/>
              <a:t>and cool.</a:t>
            </a:r>
            <a:endParaRPr lang="en-GB" dirty="0"/>
          </a:p>
        </p:txBody>
      </p:sp>
      <p:pic>
        <p:nvPicPr>
          <p:cNvPr id="5" name="Picture 4">
            <a:extLst>
              <a:ext uri="{FF2B5EF4-FFF2-40B4-BE49-F238E27FC236}">
                <a16:creationId xmlns:a16="http://schemas.microsoft.com/office/drawing/2014/main" id="{A5ED5F84-E42E-8C09-2271-B826CC086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612" y="3774832"/>
            <a:ext cx="4259540" cy="2876609"/>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346117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8799-B1EB-7956-363E-570FFF935B54}"/>
              </a:ext>
            </a:extLst>
          </p:cNvPr>
          <p:cNvSpPr>
            <a:spLocks noGrp="1"/>
          </p:cNvSpPr>
          <p:nvPr>
            <p:ph type="title"/>
          </p:nvPr>
        </p:nvSpPr>
        <p:spPr/>
        <p:txBody>
          <a:bodyPr/>
          <a:lstStyle/>
          <a:p>
            <a:r>
              <a:rPr lang="en-US" dirty="0"/>
              <a:t>Big question!!!!</a:t>
            </a:r>
            <a:endParaRPr lang="en-GB" dirty="0"/>
          </a:p>
        </p:txBody>
      </p:sp>
      <p:sp>
        <p:nvSpPr>
          <p:cNvPr id="3" name="Content Placeholder 2">
            <a:extLst>
              <a:ext uri="{FF2B5EF4-FFF2-40B4-BE49-F238E27FC236}">
                <a16:creationId xmlns:a16="http://schemas.microsoft.com/office/drawing/2014/main" id="{B7A58515-94D8-33C1-B723-89CDA542E03E}"/>
              </a:ext>
            </a:extLst>
          </p:cNvPr>
          <p:cNvSpPr>
            <a:spLocks noGrp="1"/>
          </p:cNvSpPr>
          <p:nvPr>
            <p:ph idx="1"/>
          </p:nvPr>
        </p:nvSpPr>
        <p:spPr/>
        <p:txBody>
          <a:bodyPr>
            <a:normAutofit/>
          </a:bodyPr>
          <a:lstStyle/>
          <a:p>
            <a:r>
              <a:rPr lang="en-US" sz="3600" dirty="0">
                <a:solidFill>
                  <a:schemeClr val="accent2"/>
                </a:solidFill>
              </a:rPr>
              <a:t>Which food grows mold the fastest?</a:t>
            </a:r>
          </a:p>
          <a:p>
            <a:r>
              <a:rPr lang="en-US" dirty="0"/>
              <a:t>Foods with high moisture content, especially those that are soft and damaged, grow mold the fastest. Examples include berries, tomatoes, and mushrooms, as well as soft cheeses, lunch meat, bread, and cooked grains and beans. Factors like warmth, darkness, and oxygen also accelerate mold growth. </a:t>
            </a:r>
            <a:endParaRPr lang="en-GB" sz="3600" dirty="0">
              <a:solidFill>
                <a:schemeClr val="accent2"/>
              </a:solidFill>
            </a:endParaRPr>
          </a:p>
        </p:txBody>
      </p:sp>
      <p:pic>
        <p:nvPicPr>
          <p:cNvPr id="5" name="Picture 4">
            <a:extLst>
              <a:ext uri="{FF2B5EF4-FFF2-40B4-BE49-F238E27FC236}">
                <a16:creationId xmlns:a16="http://schemas.microsoft.com/office/drawing/2014/main" id="{E421F5B0-DE5A-E39C-1C42-5D699A8DD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5095" y="3627782"/>
            <a:ext cx="4064000" cy="3048000"/>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482930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A592-AC48-626E-06F4-4DB60840B918}"/>
              </a:ext>
            </a:extLst>
          </p:cNvPr>
          <p:cNvSpPr>
            <a:spLocks noGrp="1"/>
          </p:cNvSpPr>
          <p:nvPr>
            <p:ph type="title"/>
          </p:nvPr>
        </p:nvSpPr>
        <p:spPr/>
        <p:txBody>
          <a:bodyPr/>
          <a:lstStyle/>
          <a:p>
            <a:endParaRPr lang="en-GB" dirty="0"/>
          </a:p>
        </p:txBody>
      </p:sp>
      <p:pic>
        <p:nvPicPr>
          <p:cNvPr id="6" name="Content Placeholder 5">
            <a:extLst>
              <a:ext uri="{FF2B5EF4-FFF2-40B4-BE49-F238E27FC236}">
                <a16:creationId xmlns:a16="http://schemas.microsoft.com/office/drawing/2014/main" id="{97436152-2D01-ABAC-7C61-C28206D008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145059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48</TotalTime>
  <Words>302</Words>
  <Application>Microsoft Office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Albertus MT</vt:lpstr>
      <vt:lpstr>Arial Black</vt:lpstr>
      <vt:lpstr>Bernard MT Condensed</vt:lpstr>
      <vt:lpstr>Rockwell</vt:lpstr>
      <vt:lpstr>Rockwell Condensed</vt:lpstr>
      <vt:lpstr>Wingdings</vt:lpstr>
      <vt:lpstr>Wood Type</vt:lpstr>
      <vt:lpstr>PowerPoint Presentation</vt:lpstr>
      <vt:lpstr>Facts about mold</vt:lpstr>
      <vt:lpstr>What mold does</vt:lpstr>
      <vt:lpstr>How mold grows on bread</vt:lpstr>
      <vt:lpstr>How mold grows on cheese</vt:lpstr>
      <vt:lpstr>Big question!!!!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pc</dc:creator>
  <cp:lastModifiedBy>Nada Sameer Marji</cp:lastModifiedBy>
  <cp:revision>3</cp:revision>
  <dcterms:created xsi:type="dcterms:W3CDTF">2025-10-22T06:02:24Z</dcterms:created>
  <dcterms:modified xsi:type="dcterms:W3CDTF">2025-11-01T09:05:27Z</dcterms:modified>
</cp:coreProperties>
</file>