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3"/>
  </p:notesMasterIdLst>
  <p:handoutMasterIdLst>
    <p:handoutMasterId r:id="rId14"/>
  </p:handoutMasterIdLst>
  <p:sldIdLst>
    <p:sldId id="312" r:id="rId5"/>
    <p:sldId id="304" r:id="rId6"/>
    <p:sldId id="307" r:id="rId7"/>
    <p:sldId id="281" r:id="rId8"/>
    <p:sldId id="316" r:id="rId9"/>
    <p:sldId id="317" r:id="rId10"/>
    <p:sldId id="315" r:id="rId11"/>
    <p:sldId id="314" r:id="rId12"/>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5388" autoAdjust="0"/>
  </p:normalViewPr>
  <p:slideViewPr>
    <p:cSldViewPr snapToGrid="0" snapToObjects="1">
      <p:cViewPr varScale="1">
        <p:scale>
          <a:sx n="82" d="100"/>
          <a:sy n="82" d="100"/>
        </p:scale>
        <p:origin x="444" y="90"/>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lisqi.com/en/solutions/quality-intelligence-for-food-bever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lifegate.it/differenza-data-di-scadenza-termine-minino-conservazion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search?sca_esv=4acce884baa46368&amp;rlz=1C1CHBD_enJO1120JO1126&amp;cs=0&amp;q=best+before&amp;sa=X&amp;ved=2ahUKEwjdtpaQibeQAxXKUaQEHfsgBFMQxccNegQIAhAC&amp;mstk=AUtExfC4Pl4X1yTYr4ycnfg3fUKttPb8b099i4WDBZzsG7iPSoNXZl33lvvo4rYHiu8lu-hZ3MvojZWDNe0IhJf9laChJO0o9hWSnHMzfSNoZtwJV_tzbhfh06X4Dz8FBL4CGdE&amp;csui=3"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creativecommons.org/licenses/by-nc/3.0/" TargetMode="External"/><Relationship Id="rId5" Type="http://schemas.openxmlformats.org/officeDocument/2006/relationships/hyperlink" Target="https://pearlspowder.blogspot.com/2012/04/shelf-life-jargon-what-are-all-these.html"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traveldoctor.com.au/drug-expiry-dates/" TargetMode="External"/><Relationship Id="rId2" Type="http://schemas.openxmlformats.org/officeDocument/2006/relationships/image" Target="../media/image16.jpg"/><Relationship Id="rId1" Type="http://schemas.openxmlformats.org/officeDocument/2006/relationships/slideLayout" Target="../slideLayouts/slideLayout15.xml"/><Relationship Id="rId4" Type="http://schemas.openxmlformats.org/officeDocument/2006/relationships/hyperlink" Target="https://creativecommons.org/licenses/by-nd/3.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a:t>WHY EXPIRY DATES MATTER</a:t>
            </a:r>
            <a:br>
              <a:rPr lang="en-US" dirty="0"/>
            </a:br>
            <a:r>
              <a:rPr lang="en-US" sz="1400" dirty="0"/>
              <a:t>alma </a:t>
            </a:r>
            <a:r>
              <a:rPr lang="en-US" sz="1400" dirty="0" err="1"/>
              <a:t>dorgham</a:t>
            </a:r>
            <a:endParaRPr lang="en-US" sz="1400" dirty="0"/>
          </a:p>
        </p:txBody>
      </p:sp>
    </p:spTree>
    <p:extLst>
      <p:ext uri="{BB962C8B-B14F-4D97-AF65-F5344CB8AC3E}">
        <p14:creationId xmlns:p14="http://schemas.microsoft.com/office/powerpoint/2010/main" val="2202437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1043354" y="928688"/>
            <a:ext cx="6583680" cy="1531357"/>
          </a:xfrm>
        </p:spPr>
        <p:txBody>
          <a:bodyPr/>
          <a:lstStyle/>
          <a:p>
            <a:r>
              <a:rPr lang="en-US" dirty="0"/>
              <a:t>Why expiry dates matter?</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61292" y="2794284"/>
            <a:ext cx="6583680" cy="3207344"/>
          </a:xfrm>
        </p:spPr>
        <p:txBody>
          <a:bodyPr>
            <a:normAutofit fontScale="55000" lnSpcReduction="20000"/>
          </a:bodyPr>
          <a:lstStyle/>
          <a:p>
            <a:r>
              <a:rPr lang="en-US" dirty="0"/>
              <a:t>The importance of product expiry dates goes far beyond the </a:t>
            </a:r>
            <a:r>
              <a:rPr lang="en-US" dirty="0">
                <a:hlinkClick r:id="rId3"/>
              </a:rPr>
              <a:t>food industry</a:t>
            </a:r>
            <a:r>
              <a:rPr lang="en-US" dirty="0"/>
              <a:t>. While perhaps most evident on our supermarket shelves, “best before” and expiry dates serve a critical purpose in many different industries. </a:t>
            </a:r>
          </a:p>
          <a:p>
            <a:r>
              <a:rPr lang="en-US" dirty="0"/>
              <a:t>Whether you are a manufacturer, laboratory, or even a retailer, if your products have an expiration date, then it is essential to ensure that this date is accurate and reliable. For producers, expiry dates help ensure their products maintain the level of quality and effectiveness that they promise their customers. </a:t>
            </a:r>
          </a:p>
          <a:p>
            <a:r>
              <a:rPr lang="en-US" dirty="0"/>
              <a:t>While foodstuffs are perhaps the most obvious area where expiry dates are used, they are also used in many other industries, such as cosmetics, pharmaceuticals, and more. In the chemical industry, for example, using reagents that are past their expiry date could lead to inaccurate test results and, thus, unreliable products. </a:t>
            </a:r>
          </a:p>
          <a:p>
            <a:endParaRPr lang="en-US" dirty="0"/>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9132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a:lstStyle/>
          <a:p>
            <a:r>
              <a:rPr lang="en-US" sz="1800" b="0" dirty="0"/>
              <a:t>Expiry dates can be harmful because they indicate when a product, especially food and medication, may have degraded, become unsafe, or lost its effectiveness. Consuming expired products can lead to food poisoning from bacterial growth or, in the case of medications, cause serious health issues due to reduced potency or dangerous chemical changes. Vulnerable populations like the elderly, young children, and pregnant women are at higher risk of severe consequences from expired products. </a:t>
            </a:r>
            <a:endParaRPr lang="en-US" sz="1800" dirty="0"/>
          </a:p>
        </p:txBody>
      </p:sp>
      <p:pic>
        <p:nvPicPr>
          <p:cNvPr id="6" name="Picture Placeholder 5">
            <a:extLst>
              <a:ext uri="{FF2B5EF4-FFF2-40B4-BE49-F238E27FC236}">
                <a16:creationId xmlns:a16="http://schemas.microsoft.com/office/drawing/2014/main" id="{B0A0465A-893B-2EDB-11E6-6058D120E5C3}"/>
              </a:ext>
            </a:extLst>
          </p:cNvPr>
          <p:cNvPicPr>
            <a:picLocks noGrp="1" noChangeAspect="1"/>
          </p:cNvPicPr>
          <p:nvPr>
            <p:ph type="pic" sz="quarter" idx="11"/>
          </p:nvPr>
        </p:nvPicPr>
        <p:blipFill>
          <a:blip r:embed="rId3">
            <a:extLst>
              <a:ext uri="{837473B0-CC2E-450A-ABE3-18F120FF3D39}">
                <a1611:picAttrSrcUrl xmlns:a1611="http://schemas.microsoft.com/office/drawing/2016/11/main" r:id="rId4"/>
              </a:ext>
            </a:extLst>
          </a:blip>
          <a:srcRect l="27226" r="27226"/>
          <a:stretch>
            <a:fillRect/>
          </a:stretch>
        </p:blipFill>
        <p:spPr>
          <a:xfrm>
            <a:off x="443345" y="656492"/>
            <a:ext cx="4344695" cy="5703033"/>
          </a:xfrm>
          <a:ln>
            <a:solidFill>
              <a:schemeClr val="accent6"/>
            </a:solidFill>
          </a:ln>
        </p:spPr>
        <p:style>
          <a:lnRef idx="3">
            <a:schemeClr val="lt1"/>
          </a:lnRef>
          <a:fillRef idx="1">
            <a:schemeClr val="accent1"/>
          </a:fillRef>
          <a:effectRef idx="1">
            <a:schemeClr val="accent1"/>
          </a:effectRef>
          <a:fontRef idx="minor">
            <a:schemeClr val="lt1"/>
          </a:fontRef>
        </p:style>
      </p:pic>
      <p:sp>
        <p:nvSpPr>
          <p:cNvPr id="8" name="TextBox 7">
            <a:extLst>
              <a:ext uri="{FF2B5EF4-FFF2-40B4-BE49-F238E27FC236}">
                <a16:creationId xmlns:a16="http://schemas.microsoft.com/office/drawing/2014/main" id="{BF59438C-0D9D-0B7A-B4E0-FF0A569549F2}"/>
              </a:ext>
            </a:extLst>
          </p:cNvPr>
          <p:cNvSpPr txBox="1"/>
          <p:nvPr/>
        </p:nvSpPr>
        <p:spPr>
          <a:xfrm>
            <a:off x="443345" y="6359525"/>
            <a:ext cx="4344695" cy="230832"/>
          </a:xfrm>
          <a:prstGeom prst="rect">
            <a:avLst/>
          </a:prstGeom>
          <a:noFill/>
        </p:spPr>
        <p:txBody>
          <a:bodyPr wrap="square" rtlCol="0">
            <a:spAutoFit/>
          </a:bodyPr>
          <a:lstStyle/>
          <a:p>
            <a:r>
              <a:rPr lang="en-US" sz="900">
                <a:hlinkClick r:id="rId4" tooltip="https://www.lifegate.it/differenza-data-di-scadenza-termine-minino-conservazione"/>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906491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914400" y="1057275"/>
            <a:ext cx="5259554" cy="2495028"/>
          </a:xfrm>
        </p:spPr>
        <p:txBody>
          <a:bodyPr/>
          <a:lstStyle/>
          <a:p>
            <a:r>
              <a:rPr lang="en-US" dirty="0"/>
              <a:t>About expiry food</a:t>
            </a:r>
            <a:br>
              <a:rPr lang="en-US" dirty="0"/>
            </a:br>
            <a:endParaRPr lang="en-US" dirty="0"/>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914400" y="3808750"/>
            <a:ext cx="5259554" cy="2233233"/>
          </a:xfrm>
        </p:spPr>
        <p:txBody>
          <a:bodyPr>
            <a:normAutofit fontScale="85000" lnSpcReduction="10000"/>
          </a:bodyPr>
          <a:lstStyle/>
          <a:p>
            <a:r>
              <a:rPr lang="en-US" dirty="0"/>
              <a:t>An expiry date is the last day a product is guaranteed to be safe, while a "</a:t>
            </a:r>
            <a:r>
              <a:rPr lang="en-US" dirty="0">
                <a:hlinkClick r:id="rId3"/>
              </a:rPr>
              <a:t>best before</a:t>
            </a:r>
            <a:r>
              <a:rPr lang="en-US" dirty="0"/>
              <a:t>" date refers to peak quality, not safety. Consuming products past their "use by" or "expiry" date can be risky and lead to food poisoning or loss of effectiveness. "Best before" products may still be safe to eat after the date if they have been properly stored, but their quality may decline. </a:t>
            </a:r>
          </a:p>
        </p:txBody>
      </p:sp>
      <p:pic>
        <p:nvPicPr>
          <p:cNvPr id="13" name="Picture Placeholder 12">
            <a:extLst>
              <a:ext uri="{FF2B5EF4-FFF2-40B4-BE49-F238E27FC236}">
                <a16:creationId xmlns:a16="http://schemas.microsoft.com/office/drawing/2014/main" id="{AA90D920-02F0-56C7-E0D4-2C964189CC86}"/>
              </a:ext>
            </a:extLst>
          </p:cNvPr>
          <p:cNvPicPr>
            <a:picLocks noGrp="1" noChangeAspect="1"/>
          </p:cNvPicPr>
          <p:nvPr>
            <p:ph type="pic" sz="quarter" idx="11"/>
          </p:nvPr>
        </p:nvPicPr>
        <p:blipFill>
          <a:blip r:embed="rId4">
            <a:extLst>
              <a:ext uri="{837473B0-CC2E-450A-ABE3-18F120FF3D39}">
                <a1611:picAttrSrcUrl xmlns:a1611="http://schemas.microsoft.com/office/drawing/2016/11/main" r:id="rId5"/>
              </a:ext>
            </a:extLst>
          </a:blip>
          <a:srcRect l="24267" r="24267"/>
          <a:stretch>
            <a:fillRect/>
          </a:stretch>
        </p:blipFill>
        <p:spPr>
          <a:xfrm>
            <a:off x="7414194" y="410780"/>
            <a:ext cx="4344695" cy="6447220"/>
          </a:xfrm>
        </p:spPr>
      </p:pic>
      <p:sp>
        <p:nvSpPr>
          <p:cNvPr id="14" name="TextBox 13">
            <a:extLst>
              <a:ext uri="{FF2B5EF4-FFF2-40B4-BE49-F238E27FC236}">
                <a16:creationId xmlns:a16="http://schemas.microsoft.com/office/drawing/2014/main" id="{A4CDDB22-D4D8-0F7D-7CDC-399C24593624}"/>
              </a:ext>
            </a:extLst>
          </p:cNvPr>
          <p:cNvSpPr txBox="1"/>
          <p:nvPr/>
        </p:nvSpPr>
        <p:spPr>
          <a:xfrm>
            <a:off x="7414194" y="6858000"/>
            <a:ext cx="4344695" cy="230832"/>
          </a:xfrm>
          <a:prstGeom prst="rect">
            <a:avLst/>
          </a:prstGeom>
          <a:noFill/>
        </p:spPr>
        <p:txBody>
          <a:bodyPr wrap="square" rtlCol="0">
            <a:spAutoFit/>
          </a:bodyPr>
          <a:lstStyle/>
          <a:p>
            <a:r>
              <a:rPr lang="en-US" sz="900">
                <a:hlinkClick r:id="rId5" tooltip="https://pearlspowder.blogspot.com/2012/04/shelf-life-jargon-what-are-all-these.html"/>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2952923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A4B6-B192-4258-BB7C-735DD70D3188}"/>
              </a:ext>
            </a:extLst>
          </p:cNvPr>
          <p:cNvSpPr>
            <a:spLocks noGrp="1"/>
          </p:cNvSpPr>
          <p:nvPr>
            <p:ph type="title"/>
          </p:nvPr>
        </p:nvSpPr>
        <p:spPr/>
        <p:txBody>
          <a:bodyPr/>
          <a:lstStyle/>
          <a:p>
            <a:r>
              <a:rPr lang="en-US" dirty="0"/>
              <a:t>Big question</a:t>
            </a:r>
          </a:p>
        </p:txBody>
      </p:sp>
      <p:sp>
        <p:nvSpPr>
          <p:cNvPr id="3" name="Content Placeholder 2">
            <a:extLst>
              <a:ext uri="{FF2B5EF4-FFF2-40B4-BE49-F238E27FC236}">
                <a16:creationId xmlns:a16="http://schemas.microsoft.com/office/drawing/2014/main" id="{12FBAEE3-105F-2B33-2A27-80D35A405263}"/>
              </a:ext>
            </a:extLst>
          </p:cNvPr>
          <p:cNvSpPr>
            <a:spLocks noGrp="1"/>
          </p:cNvSpPr>
          <p:nvPr>
            <p:ph sz="half" idx="2"/>
          </p:nvPr>
        </p:nvSpPr>
        <p:spPr/>
        <p:txBody>
          <a:bodyPr/>
          <a:lstStyle/>
          <a:p>
            <a:pPr algn="ctr"/>
            <a:r>
              <a:rPr lang="en-US" sz="3600" dirty="0"/>
              <a:t>Why does food spoil over time</a:t>
            </a:r>
          </a:p>
          <a:p>
            <a:endParaRPr lang="en-US" dirty="0"/>
          </a:p>
        </p:txBody>
      </p:sp>
      <p:sp>
        <p:nvSpPr>
          <p:cNvPr id="4" name="Slide Number Placeholder 3">
            <a:extLst>
              <a:ext uri="{FF2B5EF4-FFF2-40B4-BE49-F238E27FC236}">
                <a16:creationId xmlns:a16="http://schemas.microsoft.com/office/drawing/2014/main" id="{8ED7C864-CAA4-1502-C556-4F4A466A8B63}"/>
              </a:ext>
            </a:extLst>
          </p:cNvPr>
          <p:cNvSpPr>
            <a:spLocks noGrp="1"/>
          </p:cNvSpPr>
          <p:nvPr>
            <p:ph type="sldNum" sz="quarter" idx="10"/>
          </p:nvPr>
        </p:nvSpPr>
        <p:spPr/>
        <p:txBody>
          <a:bodyPr/>
          <a:lstStyle/>
          <a:p>
            <a:fld id="{48F63A3B-78C7-47BE-AE5E-E10140E04643}" type="slidenum">
              <a:rPr lang="en-US" smtClean="0"/>
              <a:pPr/>
              <a:t>5</a:t>
            </a:fld>
            <a:endParaRPr lang="en-US" dirty="0"/>
          </a:p>
        </p:txBody>
      </p:sp>
      <p:sp>
        <p:nvSpPr>
          <p:cNvPr id="5" name="Rectangle 1">
            <a:extLst>
              <a:ext uri="{FF2B5EF4-FFF2-40B4-BE49-F238E27FC236}">
                <a16:creationId xmlns:a16="http://schemas.microsoft.com/office/drawing/2014/main" id="{D942AE53-8CC7-63D6-A2FC-DD4FA7B62606}"/>
              </a:ext>
            </a:extLst>
          </p:cNvPr>
          <p:cNvSpPr>
            <a:spLocks noChangeArrowheads="1"/>
          </p:cNvSpPr>
          <p:nvPr/>
        </p:nvSpPr>
        <p:spPr bwMode="auto">
          <a:xfrm flipV="1">
            <a:off x="14293515" y="1050433"/>
            <a:ext cx="921388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ood</a:t>
            </a:r>
            <a:r>
              <a:rPr kumimoji="0" lang="en-US" altLang="en-US" sz="1800" b="0" i="0" u="none" strike="noStrike" cap="none" normalizeH="0" baseline="0" dirty="0">
                <a:ln>
                  <a:noFill/>
                </a:ln>
                <a:solidFill>
                  <a:schemeClr val="tx1"/>
                </a:solidFill>
                <a:effectLst/>
                <a:latin typeface="Arial" panose="020B0604020202020204" pitchFamily="34" charset="0"/>
              </a:rPr>
              <a:t> spoils due to the growth of microorganisms like bacteria, mold, and yeast, and the action of naturally occurring enzymes within the food. These processes are accelerated by moisture, oxygen, and ideal temperatures (roughly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40∘F40 raised to the composed with power cap 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40∘𝐹</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140∘F140 raised to the composed with power cap 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140∘𝐹</a:t>
            </a:r>
          </a:p>
        </p:txBody>
      </p:sp>
      <p:pic>
        <p:nvPicPr>
          <p:cNvPr id="1026" name="Picture 2">
            <a:extLst>
              <a:ext uri="{FF2B5EF4-FFF2-40B4-BE49-F238E27FC236}">
                <a16:creationId xmlns:a16="http://schemas.microsoft.com/office/drawing/2014/main" id="{0664885F-B76D-BC83-A10C-1939F1731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0969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A56A0FBD-C88E-28A8-B26A-36D821243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5144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B1D0-9AE5-F90F-FB68-318E69385DD4}"/>
              </a:ext>
            </a:extLst>
          </p:cNvPr>
          <p:cNvSpPr>
            <a:spLocks noGrp="1"/>
          </p:cNvSpPr>
          <p:nvPr>
            <p:ph type="title"/>
          </p:nvPr>
        </p:nvSpPr>
        <p:spPr/>
        <p:txBody>
          <a:bodyPr/>
          <a:lstStyle/>
          <a:p>
            <a:r>
              <a:rPr lang="en-US" dirty="0"/>
              <a:t>How does food spoil over time?</a:t>
            </a:r>
          </a:p>
        </p:txBody>
      </p:sp>
      <p:sp>
        <p:nvSpPr>
          <p:cNvPr id="3" name="Content Placeholder 2">
            <a:extLst>
              <a:ext uri="{FF2B5EF4-FFF2-40B4-BE49-F238E27FC236}">
                <a16:creationId xmlns:a16="http://schemas.microsoft.com/office/drawing/2014/main" id="{71792BC9-C816-B1B0-A1BA-0AE0C14D0DE9}"/>
              </a:ext>
            </a:extLst>
          </p:cNvPr>
          <p:cNvSpPr>
            <a:spLocks noGrp="1"/>
          </p:cNvSpPr>
          <p:nvPr>
            <p:ph sz="quarter" idx="4"/>
          </p:nvPr>
        </p:nvSpPr>
        <p:spPr>
          <a:xfrm>
            <a:off x="914400" y="3429000"/>
            <a:ext cx="10511627" cy="1248508"/>
          </a:xfrm>
        </p:spPr>
        <p:txBody>
          <a:bodyPr/>
          <a:lstStyle/>
          <a:p>
            <a:r>
              <a:rPr lang="en-US" dirty="0"/>
              <a:t>Food spoils due to the growth of microorganisms like bacteria, yeasts, and molds, and the activity of natural enzymes within the food itself. These processes break down the food, changing its taste, texture, and smell, and are influenced by factors like moisture, temperature, and oxygen.  </a:t>
            </a:r>
          </a:p>
        </p:txBody>
      </p:sp>
      <p:sp>
        <p:nvSpPr>
          <p:cNvPr id="4" name="Slide Number Placeholder 3">
            <a:extLst>
              <a:ext uri="{FF2B5EF4-FFF2-40B4-BE49-F238E27FC236}">
                <a16:creationId xmlns:a16="http://schemas.microsoft.com/office/drawing/2014/main" id="{8F27E8EA-2376-D1EE-1884-F7E83E6F8AFB}"/>
              </a:ext>
            </a:extLst>
          </p:cNvPr>
          <p:cNvSpPr>
            <a:spLocks noGrp="1"/>
          </p:cNvSpPr>
          <p:nvPr>
            <p:ph type="sldNum" sz="quarter" idx="10"/>
          </p:nvPr>
        </p:nvSpPr>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424774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E41AD3-E436-C7AD-2906-82222904387D}"/>
              </a:ext>
            </a:extLst>
          </p:cNvPr>
          <p:cNvSpPr>
            <a:spLocks noGrp="1"/>
          </p:cNvSpPr>
          <p:nvPr>
            <p:ph type="sldNum" sz="quarter" idx="12"/>
          </p:nvPr>
        </p:nvSpPr>
        <p:spPr/>
        <p:txBody>
          <a:bodyPr/>
          <a:lstStyle/>
          <a:p>
            <a:fld id="{48F63A3B-78C7-47BE-AE5E-E10140E04643}" type="slidenum">
              <a:rPr lang="en-US" smtClean="0"/>
              <a:pPr/>
              <a:t>7</a:t>
            </a:fld>
            <a:endParaRPr lang="en-US" dirty="0"/>
          </a:p>
        </p:txBody>
      </p:sp>
      <p:pic>
        <p:nvPicPr>
          <p:cNvPr id="10" name="Picture 9">
            <a:extLst>
              <a:ext uri="{FF2B5EF4-FFF2-40B4-BE49-F238E27FC236}">
                <a16:creationId xmlns:a16="http://schemas.microsoft.com/office/drawing/2014/main" id="{57670367-F48B-CCB4-9021-DDB64837DB3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285785" cy="6858000"/>
          </a:xfrm>
          <a:prstGeom prst="rect">
            <a:avLst/>
          </a:prstGeom>
        </p:spPr>
      </p:pic>
      <p:sp>
        <p:nvSpPr>
          <p:cNvPr id="11" name="TextBox 10">
            <a:extLst>
              <a:ext uri="{FF2B5EF4-FFF2-40B4-BE49-F238E27FC236}">
                <a16:creationId xmlns:a16="http://schemas.microsoft.com/office/drawing/2014/main" id="{F46E92B6-E9E6-8A38-1D3E-D00C4B864128}"/>
              </a:ext>
            </a:extLst>
          </p:cNvPr>
          <p:cNvSpPr txBox="1"/>
          <p:nvPr/>
        </p:nvSpPr>
        <p:spPr>
          <a:xfrm>
            <a:off x="-234462" y="4648200"/>
            <a:ext cx="9559437" cy="230832"/>
          </a:xfrm>
          <a:prstGeom prst="rect">
            <a:avLst/>
          </a:prstGeom>
          <a:noFill/>
        </p:spPr>
        <p:txBody>
          <a:bodyPr wrap="square" rtlCol="0">
            <a:spAutoFit/>
          </a:bodyPr>
          <a:lstStyle/>
          <a:p>
            <a:r>
              <a:rPr lang="en-US" sz="900">
                <a:hlinkClick r:id="rId3" tooltip="https://www.thetraveldoctor.com.au/drug-expiry-dates/"/>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7606620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4364809" y="1057274"/>
            <a:ext cx="7043617" cy="2520217"/>
          </a:xfrm>
        </p:spPr>
        <p:txBody>
          <a:bodyPr/>
          <a:lstStyle/>
          <a:p>
            <a:pPr algn="ctr"/>
            <a:r>
              <a:rPr lang="en-US" dirty="0"/>
              <a:t>That’s all</a:t>
            </a:r>
            <a:br>
              <a:rPr lang="en-US" dirty="0"/>
            </a:br>
            <a:endParaRPr lang="en-US" dirty="0"/>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8</a:t>
            </a:fld>
            <a:endParaRPr lang="en-US" dirty="0"/>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4364808" y="3808750"/>
            <a:ext cx="7043618" cy="2233233"/>
          </a:xfrm>
        </p:spPr>
        <p:txBody>
          <a:bodyPr/>
          <a:lstStyle/>
          <a:p>
            <a:pPr algn="ctr"/>
            <a:r>
              <a:rPr lang="en-US" dirty="0"/>
              <a:t>Thank you</a:t>
            </a:r>
          </a:p>
        </p:txBody>
      </p:sp>
    </p:spTree>
    <p:extLst>
      <p:ext uri="{BB962C8B-B14F-4D97-AF65-F5344CB8AC3E}">
        <p14:creationId xmlns:p14="http://schemas.microsoft.com/office/powerpoint/2010/main" val="11317180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4">
                                            <p:txEl>
                                              <p:pRg st="0" end="0"/>
                                            </p:txEl>
                                          </p:spTgt>
                                        </p:tgtEl>
                                      </p:cBhvr>
                                    </p:animEffect>
                                    <p:anim calcmode="lin" valueType="num">
                                      <p:cBhvr>
                                        <p:cTn id="14" dur="2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xEl>
                                              <p:pRg st="0" end="0"/>
                                            </p:txEl>
                                          </p:spTgt>
                                        </p:tgtEl>
                                        <p:attrNameLst>
                                          <p:attrName>ppt_h</p:attrName>
                                        </p:attrNameLst>
                                      </p:cBhvr>
                                      <p:tavLst>
                                        <p:tav tm="0">
                                          <p:val>
                                            <p:strVal val="ppt_h"/>
                                          </p:val>
                                        </p:tav>
                                        <p:tav tm="100000">
                                          <p:val>
                                            <p:strVal val="ppt_h"/>
                                          </p:val>
                                        </p:tav>
                                      </p:tavLst>
                                    </p:anim>
                                    <p:set>
                                      <p:cBhvr>
                                        <p:cTn id="16"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{478C2B9C-183E-4B40-AA74-08518AA07352}TF8a9b5915-b8c7-461e-8cdd-693d48b5e32371f7b7e2_win32-4bf0b9a2ea37</Template>
  <TotalTime>51</TotalTime>
  <Words>522</Words>
  <Application>Microsoft Office PowerPoint</Application>
  <PresentationFormat>Widescreen</PresentationFormat>
  <Paragraphs>30</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Sabon Next LT</vt:lpstr>
      <vt:lpstr>Custom</vt:lpstr>
      <vt:lpstr>WHY EXPIRY DATES MATTER alma dorgham</vt:lpstr>
      <vt:lpstr>Why expiry dates matter?</vt:lpstr>
      <vt:lpstr>Expiry dates can be harmful because they indicate when a product, especially food and medication, may have degraded, become unsafe, or lost its effectiveness. Consuming expired products can lead to food poisoning from bacterial growth or, in the case of medications, cause serious health issues due to reduced potency or dangerous chemical changes. Vulnerable populations like the elderly, young children, and pregnant women are at higher risk of severe consequences from expired products. </vt:lpstr>
      <vt:lpstr>About expiry food </vt:lpstr>
      <vt:lpstr>Big question</vt:lpstr>
      <vt:lpstr>How does food spoil over time?</vt:lpstr>
      <vt:lpstr>PowerPoint Presentation</vt:lpstr>
      <vt:lpstr>That’s 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c:creator>
  <cp:lastModifiedBy>me</cp:lastModifiedBy>
  <cp:revision>2</cp:revision>
  <dcterms:created xsi:type="dcterms:W3CDTF">2025-10-22T05:09:24Z</dcterms:created>
  <dcterms:modified xsi:type="dcterms:W3CDTF">2025-10-22T10:26:20Z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