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9" d="100"/>
          <a:sy n="79" d="100"/>
        </p:scale>
        <p:origin x="4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2346-C879-3BE9-C201-983EE4E9B7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CB8EC-9D59-C5F5-0990-7034DEEC3B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49B2F7-EEAD-942D-E56A-7AF2B45B9EE2}"/>
              </a:ext>
            </a:extLst>
          </p:cNvPr>
          <p:cNvSpPr>
            <a:spLocks noGrp="1"/>
          </p:cNvSpPr>
          <p:nvPr>
            <p:ph type="dt" sz="half" idx="10"/>
          </p:nvPr>
        </p:nvSpPr>
        <p:spPr/>
        <p:txBody>
          <a:bodyPr/>
          <a:lstStyle/>
          <a:p>
            <a:fld id="{F5CB4A02-E6CE-4DFE-9C5A-31798622593A}" type="datetimeFigureOut">
              <a:rPr lang="en-US" smtClean="0"/>
              <a:t>10/22/2025</a:t>
            </a:fld>
            <a:endParaRPr lang="en-US"/>
          </a:p>
        </p:txBody>
      </p:sp>
      <p:sp>
        <p:nvSpPr>
          <p:cNvPr id="5" name="Footer Placeholder 4">
            <a:extLst>
              <a:ext uri="{FF2B5EF4-FFF2-40B4-BE49-F238E27FC236}">
                <a16:creationId xmlns:a16="http://schemas.microsoft.com/office/drawing/2014/main" id="{401646FC-7FB5-53F9-FC14-AE37651614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810BE-353A-33C8-F122-3A86ED12C0B1}"/>
              </a:ext>
            </a:extLst>
          </p:cNvPr>
          <p:cNvSpPr>
            <a:spLocks noGrp="1"/>
          </p:cNvSpPr>
          <p:nvPr>
            <p:ph type="sldNum" sz="quarter" idx="12"/>
          </p:nvPr>
        </p:nvSpPr>
        <p:spPr/>
        <p:txBody>
          <a:bodyPr/>
          <a:lstStyle/>
          <a:p>
            <a:fld id="{E3C83D6C-8817-4337-8C75-7F7CA717165C}" type="slidenum">
              <a:rPr lang="en-US" smtClean="0"/>
              <a:t>‹#›</a:t>
            </a:fld>
            <a:endParaRPr lang="en-US"/>
          </a:p>
        </p:txBody>
      </p:sp>
    </p:spTree>
    <p:extLst>
      <p:ext uri="{BB962C8B-B14F-4D97-AF65-F5344CB8AC3E}">
        <p14:creationId xmlns:p14="http://schemas.microsoft.com/office/powerpoint/2010/main" val="3946448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5A30F-BD3B-8734-DB0D-3592EBC1BE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B91992-9BDD-423C-EAC7-99033E3434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9BAAC-9057-471F-5CDC-85D99A58F5C3}"/>
              </a:ext>
            </a:extLst>
          </p:cNvPr>
          <p:cNvSpPr>
            <a:spLocks noGrp="1"/>
          </p:cNvSpPr>
          <p:nvPr>
            <p:ph type="dt" sz="half" idx="10"/>
          </p:nvPr>
        </p:nvSpPr>
        <p:spPr/>
        <p:txBody>
          <a:bodyPr/>
          <a:lstStyle/>
          <a:p>
            <a:fld id="{F5CB4A02-E6CE-4DFE-9C5A-31798622593A}" type="datetimeFigureOut">
              <a:rPr lang="en-US" smtClean="0"/>
              <a:t>10/22/2025</a:t>
            </a:fld>
            <a:endParaRPr lang="en-US"/>
          </a:p>
        </p:txBody>
      </p:sp>
      <p:sp>
        <p:nvSpPr>
          <p:cNvPr id="5" name="Footer Placeholder 4">
            <a:extLst>
              <a:ext uri="{FF2B5EF4-FFF2-40B4-BE49-F238E27FC236}">
                <a16:creationId xmlns:a16="http://schemas.microsoft.com/office/drawing/2014/main" id="{2D78C747-5847-3E05-CF22-793C03851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6860C-6A15-10DF-BA8C-74B41D1F23F5}"/>
              </a:ext>
            </a:extLst>
          </p:cNvPr>
          <p:cNvSpPr>
            <a:spLocks noGrp="1"/>
          </p:cNvSpPr>
          <p:nvPr>
            <p:ph type="sldNum" sz="quarter" idx="12"/>
          </p:nvPr>
        </p:nvSpPr>
        <p:spPr/>
        <p:txBody>
          <a:bodyPr/>
          <a:lstStyle/>
          <a:p>
            <a:fld id="{E3C83D6C-8817-4337-8C75-7F7CA717165C}" type="slidenum">
              <a:rPr lang="en-US" smtClean="0"/>
              <a:t>‹#›</a:t>
            </a:fld>
            <a:endParaRPr lang="en-US"/>
          </a:p>
        </p:txBody>
      </p:sp>
    </p:spTree>
    <p:extLst>
      <p:ext uri="{BB962C8B-B14F-4D97-AF65-F5344CB8AC3E}">
        <p14:creationId xmlns:p14="http://schemas.microsoft.com/office/powerpoint/2010/main" val="248835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5B49E1-F3B7-0826-DE76-7588866638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5A7DE1-0E47-5C21-0F87-F52951E659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9141F-12AB-675F-E676-8280A1D87D80}"/>
              </a:ext>
            </a:extLst>
          </p:cNvPr>
          <p:cNvSpPr>
            <a:spLocks noGrp="1"/>
          </p:cNvSpPr>
          <p:nvPr>
            <p:ph type="dt" sz="half" idx="10"/>
          </p:nvPr>
        </p:nvSpPr>
        <p:spPr/>
        <p:txBody>
          <a:bodyPr/>
          <a:lstStyle/>
          <a:p>
            <a:fld id="{F5CB4A02-E6CE-4DFE-9C5A-31798622593A}" type="datetimeFigureOut">
              <a:rPr lang="en-US" smtClean="0"/>
              <a:t>10/22/2025</a:t>
            </a:fld>
            <a:endParaRPr lang="en-US"/>
          </a:p>
        </p:txBody>
      </p:sp>
      <p:sp>
        <p:nvSpPr>
          <p:cNvPr id="5" name="Footer Placeholder 4">
            <a:extLst>
              <a:ext uri="{FF2B5EF4-FFF2-40B4-BE49-F238E27FC236}">
                <a16:creationId xmlns:a16="http://schemas.microsoft.com/office/drawing/2014/main" id="{CB70766A-A1F8-4739-C3F6-FC023617D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31A79-4C05-F3C9-1077-4E524039A892}"/>
              </a:ext>
            </a:extLst>
          </p:cNvPr>
          <p:cNvSpPr>
            <a:spLocks noGrp="1"/>
          </p:cNvSpPr>
          <p:nvPr>
            <p:ph type="sldNum" sz="quarter" idx="12"/>
          </p:nvPr>
        </p:nvSpPr>
        <p:spPr/>
        <p:txBody>
          <a:bodyPr/>
          <a:lstStyle/>
          <a:p>
            <a:fld id="{E3C83D6C-8817-4337-8C75-7F7CA717165C}" type="slidenum">
              <a:rPr lang="en-US" smtClean="0"/>
              <a:t>‹#›</a:t>
            </a:fld>
            <a:endParaRPr lang="en-US"/>
          </a:p>
        </p:txBody>
      </p:sp>
    </p:spTree>
    <p:extLst>
      <p:ext uri="{BB962C8B-B14F-4D97-AF65-F5344CB8AC3E}">
        <p14:creationId xmlns:p14="http://schemas.microsoft.com/office/powerpoint/2010/main" val="185049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163F3-596F-F57F-93CC-AA7562ABE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447199-2674-31A0-BA02-79AF88C9CF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DDB61-D77B-B6EB-48BE-2DF8AA63DE52}"/>
              </a:ext>
            </a:extLst>
          </p:cNvPr>
          <p:cNvSpPr>
            <a:spLocks noGrp="1"/>
          </p:cNvSpPr>
          <p:nvPr>
            <p:ph type="dt" sz="half" idx="10"/>
          </p:nvPr>
        </p:nvSpPr>
        <p:spPr/>
        <p:txBody>
          <a:bodyPr/>
          <a:lstStyle/>
          <a:p>
            <a:fld id="{F5CB4A02-E6CE-4DFE-9C5A-31798622593A}" type="datetimeFigureOut">
              <a:rPr lang="en-US" smtClean="0"/>
              <a:t>10/22/2025</a:t>
            </a:fld>
            <a:endParaRPr lang="en-US"/>
          </a:p>
        </p:txBody>
      </p:sp>
      <p:sp>
        <p:nvSpPr>
          <p:cNvPr id="5" name="Footer Placeholder 4">
            <a:extLst>
              <a:ext uri="{FF2B5EF4-FFF2-40B4-BE49-F238E27FC236}">
                <a16:creationId xmlns:a16="http://schemas.microsoft.com/office/drawing/2014/main" id="{90834412-E4E3-ACC2-75B4-205FF6D04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3F0FC-EFFA-9BF7-9E92-95525AE34A8C}"/>
              </a:ext>
            </a:extLst>
          </p:cNvPr>
          <p:cNvSpPr>
            <a:spLocks noGrp="1"/>
          </p:cNvSpPr>
          <p:nvPr>
            <p:ph type="sldNum" sz="quarter" idx="12"/>
          </p:nvPr>
        </p:nvSpPr>
        <p:spPr/>
        <p:txBody>
          <a:bodyPr/>
          <a:lstStyle/>
          <a:p>
            <a:fld id="{E3C83D6C-8817-4337-8C75-7F7CA717165C}" type="slidenum">
              <a:rPr lang="en-US" smtClean="0"/>
              <a:t>‹#›</a:t>
            </a:fld>
            <a:endParaRPr lang="en-US"/>
          </a:p>
        </p:txBody>
      </p:sp>
    </p:spTree>
    <p:extLst>
      <p:ext uri="{BB962C8B-B14F-4D97-AF65-F5344CB8AC3E}">
        <p14:creationId xmlns:p14="http://schemas.microsoft.com/office/powerpoint/2010/main" val="59339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0990-EFCF-A49A-E68D-3B110BFAC7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CF4583-3D0A-AB65-F96B-C6E9BBFDED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72F53F-2F8E-E723-B2CC-DDFA0EC945A6}"/>
              </a:ext>
            </a:extLst>
          </p:cNvPr>
          <p:cNvSpPr>
            <a:spLocks noGrp="1"/>
          </p:cNvSpPr>
          <p:nvPr>
            <p:ph type="dt" sz="half" idx="10"/>
          </p:nvPr>
        </p:nvSpPr>
        <p:spPr/>
        <p:txBody>
          <a:bodyPr/>
          <a:lstStyle/>
          <a:p>
            <a:fld id="{F5CB4A02-E6CE-4DFE-9C5A-31798622593A}" type="datetimeFigureOut">
              <a:rPr lang="en-US" smtClean="0"/>
              <a:t>10/22/2025</a:t>
            </a:fld>
            <a:endParaRPr lang="en-US"/>
          </a:p>
        </p:txBody>
      </p:sp>
      <p:sp>
        <p:nvSpPr>
          <p:cNvPr id="5" name="Footer Placeholder 4">
            <a:extLst>
              <a:ext uri="{FF2B5EF4-FFF2-40B4-BE49-F238E27FC236}">
                <a16:creationId xmlns:a16="http://schemas.microsoft.com/office/drawing/2014/main" id="{CA1D1997-E458-E070-B1E0-270D890BB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6DA22-BA23-116A-1526-0F9A2F970C6A}"/>
              </a:ext>
            </a:extLst>
          </p:cNvPr>
          <p:cNvSpPr>
            <a:spLocks noGrp="1"/>
          </p:cNvSpPr>
          <p:nvPr>
            <p:ph type="sldNum" sz="quarter" idx="12"/>
          </p:nvPr>
        </p:nvSpPr>
        <p:spPr/>
        <p:txBody>
          <a:bodyPr/>
          <a:lstStyle/>
          <a:p>
            <a:fld id="{E3C83D6C-8817-4337-8C75-7F7CA717165C}" type="slidenum">
              <a:rPr lang="en-US" smtClean="0"/>
              <a:t>‹#›</a:t>
            </a:fld>
            <a:endParaRPr lang="en-US"/>
          </a:p>
        </p:txBody>
      </p:sp>
    </p:spTree>
    <p:extLst>
      <p:ext uri="{BB962C8B-B14F-4D97-AF65-F5344CB8AC3E}">
        <p14:creationId xmlns:p14="http://schemas.microsoft.com/office/powerpoint/2010/main" val="4183896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376C-9AC3-3C8F-CD1B-D100ABBB23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688CA6-5E62-AB85-E808-0827FE730D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8B8451-B5E4-CD4A-C16E-B0802FE85F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94D72-72ED-FC89-E7DD-4BA75706735B}"/>
              </a:ext>
            </a:extLst>
          </p:cNvPr>
          <p:cNvSpPr>
            <a:spLocks noGrp="1"/>
          </p:cNvSpPr>
          <p:nvPr>
            <p:ph type="dt" sz="half" idx="10"/>
          </p:nvPr>
        </p:nvSpPr>
        <p:spPr/>
        <p:txBody>
          <a:bodyPr/>
          <a:lstStyle/>
          <a:p>
            <a:fld id="{F5CB4A02-E6CE-4DFE-9C5A-31798622593A}" type="datetimeFigureOut">
              <a:rPr lang="en-US" smtClean="0"/>
              <a:t>10/22/2025</a:t>
            </a:fld>
            <a:endParaRPr lang="en-US"/>
          </a:p>
        </p:txBody>
      </p:sp>
      <p:sp>
        <p:nvSpPr>
          <p:cNvPr id="6" name="Footer Placeholder 5">
            <a:extLst>
              <a:ext uri="{FF2B5EF4-FFF2-40B4-BE49-F238E27FC236}">
                <a16:creationId xmlns:a16="http://schemas.microsoft.com/office/drawing/2014/main" id="{D9F80B8E-CDC8-6BA0-88FD-28D3D312AF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0F213-77D4-ACCE-4AC6-54AFBEF8AED2}"/>
              </a:ext>
            </a:extLst>
          </p:cNvPr>
          <p:cNvSpPr>
            <a:spLocks noGrp="1"/>
          </p:cNvSpPr>
          <p:nvPr>
            <p:ph type="sldNum" sz="quarter" idx="12"/>
          </p:nvPr>
        </p:nvSpPr>
        <p:spPr/>
        <p:txBody>
          <a:bodyPr/>
          <a:lstStyle/>
          <a:p>
            <a:fld id="{E3C83D6C-8817-4337-8C75-7F7CA717165C}" type="slidenum">
              <a:rPr lang="en-US" smtClean="0"/>
              <a:t>‹#›</a:t>
            </a:fld>
            <a:endParaRPr lang="en-US"/>
          </a:p>
        </p:txBody>
      </p:sp>
    </p:spTree>
    <p:extLst>
      <p:ext uri="{BB962C8B-B14F-4D97-AF65-F5344CB8AC3E}">
        <p14:creationId xmlns:p14="http://schemas.microsoft.com/office/powerpoint/2010/main" val="249417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4A78-A1AD-B520-467E-20B530C66E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05B128-094C-F9B3-0447-C8DBF89E94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4CEE99-ED4D-8E31-9EF8-1319529A67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0F927E-CEF3-BA2A-88C6-AEEB6B147E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75AEBF-BDDB-561E-0396-A602225F45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BE0952-B6BD-3EFB-2BDC-B69BFA60BDBC}"/>
              </a:ext>
            </a:extLst>
          </p:cNvPr>
          <p:cNvSpPr>
            <a:spLocks noGrp="1"/>
          </p:cNvSpPr>
          <p:nvPr>
            <p:ph type="dt" sz="half" idx="10"/>
          </p:nvPr>
        </p:nvSpPr>
        <p:spPr/>
        <p:txBody>
          <a:bodyPr/>
          <a:lstStyle/>
          <a:p>
            <a:fld id="{F5CB4A02-E6CE-4DFE-9C5A-31798622593A}" type="datetimeFigureOut">
              <a:rPr lang="en-US" smtClean="0"/>
              <a:t>10/22/2025</a:t>
            </a:fld>
            <a:endParaRPr lang="en-US"/>
          </a:p>
        </p:txBody>
      </p:sp>
      <p:sp>
        <p:nvSpPr>
          <p:cNvPr id="8" name="Footer Placeholder 7">
            <a:extLst>
              <a:ext uri="{FF2B5EF4-FFF2-40B4-BE49-F238E27FC236}">
                <a16:creationId xmlns:a16="http://schemas.microsoft.com/office/drawing/2014/main" id="{1AB09618-3113-CF5C-83FD-FB8559082A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3E2430-541E-0650-1A2C-42A40A8574AA}"/>
              </a:ext>
            </a:extLst>
          </p:cNvPr>
          <p:cNvSpPr>
            <a:spLocks noGrp="1"/>
          </p:cNvSpPr>
          <p:nvPr>
            <p:ph type="sldNum" sz="quarter" idx="12"/>
          </p:nvPr>
        </p:nvSpPr>
        <p:spPr/>
        <p:txBody>
          <a:bodyPr/>
          <a:lstStyle/>
          <a:p>
            <a:fld id="{E3C83D6C-8817-4337-8C75-7F7CA717165C}" type="slidenum">
              <a:rPr lang="en-US" smtClean="0"/>
              <a:t>‹#›</a:t>
            </a:fld>
            <a:endParaRPr lang="en-US"/>
          </a:p>
        </p:txBody>
      </p:sp>
    </p:spTree>
    <p:extLst>
      <p:ext uri="{BB962C8B-B14F-4D97-AF65-F5344CB8AC3E}">
        <p14:creationId xmlns:p14="http://schemas.microsoft.com/office/powerpoint/2010/main" val="193209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E6AA1-2682-8EA8-4D2F-2945D098BC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4F8F9B-20F4-5A6F-600D-B4438AB538ED}"/>
              </a:ext>
            </a:extLst>
          </p:cNvPr>
          <p:cNvSpPr>
            <a:spLocks noGrp="1"/>
          </p:cNvSpPr>
          <p:nvPr>
            <p:ph type="dt" sz="half" idx="10"/>
          </p:nvPr>
        </p:nvSpPr>
        <p:spPr/>
        <p:txBody>
          <a:bodyPr/>
          <a:lstStyle/>
          <a:p>
            <a:fld id="{F5CB4A02-E6CE-4DFE-9C5A-31798622593A}" type="datetimeFigureOut">
              <a:rPr lang="en-US" smtClean="0"/>
              <a:t>10/22/2025</a:t>
            </a:fld>
            <a:endParaRPr lang="en-US"/>
          </a:p>
        </p:txBody>
      </p:sp>
      <p:sp>
        <p:nvSpPr>
          <p:cNvPr id="4" name="Footer Placeholder 3">
            <a:extLst>
              <a:ext uri="{FF2B5EF4-FFF2-40B4-BE49-F238E27FC236}">
                <a16:creationId xmlns:a16="http://schemas.microsoft.com/office/drawing/2014/main" id="{9EA6B69E-9D1C-93AA-1EDC-590B38556D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1189CA-4989-5184-995A-3D44BE7D8384}"/>
              </a:ext>
            </a:extLst>
          </p:cNvPr>
          <p:cNvSpPr>
            <a:spLocks noGrp="1"/>
          </p:cNvSpPr>
          <p:nvPr>
            <p:ph type="sldNum" sz="quarter" idx="12"/>
          </p:nvPr>
        </p:nvSpPr>
        <p:spPr/>
        <p:txBody>
          <a:bodyPr/>
          <a:lstStyle/>
          <a:p>
            <a:fld id="{E3C83D6C-8817-4337-8C75-7F7CA717165C}" type="slidenum">
              <a:rPr lang="en-US" smtClean="0"/>
              <a:t>‹#›</a:t>
            </a:fld>
            <a:endParaRPr lang="en-US"/>
          </a:p>
        </p:txBody>
      </p:sp>
    </p:spTree>
    <p:extLst>
      <p:ext uri="{BB962C8B-B14F-4D97-AF65-F5344CB8AC3E}">
        <p14:creationId xmlns:p14="http://schemas.microsoft.com/office/powerpoint/2010/main" val="65550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2E6415-85EA-00C6-1097-F4A1EAB31948}"/>
              </a:ext>
            </a:extLst>
          </p:cNvPr>
          <p:cNvSpPr>
            <a:spLocks noGrp="1"/>
          </p:cNvSpPr>
          <p:nvPr>
            <p:ph type="dt" sz="half" idx="10"/>
          </p:nvPr>
        </p:nvSpPr>
        <p:spPr/>
        <p:txBody>
          <a:bodyPr/>
          <a:lstStyle/>
          <a:p>
            <a:fld id="{F5CB4A02-E6CE-4DFE-9C5A-31798622593A}" type="datetimeFigureOut">
              <a:rPr lang="en-US" smtClean="0"/>
              <a:t>10/22/2025</a:t>
            </a:fld>
            <a:endParaRPr lang="en-US"/>
          </a:p>
        </p:txBody>
      </p:sp>
      <p:sp>
        <p:nvSpPr>
          <p:cNvPr id="3" name="Footer Placeholder 2">
            <a:extLst>
              <a:ext uri="{FF2B5EF4-FFF2-40B4-BE49-F238E27FC236}">
                <a16:creationId xmlns:a16="http://schemas.microsoft.com/office/drawing/2014/main" id="{4F5EC8FF-55C8-DBFE-CE62-F6EAEE3681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D48121-0522-00F6-C2F4-08B5DDF582D4}"/>
              </a:ext>
            </a:extLst>
          </p:cNvPr>
          <p:cNvSpPr>
            <a:spLocks noGrp="1"/>
          </p:cNvSpPr>
          <p:nvPr>
            <p:ph type="sldNum" sz="quarter" idx="12"/>
          </p:nvPr>
        </p:nvSpPr>
        <p:spPr/>
        <p:txBody>
          <a:bodyPr/>
          <a:lstStyle/>
          <a:p>
            <a:fld id="{E3C83D6C-8817-4337-8C75-7F7CA717165C}" type="slidenum">
              <a:rPr lang="en-US" smtClean="0"/>
              <a:t>‹#›</a:t>
            </a:fld>
            <a:endParaRPr lang="en-US"/>
          </a:p>
        </p:txBody>
      </p:sp>
    </p:spTree>
    <p:extLst>
      <p:ext uri="{BB962C8B-B14F-4D97-AF65-F5344CB8AC3E}">
        <p14:creationId xmlns:p14="http://schemas.microsoft.com/office/powerpoint/2010/main" val="215002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FA81-57E3-C2C0-694F-067AB8B5C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C2CA6E-F653-81AF-B1CA-B1B63A1E9E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002D95-A1C3-E49B-C71D-1E5D7A71F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8B91AB-A262-CA86-2F62-2087B2C18B98}"/>
              </a:ext>
            </a:extLst>
          </p:cNvPr>
          <p:cNvSpPr>
            <a:spLocks noGrp="1"/>
          </p:cNvSpPr>
          <p:nvPr>
            <p:ph type="dt" sz="half" idx="10"/>
          </p:nvPr>
        </p:nvSpPr>
        <p:spPr/>
        <p:txBody>
          <a:bodyPr/>
          <a:lstStyle/>
          <a:p>
            <a:fld id="{F5CB4A02-E6CE-4DFE-9C5A-31798622593A}" type="datetimeFigureOut">
              <a:rPr lang="en-US" smtClean="0"/>
              <a:t>10/22/2025</a:t>
            </a:fld>
            <a:endParaRPr lang="en-US"/>
          </a:p>
        </p:txBody>
      </p:sp>
      <p:sp>
        <p:nvSpPr>
          <p:cNvPr id="6" name="Footer Placeholder 5">
            <a:extLst>
              <a:ext uri="{FF2B5EF4-FFF2-40B4-BE49-F238E27FC236}">
                <a16:creationId xmlns:a16="http://schemas.microsoft.com/office/drawing/2014/main" id="{47089BF6-BCC2-621F-9758-866354A1A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E5D76F-AEC0-50F9-BDFC-C7ED841F335F}"/>
              </a:ext>
            </a:extLst>
          </p:cNvPr>
          <p:cNvSpPr>
            <a:spLocks noGrp="1"/>
          </p:cNvSpPr>
          <p:nvPr>
            <p:ph type="sldNum" sz="quarter" idx="12"/>
          </p:nvPr>
        </p:nvSpPr>
        <p:spPr/>
        <p:txBody>
          <a:bodyPr/>
          <a:lstStyle/>
          <a:p>
            <a:fld id="{E3C83D6C-8817-4337-8C75-7F7CA717165C}" type="slidenum">
              <a:rPr lang="en-US" smtClean="0"/>
              <a:t>‹#›</a:t>
            </a:fld>
            <a:endParaRPr lang="en-US"/>
          </a:p>
        </p:txBody>
      </p:sp>
    </p:spTree>
    <p:extLst>
      <p:ext uri="{BB962C8B-B14F-4D97-AF65-F5344CB8AC3E}">
        <p14:creationId xmlns:p14="http://schemas.microsoft.com/office/powerpoint/2010/main" val="309634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1EB0D-6416-998E-CE25-07BD3D3569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43FF01-51B8-C284-DC9F-2CABC4BD6E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7317B9-9A2E-4F3E-5345-09E2505AA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529EC4-921A-1182-16C9-CC743E511F10}"/>
              </a:ext>
            </a:extLst>
          </p:cNvPr>
          <p:cNvSpPr>
            <a:spLocks noGrp="1"/>
          </p:cNvSpPr>
          <p:nvPr>
            <p:ph type="dt" sz="half" idx="10"/>
          </p:nvPr>
        </p:nvSpPr>
        <p:spPr/>
        <p:txBody>
          <a:bodyPr/>
          <a:lstStyle/>
          <a:p>
            <a:fld id="{F5CB4A02-E6CE-4DFE-9C5A-31798622593A}" type="datetimeFigureOut">
              <a:rPr lang="en-US" smtClean="0"/>
              <a:t>10/22/2025</a:t>
            </a:fld>
            <a:endParaRPr lang="en-US"/>
          </a:p>
        </p:txBody>
      </p:sp>
      <p:sp>
        <p:nvSpPr>
          <p:cNvPr id="6" name="Footer Placeholder 5">
            <a:extLst>
              <a:ext uri="{FF2B5EF4-FFF2-40B4-BE49-F238E27FC236}">
                <a16:creationId xmlns:a16="http://schemas.microsoft.com/office/drawing/2014/main" id="{CFA0E075-7740-51F0-F234-A4E62B3F96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0CD0C-3B7B-D809-7F0E-2E71C295A3CA}"/>
              </a:ext>
            </a:extLst>
          </p:cNvPr>
          <p:cNvSpPr>
            <a:spLocks noGrp="1"/>
          </p:cNvSpPr>
          <p:nvPr>
            <p:ph type="sldNum" sz="quarter" idx="12"/>
          </p:nvPr>
        </p:nvSpPr>
        <p:spPr/>
        <p:txBody>
          <a:bodyPr/>
          <a:lstStyle/>
          <a:p>
            <a:fld id="{E3C83D6C-8817-4337-8C75-7F7CA717165C}" type="slidenum">
              <a:rPr lang="en-US" smtClean="0"/>
              <a:t>‹#›</a:t>
            </a:fld>
            <a:endParaRPr lang="en-US"/>
          </a:p>
        </p:txBody>
      </p:sp>
    </p:spTree>
    <p:extLst>
      <p:ext uri="{BB962C8B-B14F-4D97-AF65-F5344CB8AC3E}">
        <p14:creationId xmlns:p14="http://schemas.microsoft.com/office/powerpoint/2010/main" val="195091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422FFA-B520-BE42-C385-CD8325AE57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22F3F0-1C47-D266-6E34-2CDF30F096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FBEFF-D54D-96B3-6717-67DCD25C4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B4A02-E6CE-4DFE-9C5A-31798622593A}" type="datetimeFigureOut">
              <a:rPr lang="en-US" smtClean="0"/>
              <a:t>10/22/2025</a:t>
            </a:fld>
            <a:endParaRPr lang="en-US"/>
          </a:p>
        </p:txBody>
      </p:sp>
      <p:sp>
        <p:nvSpPr>
          <p:cNvPr id="5" name="Footer Placeholder 4">
            <a:extLst>
              <a:ext uri="{FF2B5EF4-FFF2-40B4-BE49-F238E27FC236}">
                <a16:creationId xmlns:a16="http://schemas.microsoft.com/office/drawing/2014/main" id="{AB52289F-5009-D4F1-A99E-B558EB530D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A6D112-A0E4-0444-743C-AC89187C7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83D6C-8817-4337-8C75-7F7CA717165C}" type="slidenum">
              <a:rPr lang="en-US" smtClean="0"/>
              <a:t>‹#›</a:t>
            </a:fld>
            <a:endParaRPr lang="en-US"/>
          </a:p>
        </p:txBody>
      </p:sp>
    </p:spTree>
    <p:extLst>
      <p:ext uri="{BB962C8B-B14F-4D97-AF65-F5344CB8AC3E}">
        <p14:creationId xmlns:p14="http://schemas.microsoft.com/office/powerpoint/2010/main" val="3458702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Clostridium_botulinum" TargetMode="External"/><Relationship Id="rId3" Type="http://schemas.openxmlformats.org/officeDocument/2006/relationships/hyperlink" Target="https://en.wikipedia.org/wiki/Bacteria" TargetMode="External"/><Relationship Id="rId7" Type="http://schemas.openxmlformats.org/officeDocument/2006/relationships/hyperlink" Target="https://en.wikipedia.org/wiki/Pathogenic" TargetMode="External"/><Relationship Id="rId12"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en.wikipedia.org/wiki/Food_spoilage#cite_note-3" TargetMode="External"/><Relationship Id="rId11" Type="http://schemas.openxmlformats.org/officeDocument/2006/relationships/hyperlink" Target="https://en.wikipedia.org/wiki/Food_spoilage#cite_note-:12-4" TargetMode="External"/><Relationship Id="rId5" Type="http://schemas.openxmlformats.org/officeDocument/2006/relationships/hyperlink" Target="https://en.wikipedia.org/wiki/Food_spoilage#cite_note-Tull1997-2" TargetMode="External"/><Relationship Id="rId10" Type="http://schemas.openxmlformats.org/officeDocument/2006/relationships/hyperlink" Target="https://en.wikipedia.org/wiki/Toxin" TargetMode="External"/><Relationship Id="rId4" Type="http://schemas.openxmlformats.org/officeDocument/2006/relationships/hyperlink" Target="https://en.wikipedia.org/wiki/Acid" TargetMode="External"/><Relationship Id="rId9" Type="http://schemas.openxmlformats.org/officeDocument/2006/relationships/hyperlink" Target="https://en.wikipedia.org/wiki/Bacillus_cereu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Bacillus_cereus" TargetMode="External"/><Relationship Id="rId13" Type="http://schemas.openxmlformats.org/officeDocument/2006/relationships/hyperlink" Target="https://en.wikipedia.org/wiki/Fungus" TargetMode="External"/><Relationship Id="rId18" Type="http://schemas.openxmlformats.org/officeDocument/2006/relationships/hyperlink" Target="https://en.wikipedia.org/wiki/Penicillium" TargetMode="External"/><Relationship Id="rId3" Type="http://schemas.openxmlformats.org/officeDocument/2006/relationships/hyperlink" Target="https://en.wikipedia.org/wiki/Acid" TargetMode="External"/><Relationship Id="rId7" Type="http://schemas.openxmlformats.org/officeDocument/2006/relationships/hyperlink" Target="https://en.wikipedia.org/wiki/Clostridium_botulinum" TargetMode="External"/><Relationship Id="rId12" Type="http://schemas.openxmlformats.org/officeDocument/2006/relationships/image" Target="../media/image4.jpeg"/><Relationship Id="rId17" Type="http://schemas.openxmlformats.org/officeDocument/2006/relationships/hyperlink" Target="https://en.wikipedia.org/wiki/Aspergillus" TargetMode="External"/><Relationship Id="rId2" Type="http://schemas.openxmlformats.org/officeDocument/2006/relationships/hyperlink" Target="https://en.wikipedia.org/wiki/Bacteria" TargetMode="External"/><Relationship Id="rId16" Type="http://schemas.openxmlformats.org/officeDocument/2006/relationships/hyperlink" Target="https://en.wikipedia.org/wiki/Food_spoilage#cite_note-6" TargetMode="External"/><Relationship Id="rId1" Type="http://schemas.openxmlformats.org/officeDocument/2006/relationships/slideLayout" Target="../slideLayouts/slideLayout1.xml"/><Relationship Id="rId6" Type="http://schemas.openxmlformats.org/officeDocument/2006/relationships/hyperlink" Target="https://en.wikipedia.org/wiki/Pathogenic" TargetMode="External"/><Relationship Id="rId11" Type="http://schemas.openxmlformats.org/officeDocument/2006/relationships/image" Target="../media/image3.jpeg"/><Relationship Id="rId5" Type="http://schemas.openxmlformats.org/officeDocument/2006/relationships/hyperlink" Target="https://en.wikipedia.org/wiki/Food_spoilage#cite_note-3" TargetMode="External"/><Relationship Id="rId15" Type="http://schemas.openxmlformats.org/officeDocument/2006/relationships/hyperlink" Target="https://en.wikipedia.org/wiki/Mold" TargetMode="External"/><Relationship Id="rId10" Type="http://schemas.openxmlformats.org/officeDocument/2006/relationships/hyperlink" Target="https://en.wikipedia.org/wiki/Food_spoilage#cite_note-:12-4" TargetMode="External"/><Relationship Id="rId19" Type="http://schemas.openxmlformats.org/officeDocument/2006/relationships/hyperlink" Target="https://en.wikipedia.org/wiki/Food_spoilage#cite_note-:0-1" TargetMode="External"/><Relationship Id="rId4" Type="http://schemas.openxmlformats.org/officeDocument/2006/relationships/hyperlink" Target="https://en.wikipedia.org/wiki/Food_spoilage#cite_note-Tull1997-2" TargetMode="External"/><Relationship Id="rId9" Type="http://schemas.openxmlformats.org/officeDocument/2006/relationships/hyperlink" Target="https://en.wikipedia.org/wiki/Toxin" TargetMode="External"/><Relationship Id="rId14" Type="http://schemas.openxmlformats.org/officeDocument/2006/relationships/hyperlink" Target="https://en.wikipedia.org/wiki/Food_spoilage#cite_note-:2-5"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Penicillium" TargetMode="External"/><Relationship Id="rId13" Type="http://schemas.openxmlformats.org/officeDocument/2006/relationships/hyperlink" Target="https://en.wikipedia.org/wiki/Hypoxia_(environmental)" TargetMode="External"/><Relationship Id="rId18" Type="http://schemas.openxmlformats.org/officeDocument/2006/relationships/hyperlink" Target="https://en.wikipedia.org/wiki/Food_spoilage#cite_note-7" TargetMode="External"/><Relationship Id="rId3" Type="http://schemas.openxmlformats.org/officeDocument/2006/relationships/hyperlink" Target="https://en.wikipedia.org/wiki/Fungus" TargetMode="External"/><Relationship Id="rId7" Type="http://schemas.openxmlformats.org/officeDocument/2006/relationships/hyperlink" Target="https://en.wikipedia.org/wiki/Aspergillus" TargetMode="External"/><Relationship Id="rId12" Type="http://schemas.openxmlformats.org/officeDocument/2006/relationships/hyperlink" Target="https://en.wikipedia.org/wiki/Yeast" TargetMode="External"/><Relationship Id="rId17" Type="http://schemas.openxmlformats.org/officeDocument/2006/relationships/hyperlink" Target="https://en.wikipedia.org/wiki/Alcoholic_beverage" TargetMode="External"/><Relationship Id="rId2" Type="http://schemas.openxmlformats.org/officeDocument/2006/relationships/image" Target="../media/image4.jpeg"/><Relationship Id="rId16" Type="http://schemas.openxmlformats.org/officeDocument/2006/relationships/hyperlink" Target="https://en.wikipedia.org/wiki/Cider" TargetMode="External"/><Relationship Id="rId1" Type="http://schemas.openxmlformats.org/officeDocument/2006/relationships/slideLayout" Target="../slideLayouts/slideLayout1.xml"/><Relationship Id="rId6" Type="http://schemas.openxmlformats.org/officeDocument/2006/relationships/hyperlink" Target="https://en.wikipedia.org/wiki/Food_spoilage#cite_note-6" TargetMode="External"/><Relationship Id="rId11" Type="http://schemas.openxmlformats.org/officeDocument/2006/relationships/image" Target="../media/image6.jpeg"/><Relationship Id="rId5" Type="http://schemas.openxmlformats.org/officeDocument/2006/relationships/hyperlink" Target="https://en.wikipedia.org/wiki/Mold" TargetMode="External"/><Relationship Id="rId15" Type="http://schemas.openxmlformats.org/officeDocument/2006/relationships/hyperlink" Target="https://en.wikipedia.org/wiki/Yogurt" TargetMode="External"/><Relationship Id="rId10" Type="http://schemas.openxmlformats.org/officeDocument/2006/relationships/image" Target="../media/image5.jpeg"/><Relationship Id="rId4" Type="http://schemas.openxmlformats.org/officeDocument/2006/relationships/hyperlink" Target="https://en.wikipedia.org/wiki/Food_spoilage#cite_note-:2-5" TargetMode="External"/><Relationship Id="rId9" Type="http://schemas.openxmlformats.org/officeDocument/2006/relationships/hyperlink" Target="https://en.wikipedia.org/wiki/Food_spoilage#cite_note-:0-1" TargetMode="External"/><Relationship Id="rId14" Type="http://schemas.openxmlformats.org/officeDocument/2006/relationships/hyperlink" Target="https://en.wikipedia.org/wiki/Bread"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Yogurt" TargetMode="External"/><Relationship Id="rId13" Type="http://schemas.openxmlformats.org/officeDocument/2006/relationships/image" Target="../media/image7.jpeg"/><Relationship Id="rId3" Type="http://schemas.openxmlformats.org/officeDocument/2006/relationships/image" Target="../media/image6.jpeg"/><Relationship Id="rId7" Type="http://schemas.openxmlformats.org/officeDocument/2006/relationships/hyperlink" Target="https://en.wikipedia.org/wiki/Bread" TargetMode="External"/><Relationship Id="rId12" Type="http://schemas.openxmlformats.org/officeDocument/2006/relationships/hyperlink" Target="https://www.google.com/search?q=Louis+Pasteur&amp;rlz=1C1CHBD_enJO1085JO1085&amp;oq=discovery+food+spoilage&amp;gs_lcrp=EgZjaHJvbWUyBggAEEUYOTIHCAEQIRigATIHCAIQIRifBTIHCAMQIRifBTIHCAQQIRifBTIHCAUQIRifBTIHCAYQIRifBTIHCAcQIRifBTIHCAgQIRifBTIHCAkQIRifBdIBCDgyNTVqMGo3qAIAsAIA&amp;sourceid=chrome&amp;ie=UTF-8&amp;mstk=AUtExfAm2cxSc15-4zetv7PtBOLPEWoYbkDHkq-A7IlUqQHrmGtQfikqhM91n-TF4Q0Qp0lhrxTVVEJpfIqPd77RRcaryuznSBYT4PoWuNkyiiG8kJ_aPiGT1GMhY4v_6MBYJdc&amp;csui=3&amp;ved=2ahUKEwiov5-Ly7eQAxUoUaQEHaiVPBcQgK4QegQIARAC" TargetMode="Externa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hyperlink" Target="https://en.wikipedia.org/wiki/Food_spoilage#cite_note-:2-5" TargetMode="External"/><Relationship Id="rId11" Type="http://schemas.openxmlformats.org/officeDocument/2006/relationships/hyperlink" Target="https://en.wikipedia.org/wiki/Food_spoilage#cite_note-7" TargetMode="External"/><Relationship Id="rId5" Type="http://schemas.openxmlformats.org/officeDocument/2006/relationships/hyperlink" Target="https://en.wikipedia.org/wiki/Hypoxia_(environmental)" TargetMode="External"/><Relationship Id="rId10" Type="http://schemas.openxmlformats.org/officeDocument/2006/relationships/hyperlink" Target="https://en.wikipedia.org/wiki/Alcoholic_beverage" TargetMode="External"/><Relationship Id="rId4" Type="http://schemas.openxmlformats.org/officeDocument/2006/relationships/hyperlink" Target="https://en.wikipedia.org/wiki/Yeast" TargetMode="External"/><Relationship Id="rId9" Type="http://schemas.openxmlformats.org/officeDocument/2006/relationships/hyperlink" Target="https://en.wikipedia.org/wiki/Cider" TargetMode="External"/><Relationship Id="rId1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Yogurt" TargetMode="External"/><Relationship Id="rId13" Type="http://schemas.openxmlformats.org/officeDocument/2006/relationships/image" Target="../media/image7.jpeg"/><Relationship Id="rId3" Type="http://schemas.openxmlformats.org/officeDocument/2006/relationships/image" Target="../media/image6.jpeg"/><Relationship Id="rId7" Type="http://schemas.openxmlformats.org/officeDocument/2006/relationships/hyperlink" Target="https://en.wikipedia.org/wiki/Bread" TargetMode="External"/><Relationship Id="rId12" Type="http://schemas.openxmlformats.org/officeDocument/2006/relationships/hyperlink" Target="https://www.google.com/search?q=Louis+Pasteur&amp;rlz=1C1CHBD_enJO1085JO1085&amp;oq=discovery+food+spoilage&amp;gs_lcrp=EgZjaHJvbWUyBggAEEUYOTIHCAEQIRigATIHCAIQIRifBTIHCAMQIRifBTIHCAQQIRifBTIHCAUQIRifBTIHCAYQIRifBTIHCAcQIRifBTIHCAgQIRifBTIHCAkQIRifBdIBCDgyNTVqMGo3qAIAsAIA&amp;sourceid=chrome&amp;ie=UTF-8&amp;mstk=AUtExfAm2cxSc15-4zetv7PtBOLPEWoYbkDHkq-A7IlUqQHrmGtQfikqhM91n-TF4Q0Qp0lhrxTVVEJpfIqPd77RRcaryuznSBYT4PoWuNkyiiG8kJ_aPiGT1GMhY4v_6MBYJdc&amp;csui=3&amp;ved=2ahUKEwiov5-Ly7eQAxUoUaQEHaiVPBcQgK4QegQIARAC" TargetMode="External"/><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hyperlink" Target="https://en.wikipedia.org/wiki/Food_spoilage#cite_note-:2-5" TargetMode="External"/><Relationship Id="rId11" Type="http://schemas.openxmlformats.org/officeDocument/2006/relationships/hyperlink" Target="https://en.wikipedia.org/wiki/Food_spoilage#cite_note-7" TargetMode="External"/><Relationship Id="rId5" Type="http://schemas.openxmlformats.org/officeDocument/2006/relationships/hyperlink" Target="https://en.wikipedia.org/wiki/Hypoxia_(environmental)" TargetMode="External"/><Relationship Id="rId10" Type="http://schemas.openxmlformats.org/officeDocument/2006/relationships/hyperlink" Target="https://en.wikipedia.org/wiki/Alcoholic_beverage" TargetMode="External"/><Relationship Id="rId4" Type="http://schemas.openxmlformats.org/officeDocument/2006/relationships/hyperlink" Target="https://en.wikipedia.org/wiki/Yeast" TargetMode="External"/><Relationship Id="rId9" Type="http://schemas.openxmlformats.org/officeDocument/2006/relationships/hyperlink" Target="https://en.wikipedia.org/wiki/Cider" TargetMode="External"/><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cDonald's says poorer customers are eating less of its food">
            <a:extLst>
              <a:ext uri="{FF2B5EF4-FFF2-40B4-BE49-F238E27FC236}">
                <a16:creationId xmlns:a16="http://schemas.microsoft.com/office/drawing/2014/main" id="{FE185BD9-1A9C-C3DF-37FD-6D332C218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132"/>
            <a:ext cx="12253786" cy="68971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2AE68C9-5162-FD3A-983D-31A2BAE5AA98}"/>
              </a:ext>
            </a:extLst>
          </p:cNvPr>
          <p:cNvSpPr>
            <a:spLocks noGrp="1"/>
          </p:cNvSpPr>
          <p:nvPr>
            <p:ph type="ctrTitle"/>
          </p:nvPr>
        </p:nvSpPr>
        <p:spPr/>
        <p:txBody>
          <a:bodyPr/>
          <a:lstStyle/>
          <a:p>
            <a:r>
              <a:rPr lang="en-US" dirty="0">
                <a:solidFill>
                  <a:schemeClr val="bg1">
                    <a:lumMod val="75000"/>
                  </a:schemeClr>
                </a:solidFill>
                <a:latin typeface="Bahnschrift SemiBold" panose="020B0502040204020203" pitchFamily="34" charset="0"/>
              </a:rPr>
              <a:t>Food Spoilage</a:t>
            </a:r>
          </a:p>
        </p:txBody>
      </p:sp>
      <p:sp>
        <p:nvSpPr>
          <p:cNvPr id="3" name="Subtitle 2">
            <a:extLst>
              <a:ext uri="{FF2B5EF4-FFF2-40B4-BE49-F238E27FC236}">
                <a16:creationId xmlns:a16="http://schemas.microsoft.com/office/drawing/2014/main" id="{4A870CFD-CBE9-D72C-BBE5-BD9EA9432C95}"/>
              </a:ext>
            </a:extLst>
          </p:cNvPr>
          <p:cNvSpPr>
            <a:spLocks noGrp="1"/>
          </p:cNvSpPr>
          <p:nvPr>
            <p:ph type="subTitle" idx="1"/>
          </p:nvPr>
        </p:nvSpPr>
        <p:spPr/>
        <p:txBody>
          <a:bodyPr/>
          <a:lstStyle/>
          <a:p>
            <a:r>
              <a:rPr lang="en-US" dirty="0">
                <a:solidFill>
                  <a:schemeClr val="bg1">
                    <a:lumMod val="75000"/>
                  </a:schemeClr>
                </a:solidFill>
              </a:rPr>
              <a:t>PRESENTATION BY AMIR AND NASER</a:t>
            </a:r>
          </a:p>
        </p:txBody>
      </p:sp>
    </p:spTree>
    <p:extLst>
      <p:ext uri="{BB962C8B-B14F-4D97-AF65-F5344CB8AC3E}">
        <p14:creationId xmlns:p14="http://schemas.microsoft.com/office/powerpoint/2010/main" val="3002396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McDonald's says poorer customers are eating less of its food">
            <a:extLst>
              <a:ext uri="{FF2B5EF4-FFF2-40B4-BE49-F238E27FC236}">
                <a16:creationId xmlns:a16="http://schemas.microsoft.com/office/drawing/2014/main" id="{FE185BD9-1A9C-C3DF-37FD-6D332C218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5822" y="3901915"/>
            <a:ext cx="4154815" cy="2338567"/>
          </a:xfrm>
          <a:prstGeom prst="round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2AE68C9-5162-FD3A-983D-31A2BAE5AA98}"/>
              </a:ext>
            </a:extLst>
          </p:cNvPr>
          <p:cNvSpPr>
            <a:spLocks noGrp="1"/>
          </p:cNvSpPr>
          <p:nvPr>
            <p:ph type="ctrTitle"/>
          </p:nvPr>
        </p:nvSpPr>
        <p:spPr>
          <a:xfrm>
            <a:off x="1274619" y="-2553386"/>
            <a:ext cx="9144000" cy="2387600"/>
          </a:xfrm>
        </p:spPr>
        <p:txBody>
          <a:bodyPr/>
          <a:lstStyle/>
          <a:p>
            <a:r>
              <a:rPr lang="en-US" dirty="0">
                <a:solidFill>
                  <a:schemeClr val="bg1">
                    <a:lumMod val="75000"/>
                  </a:schemeClr>
                </a:solidFill>
                <a:latin typeface="Bahnschrift SemiBold" panose="020B0502040204020203" pitchFamily="34" charset="0"/>
              </a:rPr>
              <a:t>Food Spoilage</a:t>
            </a:r>
          </a:p>
        </p:txBody>
      </p:sp>
      <p:sp>
        <p:nvSpPr>
          <p:cNvPr id="3" name="Subtitle 2">
            <a:extLst>
              <a:ext uri="{FF2B5EF4-FFF2-40B4-BE49-F238E27FC236}">
                <a16:creationId xmlns:a16="http://schemas.microsoft.com/office/drawing/2014/main" id="{4A870CFD-CBE9-D72C-BBE5-BD9EA9432C95}"/>
              </a:ext>
            </a:extLst>
          </p:cNvPr>
          <p:cNvSpPr>
            <a:spLocks noGrp="1"/>
          </p:cNvSpPr>
          <p:nvPr>
            <p:ph type="subTitle" idx="1"/>
          </p:nvPr>
        </p:nvSpPr>
        <p:spPr>
          <a:xfrm>
            <a:off x="1274619" y="-417311"/>
            <a:ext cx="9144000" cy="1655762"/>
          </a:xfrm>
        </p:spPr>
        <p:txBody>
          <a:bodyPr/>
          <a:lstStyle/>
          <a:p>
            <a:r>
              <a:rPr lang="en-US" dirty="0">
                <a:solidFill>
                  <a:schemeClr val="bg1">
                    <a:lumMod val="75000"/>
                  </a:schemeClr>
                </a:solidFill>
              </a:rPr>
              <a:t>PRESENTATION BY NASER AND AMIR</a:t>
            </a:r>
          </a:p>
        </p:txBody>
      </p:sp>
      <p:cxnSp>
        <p:nvCxnSpPr>
          <p:cNvPr id="5" name="Straight Connector 4">
            <a:extLst>
              <a:ext uri="{FF2B5EF4-FFF2-40B4-BE49-F238E27FC236}">
                <a16:creationId xmlns:a16="http://schemas.microsoft.com/office/drawing/2014/main" id="{85E8C03F-A42B-2FAA-18D4-58B4D9F52AC2}"/>
              </a:ext>
            </a:extLst>
          </p:cNvPr>
          <p:cNvCxnSpPr/>
          <p:nvPr/>
        </p:nvCxnSpPr>
        <p:spPr>
          <a:xfrm flipV="1">
            <a:off x="11410637" y="5071198"/>
            <a:ext cx="781363"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07F933B-B817-F99A-2B27-D7BB3D2B37FE}"/>
              </a:ext>
            </a:extLst>
          </p:cNvPr>
          <p:cNvSpPr txBox="1"/>
          <p:nvPr/>
        </p:nvSpPr>
        <p:spPr>
          <a:xfrm>
            <a:off x="411836" y="1862526"/>
            <a:ext cx="8390788" cy="1754326"/>
          </a:xfrm>
          <a:prstGeom prst="rect">
            <a:avLst/>
          </a:prstGeom>
          <a:noFill/>
        </p:spPr>
        <p:txBody>
          <a:bodyPr wrap="square" rtlCol="0">
            <a:spAutoFit/>
          </a:bodyPr>
          <a:lstStyle/>
          <a:p>
            <a:r>
              <a:rPr lang="en-US" b="1" i="0" dirty="0">
                <a:solidFill>
                  <a:schemeClr val="bg1"/>
                </a:solidFill>
                <a:effectLst/>
                <a:latin typeface="Arial" panose="020B0604020202020204" pitchFamily="34" charset="0"/>
              </a:rPr>
              <a:t>Food spoilage</a:t>
            </a:r>
            <a:r>
              <a:rPr lang="en-US" b="0" i="0" dirty="0">
                <a:solidFill>
                  <a:schemeClr val="bg1"/>
                </a:solidFill>
                <a:effectLst/>
                <a:latin typeface="Arial" panose="020B0604020202020204" pitchFamily="34" charset="0"/>
              </a:rPr>
              <a:t> is the process whereby food becomes unsuitable to ingest by a person; it is a matter of food saf</a:t>
            </a:r>
            <a:r>
              <a:rPr lang="en-US" dirty="0">
                <a:solidFill>
                  <a:schemeClr val="bg1"/>
                </a:solidFill>
                <a:latin typeface="Arial" panose="020B0604020202020204" pitchFamily="34" charset="0"/>
              </a:rPr>
              <a:t>ety</a:t>
            </a:r>
            <a:r>
              <a:rPr lang="en-US" b="0" i="0" dirty="0">
                <a:solidFill>
                  <a:schemeClr val="bg1"/>
                </a:solidFill>
                <a:effectLst/>
                <a:latin typeface="Arial" panose="020B0604020202020204" pitchFamily="34" charset="0"/>
              </a:rPr>
              <a:t>. Bacteria and various fungi are the causes of spoilage, and can create serious consequences for consumers, but there are preventive measures that can be taken. The precise cause of the process is due to many outside factors as a side-effect of the type of product it is, as well as how the product is packaged and stored.</a:t>
            </a:r>
            <a:endParaRPr lang="en-US" dirty="0">
              <a:solidFill>
                <a:schemeClr val="bg1"/>
              </a:solidFill>
            </a:endParaRPr>
          </a:p>
        </p:txBody>
      </p:sp>
    </p:spTree>
    <p:extLst>
      <p:ext uri="{BB962C8B-B14F-4D97-AF65-F5344CB8AC3E}">
        <p14:creationId xmlns:p14="http://schemas.microsoft.com/office/powerpoint/2010/main" val="1984390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McDonald's says poorer customers are eating less of its food">
            <a:extLst>
              <a:ext uri="{FF2B5EF4-FFF2-40B4-BE49-F238E27FC236}">
                <a16:creationId xmlns:a16="http://schemas.microsoft.com/office/drawing/2014/main" id="{FE185BD9-1A9C-C3DF-37FD-6D332C218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7104" y="3429000"/>
            <a:ext cx="4154815" cy="233856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85E8C03F-A42B-2FAA-18D4-58B4D9F52AC2}"/>
              </a:ext>
            </a:extLst>
          </p:cNvPr>
          <p:cNvCxnSpPr>
            <a:cxnSpLocks/>
          </p:cNvCxnSpPr>
          <p:nvPr/>
        </p:nvCxnSpPr>
        <p:spPr>
          <a:xfrm>
            <a:off x="16841919" y="4598283"/>
            <a:ext cx="76809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07F933B-B817-F99A-2B27-D7BB3D2B37FE}"/>
              </a:ext>
            </a:extLst>
          </p:cNvPr>
          <p:cNvSpPr txBox="1"/>
          <p:nvPr/>
        </p:nvSpPr>
        <p:spPr>
          <a:xfrm>
            <a:off x="-8390788" y="2089551"/>
            <a:ext cx="8390788" cy="1754326"/>
          </a:xfrm>
          <a:prstGeom prst="rect">
            <a:avLst/>
          </a:prstGeom>
          <a:noFill/>
        </p:spPr>
        <p:txBody>
          <a:bodyPr wrap="square" rtlCol="0">
            <a:spAutoFit/>
          </a:bodyPr>
          <a:lstStyle/>
          <a:p>
            <a:r>
              <a:rPr lang="en-US" b="1" i="0" dirty="0">
                <a:solidFill>
                  <a:schemeClr val="bg1"/>
                </a:solidFill>
                <a:effectLst/>
                <a:latin typeface="Arial" panose="020B0604020202020204" pitchFamily="34" charset="0"/>
              </a:rPr>
              <a:t>Food spoilage</a:t>
            </a:r>
            <a:r>
              <a:rPr lang="en-US" b="0" i="0" dirty="0">
                <a:solidFill>
                  <a:schemeClr val="bg1"/>
                </a:solidFill>
                <a:effectLst/>
                <a:latin typeface="Arial" panose="020B0604020202020204" pitchFamily="34" charset="0"/>
              </a:rPr>
              <a:t> is the process whereby food becomes unsuitable to ingest by a person; it is a matter of food saf</a:t>
            </a:r>
            <a:r>
              <a:rPr lang="en-US" dirty="0">
                <a:solidFill>
                  <a:schemeClr val="bg1"/>
                </a:solidFill>
                <a:latin typeface="Arial" panose="020B0604020202020204" pitchFamily="34" charset="0"/>
              </a:rPr>
              <a:t>ety</a:t>
            </a:r>
            <a:r>
              <a:rPr lang="en-US" b="0" i="0" dirty="0">
                <a:solidFill>
                  <a:schemeClr val="bg1"/>
                </a:solidFill>
                <a:effectLst/>
                <a:latin typeface="Arial" panose="020B0604020202020204" pitchFamily="34" charset="0"/>
              </a:rPr>
              <a:t>. Bacteria and various fungi are the causes of spoilage, and can create serious consequences for consumers, but there are preventive measures that can be taken. The precise cause of the process is due to many outside factors as a side-effect of the type of product it is, as well as how the product is packaged and stored.</a:t>
            </a:r>
            <a:endParaRPr lang="en-US" dirty="0">
              <a:solidFill>
                <a:schemeClr val="bg1"/>
              </a:solidFill>
            </a:endParaRPr>
          </a:p>
        </p:txBody>
      </p:sp>
      <p:pic>
        <p:nvPicPr>
          <p:cNvPr id="2050" name="Picture 2">
            <a:extLst>
              <a:ext uri="{FF2B5EF4-FFF2-40B4-BE49-F238E27FC236}">
                <a16:creationId xmlns:a16="http://schemas.microsoft.com/office/drawing/2014/main" id="{B302917F-127D-BD69-1094-67221B1D5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792" y="3429000"/>
            <a:ext cx="3019426" cy="26691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B727D74-9D85-F339-9A5A-DDBBFC0CC8DA}"/>
              </a:ext>
            </a:extLst>
          </p:cNvPr>
          <p:cNvSpPr txBox="1"/>
          <p:nvPr/>
        </p:nvSpPr>
        <p:spPr>
          <a:xfrm>
            <a:off x="2131505" y="1231392"/>
            <a:ext cx="6488239" cy="923330"/>
          </a:xfrm>
          <a:prstGeom prst="rect">
            <a:avLst/>
          </a:prstGeom>
          <a:noFill/>
        </p:spPr>
        <p:txBody>
          <a:bodyPr wrap="square" rtlCol="0">
            <a:spAutoFit/>
          </a:bodyPr>
          <a:lstStyle/>
          <a:p>
            <a:r>
              <a:rPr lang="en-US" dirty="0">
                <a:solidFill>
                  <a:schemeClr val="bg1"/>
                </a:solidFill>
                <a:latin typeface="Bahnschrift SemiBold" panose="020B0502040204020203" pitchFamily="34" charset="0"/>
              </a:rPr>
              <a:t>This is an image of </a:t>
            </a:r>
            <a:r>
              <a:rPr lang="en-US" b="0" i="0" dirty="0">
                <a:solidFill>
                  <a:schemeClr val="bg1"/>
                </a:solidFill>
                <a:effectLst/>
                <a:latin typeface="Bahnschrift SemiBold" panose="020B0502040204020203" pitchFamily="34" charset="0"/>
              </a:rPr>
              <a:t>a packaged food item, showing that the consumer should consume the product before this time in order to reduce chance of consuming spoiled food</a:t>
            </a:r>
            <a:endParaRPr lang="en-US" dirty="0">
              <a:solidFill>
                <a:schemeClr val="bg1"/>
              </a:solidFill>
              <a:latin typeface="Bahnschrift SemiBold" panose="020B0502040204020203" pitchFamily="34" charset="0"/>
            </a:endParaRPr>
          </a:p>
        </p:txBody>
      </p:sp>
    </p:spTree>
    <p:extLst>
      <p:ext uri="{BB962C8B-B14F-4D97-AF65-F5344CB8AC3E}">
        <p14:creationId xmlns:p14="http://schemas.microsoft.com/office/powerpoint/2010/main" val="953539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5E8C03F-A42B-2FAA-18D4-58B4D9F52AC2}"/>
              </a:ext>
            </a:extLst>
          </p:cNvPr>
          <p:cNvCxnSpPr>
            <a:cxnSpLocks/>
          </p:cNvCxnSpPr>
          <p:nvPr/>
        </p:nvCxnSpPr>
        <p:spPr>
          <a:xfrm>
            <a:off x="16841919" y="4598283"/>
            <a:ext cx="768096"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B302917F-127D-BD69-1094-67221B1D5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520" y="3843877"/>
            <a:ext cx="3019426" cy="26691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B727D74-9D85-F339-9A5A-DDBBFC0CC8DA}"/>
              </a:ext>
            </a:extLst>
          </p:cNvPr>
          <p:cNvSpPr txBox="1"/>
          <p:nvPr/>
        </p:nvSpPr>
        <p:spPr>
          <a:xfrm>
            <a:off x="-6232207" y="853440"/>
            <a:ext cx="6488239" cy="923330"/>
          </a:xfrm>
          <a:prstGeom prst="rect">
            <a:avLst/>
          </a:prstGeom>
          <a:noFill/>
        </p:spPr>
        <p:txBody>
          <a:bodyPr wrap="square" rtlCol="0">
            <a:spAutoFit/>
          </a:bodyPr>
          <a:lstStyle/>
          <a:p>
            <a:r>
              <a:rPr lang="en-US" dirty="0">
                <a:solidFill>
                  <a:schemeClr val="bg1"/>
                </a:solidFill>
                <a:latin typeface="Bahnschrift SemiBold" panose="020B0502040204020203" pitchFamily="34" charset="0"/>
              </a:rPr>
              <a:t>This is an image of </a:t>
            </a:r>
            <a:r>
              <a:rPr lang="en-US" b="0" i="0" dirty="0">
                <a:solidFill>
                  <a:schemeClr val="bg1"/>
                </a:solidFill>
                <a:effectLst/>
                <a:latin typeface="Bahnschrift SemiBold" panose="020B0502040204020203" pitchFamily="34" charset="0"/>
              </a:rPr>
              <a:t>a packaged food item, showing that the consumer should consume the product before this time in order to reduce chance of consuming spoiled food</a:t>
            </a:r>
            <a:endParaRPr lang="en-US" dirty="0">
              <a:solidFill>
                <a:schemeClr val="bg1"/>
              </a:solidFill>
              <a:latin typeface="Bahnschrift SemiBold" panose="020B0502040204020203" pitchFamily="34" charset="0"/>
            </a:endParaRPr>
          </a:p>
        </p:txBody>
      </p:sp>
      <p:sp>
        <p:nvSpPr>
          <p:cNvPr id="2" name="TextBox 1">
            <a:extLst>
              <a:ext uri="{FF2B5EF4-FFF2-40B4-BE49-F238E27FC236}">
                <a16:creationId xmlns:a16="http://schemas.microsoft.com/office/drawing/2014/main" id="{EBC90E69-76BA-41C5-2719-178DAC5FFFD5}"/>
              </a:ext>
            </a:extLst>
          </p:cNvPr>
          <p:cNvSpPr txBox="1"/>
          <p:nvPr/>
        </p:nvSpPr>
        <p:spPr>
          <a:xfrm>
            <a:off x="353568" y="2731008"/>
            <a:ext cx="8656320" cy="2585323"/>
          </a:xfrm>
          <a:prstGeom prst="rect">
            <a:avLst/>
          </a:prstGeom>
          <a:noFill/>
        </p:spPr>
        <p:txBody>
          <a:bodyPr wrap="square" rtlCol="0">
            <a:spAutoFit/>
          </a:bodyPr>
          <a:lstStyle/>
          <a:p>
            <a:r>
              <a:rPr lang="en-US" b="0" i="0" dirty="0">
                <a:solidFill>
                  <a:schemeClr val="bg1"/>
                </a:solidFill>
                <a:effectLst/>
                <a:latin typeface="Arial" panose="020B0604020202020204" pitchFamily="34" charset="0"/>
              </a:rPr>
              <a:t>Some </a:t>
            </a:r>
            <a:r>
              <a:rPr lang="en-US" b="0" i="0" u="none" strike="noStrike" dirty="0">
                <a:solidFill>
                  <a:schemeClr val="bg1"/>
                </a:solidFill>
                <a:effectLst/>
                <a:latin typeface="Arial" panose="020B0604020202020204" pitchFamily="34" charset="0"/>
                <a:hlinkClick r:id="rId3" tooltip="Bacteria">
                  <a:extLst>
                    <a:ext uri="{A12FA001-AC4F-418D-AE19-62706E023703}">
                      <ahyp:hlinkClr xmlns:ahyp="http://schemas.microsoft.com/office/drawing/2018/hyperlinkcolor" val="tx"/>
                    </a:ext>
                  </a:extLst>
                </a:hlinkClick>
              </a:rPr>
              <a:t>bacteria</a:t>
            </a:r>
            <a:r>
              <a:rPr lang="en-US" b="0" i="0" dirty="0">
                <a:solidFill>
                  <a:schemeClr val="bg1"/>
                </a:solidFill>
                <a:effectLst/>
                <a:latin typeface="Arial" panose="020B0604020202020204" pitchFamily="34" charset="0"/>
              </a:rPr>
              <a:t> are responsible for the spoilage of food. When bacteria breaks down the food, </a:t>
            </a:r>
            <a:r>
              <a:rPr lang="en-US" b="0" i="0" u="none" strike="noStrike" dirty="0">
                <a:solidFill>
                  <a:schemeClr val="bg1"/>
                </a:solidFill>
                <a:effectLst/>
                <a:latin typeface="Arial" panose="020B0604020202020204" pitchFamily="34" charset="0"/>
                <a:hlinkClick r:id="rId4" tooltip="Acid">
                  <a:extLst>
                    <a:ext uri="{A12FA001-AC4F-418D-AE19-62706E023703}">
                      <ahyp:hlinkClr xmlns:ahyp="http://schemas.microsoft.com/office/drawing/2018/hyperlinkcolor" val="tx"/>
                    </a:ext>
                  </a:extLst>
                </a:hlinkClick>
              </a:rPr>
              <a:t>acids</a:t>
            </a:r>
            <a:r>
              <a:rPr lang="en-US" b="0" i="0" dirty="0">
                <a:solidFill>
                  <a:schemeClr val="bg1"/>
                </a:solidFill>
                <a:effectLst/>
                <a:latin typeface="Arial" panose="020B0604020202020204" pitchFamily="34" charset="0"/>
              </a:rPr>
              <a:t> and other waste products are generated in the process.</a:t>
            </a:r>
            <a:r>
              <a:rPr lang="en-US" b="0" i="0" u="none" strike="noStrike" baseline="30000"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[2]</a:t>
            </a:r>
            <a:r>
              <a:rPr lang="en-US" b="0" i="0" dirty="0">
                <a:solidFill>
                  <a:schemeClr val="bg1"/>
                </a:solidFill>
                <a:effectLst/>
                <a:latin typeface="Arial" panose="020B0604020202020204" pitchFamily="34" charset="0"/>
              </a:rPr>
              <a:t> While the bacteria itself may or may not be harmful, the waste products may be unpleasant to taste or may even be harmful to one's health.</a:t>
            </a:r>
            <a:r>
              <a:rPr lang="en-US" b="0" i="0" u="none" strike="noStrike" baseline="30000" dirty="0">
                <a:solidFill>
                  <a:schemeClr val="bg1"/>
                </a:solidFill>
                <a:effectLst/>
                <a:latin typeface="Arial" panose="020B0604020202020204" pitchFamily="34" charset="0"/>
                <a:hlinkClick r:id="rId6">
                  <a:extLst>
                    <a:ext uri="{A12FA001-AC4F-418D-AE19-62706E023703}">
                      <ahyp:hlinkClr xmlns:ahyp="http://schemas.microsoft.com/office/drawing/2018/hyperlinkcolor" val="tx"/>
                    </a:ext>
                  </a:extLst>
                </a:hlinkClick>
              </a:rPr>
              <a:t>[3]</a:t>
            </a:r>
            <a:r>
              <a:rPr lang="en-US" b="0" i="0" dirty="0">
                <a:solidFill>
                  <a:schemeClr val="bg1"/>
                </a:solidFill>
                <a:effectLst/>
                <a:latin typeface="Arial" panose="020B0604020202020204" pitchFamily="34" charset="0"/>
              </a:rPr>
              <a:t> There are many species of </a:t>
            </a:r>
            <a:r>
              <a:rPr lang="en-US" b="0" i="0" u="none" strike="noStrike" dirty="0">
                <a:solidFill>
                  <a:schemeClr val="bg1"/>
                </a:solidFill>
                <a:effectLst/>
                <a:latin typeface="Arial" panose="020B0604020202020204" pitchFamily="34" charset="0"/>
                <a:hlinkClick r:id="rId7" tooltip="Pathogenic">
                  <a:extLst>
                    <a:ext uri="{A12FA001-AC4F-418D-AE19-62706E023703}">
                      <ahyp:hlinkClr xmlns:ahyp="http://schemas.microsoft.com/office/drawing/2018/hyperlinkcolor" val="tx"/>
                    </a:ext>
                  </a:extLst>
                </a:hlinkClick>
              </a:rPr>
              <a:t>pathogenic</a:t>
            </a:r>
            <a:r>
              <a:rPr lang="en-US" b="0" i="0" dirty="0">
                <a:solidFill>
                  <a:schemeClr val="bg1"/>
                </a:solidFill>
                <a:effectLst/>
                <a:latin typeface="Arial" panose="020B0604020202020204" pitchFamily="34" charset="0"/>
              </a:rPr>
              <a:t> bacteria that target different categories of food. For example, </a:t>
            </a:r>
            <a:r>
              <a:rPr lang="en-US" b="0" i="1" u="none" strike="noStrike" dirty="0">
                <a:solidFill>
                  <a:schemeClr val="bg1"/>
                </a:solidFill>
                <a:effectLst/>
                <a:latin typeface="Arial" panose="020B0604020202020204" pitchFamily="34" charset="0"/>
                <a:hlinkClick r:id="rId8" tooltip="Clostridium botulinum">
                  <a:extLst>
                    <a:ext uri="{A12FA001-AC4F-418D-AE19-62706E023703}">
                      <ahyp:hlinkClr xmlns:ahyp="http://schemas.microsoft.com/office/drawing/2018/hyperlinkcolor" val="tx"/>
                    </a:ext>
                  </a:extLst>
                </a:hlinkClick>
              </a:rPr>
              <a:t>Clostridium botulinum</a:t>
            </a:r>
            <a:r>
              <a:rPr lang="en-US" b="0" i="0" dirty="0">
                <a:solidFill>
                  <a:schemeClr val="bg1"/>
                </a:solidFill>
                <a:effectLst/>
                <a:latin typeface="Arial" panose="020B0604020202020204" pitchFamily="34" charset="0"/>
              </a:rPr>
              <a:t> spoils food such as meat and poultry, and </a:t>
            </a:r>
            <a:r>
              <a:rPr lang="en-US" b="0" i="1" u="none" strike="noStrike" dirty="0">
                <a:solidFill>
                  <a:schemeClr val="bg1"/>
                </a:solidFill>
                <a:effectLst/>
                <a:latin typeface="Arial" panose="020B0604020202020204" pitchFamily="34" charset="0"/>
                <a:hlinkClick r:id="rId9" tooltip="Bacillus cereus">
                  <a:extLst>
                    <a:ext uri="{A12FA001-AC4F-418D-AE19-62706E023703}">
                      <ahyp:hlinkClr xmlns:ahyp="http://schemas.microsoft.com/office/drawing/2018/hyperlinkcolor" val="tx"/>
                    </a:ext>
                  </a:extLst>
                </a:hlinkClick>
              </a:rPr>
              <a:t>Bacillus cereus</a:t>
            </a:r>
            <a:r>
              <a:rPr lang="en-US" b="0" i="0" dirty="0">
                <a:solidFill>
                  <a:schemeClr val="bg1"/>
                </a:solidFill>
                <a:effectLst/>
                <a:latin typeface="Arial" panose="020B0604020202020204" pitchFamily="34" charset="0"/>
              </a:rPr>
              <a:t>, which spoils almost all type of food. When stored or subjected to unruly conditions, the organisms will begin to breed apace, releasing harmful </a:t>
            </a:r>
            <a:r>
              <a:rPr lang="en-US" b="0" i="0" u="none" strike="noStrike" dirty="0">
                <a:solidFill>
                  <a:schemeClr val="bg1"/>
                </a:solidFill>
                <a:effectLst/>
                <a:latin typeface="Arial" panose="020B0604020202020204" pitchFamily="34" charset="0"/>
                <a:hlinkClick r:id="rId10" tooltip="Toxin">
                  <a:extLst>
                    <a:ext uri="{A12FA001-AC4F-418D-AE19-62706E023703}">
                      <ahyp:hlinkClr xmlns:ahyp="http://schemas.microsoft.com/office/drawing/2018/hyperlinkcolor" val="tx"/>
                    </a:ext>
                  </a:extLst>
                </a:hlinkClick>
              </a:rPr>
              <a:t>toxins</a:t>
            </a:r>
            <a:r>
              <a:rPr lang="en-US" b="0" i="0" dirty="0">
                <a:solidFill>
                  <a:schemeClr val="bg1"/>
                </a:solidFill>
                <a:effectLst/>
                <a:latin typeface="Arial" panose="020B0604020202020204" pitchFamily="34" charset="0"/>
              </a:rPr>
              <a:t> that can cause severe illness, even when cooked safely.</a:t>
            </a:r>
            <a:r>
              <a:rPr lang="en-US" b="0" i="0" u="none" strike="noStrike" baseline="30000" dirty="0">
                <a:solidFill>
                  <a:schemeClr val="bg1"/>
                </a:solidFill>
                <a:effectLst/>
                <a:latin typeface="Arial" panose="020B0604020202020204" pitchFamily="34" charset="0"/>
                <a:hlinkClick r:id="rId11">
                  <a:extLst>
                    <a:ext uri="{A12FA001-AC4F-418D-AE19-62706E023703}">
                      <ahyp:hlinkClr xmlns:ahyp="http://schemas.microsoft.com/office/drawing/2018/hyperlinkcolor" val="tx"/>
                    </a:ext>
                  </a:extLst>
                </a:hlinkClick>
              </a:rPr>
              <a:t>[4]</a:t>
            </a:r>
            <a:endParaRPr lang="en-US" dirty="0">
              <a:solidFill>
                <a:schemeClr val="bg1"/>
              </a:solidFill>
            </a:endParaRPr>
          </a:p>
        </p:txBody>
      </p:sp>
      <p:sp>
        <p:nvSpPr>
          <p:cNvPr id="3" name="AutoShape 2" descr="Perfect Pizza Dough Recipe | Sur La Table">
            <a:extLst>
              <a:ext uri="{FF2B5EF4-FFF2-40B4-BE49-F238E27FC236}">
                <a16:creationId xmlns:a16="http://schemas.microsoft.com/office/drawing/2014/main" id="{D13071C9-2B29-1E6E-50B2-14B999EF0D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Salami, Red Onion and Oregano Pizza">
            <a:extLst>
              <a:ext uri="{FF2B5EF4-FFF2-40B4-BE49-F238E27FC236}">
                <a16:creationId xmlns:a16="http://schemas.microsoft.com/office/drawing/2014/main" id="{784451DC-76E2-4C6F-9FCB-B14514B4007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82253" y="2368604"/>
            <a:ext cx="3019426" cy="368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339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5E8C03F-A42B-2FAA-18D4-58B4D9F52AC2}"/>
              </a:ext>
            </a:extLst>
          </p:cNvPr>
          <p:cNvCxnSpPr>
            <a:cxnSpLocks/>
          </p:cNvCxnSpPr>
          <p:nvPr/>
        </p:nvCxnSpPr>
        <p:spPr>
          <a:xfrm>
            <a:off x="16841919" y="4598283"/>
            <a:ext cx="76809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BC90E69-76BA-41C5-2719-178DAC5FFFD5}"/>
              </a:ext>
            </a:extLst>
          </p:cNvPr>
          <p:cNvSpPr txBox="1"/>
          <p:nvPr/>
        </p:nvSpPr>
        <p:spPr>
          <a:xfrm>
            <a:off x="-8961120" y="2593140"/>
            <a:ext cx="8656320" cy="2585323"/>
          </a:xfrm>
          <a:prstGeom prst="rect">
            <a:avLst/>
          </a:prstGeom>
          <a:noFill/>
        </p:spPr>
        <p:txBody>
          <a:bodyPr wrap="square" rtlCol="0">
            <a:spAutoFit/>
          </a:bodyPr>
          <a:lstStyle/>
          <a:p>
            <a:r>
              <a:rPr lang="en-US" b="0" i="0" dirty="0">
                <a:solidFill>
                  <a:schemeClr val="bg1"/>
                </a:solidFill>
                <a:effectLst/>
                <a:latin typeface="Arial" panose="020B0604020202020204" pitchFamily="34" charset="0"/>
              </a:rPr>
              <a:t>Some </a:t>
            </a:r>
            <a:r>
              <a:rPr lang="en-US" b="0" i="0" u="none" strike="noStrike" dirty="0">
                <a:solidFill>
                  <a:schemeClr val="bg1"/>
                </a:solidFill>
                <a:effectLst/>
                <a:latin typeface="Arial" panose="020B0604020202020204" pitchFamily="34" charset="0"/>
                <a:hlinkClick r:id="rId2" tooltip="Bacteria">
                  <a:extLst>
                    <a:ext uri="{A12FA001-AC4F-418D-AE19-62706E023703}">
                      <ahyp:hlinkClr xmlns:ahyp="http://schemas.microsoft.com/office/drawing/2018/hyperlinkcolor" val="tx"/>
                    </a:ext>
                  </a:extLst>
                </a:hlinkClick>
              </a:rPr>
              <a:t>bacteria</a:t>
            </a:r>
            <a:r>
              <a:rPr lang="en-US" b="0" i="0" dirty="0">
                <a:solidFill>
                  <a:schemeClr val="bg1"/>
                </a:solidFill>
                <a:effectLst/>
                <a:latin typeface="Arial" panose="020B0604020202020204" pitchFamily="34" charset="0"/>
              </a:rPr>
              <a:t> are responsible for the spoilage of food. When bacteria breaks down the food, </a:t>
            </a:r>
            <a:r>
              <a:rPr lang="en-US" b="0" i="0" u="none" strike="noStrike" dirty="0">
                <a:solidFill>
                  <a:schemeClr val="bg1"/>
                </a:solidFill>
                <a:effectLst/>
                <a:latin typeface="Arial" panose="020B0604020202020204" pitchFamily="34" charset="0"/>
                <a:hlinkClick r:id="rId3" tooltip="Acid">
                  <a:extLst>
                    <a:ext uri="{A12FA001-AC4F-418D-AE19-62706E023703}">
                      <ahyp:hlinkClr xmlns:ahyp="http://schemas.microsoft.com/office/drawing/2018/hyperlinkcolor" val="tx"/>
                    </a:ext>
                  </a:extLst>
                </a:hlinkClick>
              </a:rPr>
              <a:t>acids</a:t>
            </a:r>
            <a:r>
              <a:rPr lang="en-US" b="0" i="0" dirty="0">
                <a:solidFill>
                  <a:schemeClr val="bg1"/>
                </a:solidFill>
                <a:effectLst/>
                <a:latin typeface="Arial" panose="020B0604020202020204" pitchFamily="34" charset="0"/>
              </a:rPr>
              <a:t> and other waste products are generated in the process.</a:t>
            </a:r>
            <a:r>
              <a:rPr lang="en-US" b="0" i="0" u="none" strike="noStrike" baseline="3000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[2]</a:t>
            </a:r>
            <a:r>
              <a:rPr lang="en-US" b="0" i="0" dirty="0">
                <a:solidFill>
                  <a:schemeClr val="bg1"/>
                </a:solidFill>
                <a:effectLst/>
                <a:latin typeface="Arial" panose="020B0604020202020204" pitchFamily="34" charset="0"/>
              </a:rPr>
              <a:t> While the bacteria itself may or may not be harmful, the waste products may be unpleasant to taste or may even be harmful to one's health.</a:t>
            </a:r>
            <a:r>
              <a:rPr lang="en-US" b="0" i="0" u="none" strike="noStrike" baseline="30000"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[3]</a:t>
            </a:r>
            <a:r>
              <a:rPr lang="en-US" b="0" i="0" dirty="0">
                <a:solidFill>
                  <a:schemeClr val="bg1"/>
                </a:solidFill>
                <a:effectLst/>
                <a:latin typeface="Arial" panose="020B0604020202020204" pitchFamily="34" charset="0"/>
              </a:rPr>
              <a:t> There are many species of </a:t>
            </a:r>
            <a:r>
              <a:rPr lang="en-US" b="0" i="0" u="none" strike="noStrike" dirty="0">
                <a:solidFill>
                  <a:schemeClr val="bg1"/>
                </a:solidFill>
                <a:effectLst/>
                <a:latin typeface="Arial" panose="020B0604020202020204" pitchFamily="34" charset="0"/>
                <a:hlinkClick r:id="rId6" tooltip="Pathogenic">
                  <a:extLst>
                    <a:ext uri="{A12FA001-AC4F-418D-AE19-62706E023703}">
                      <ahyp:hlinkClr xmlns:ahyp="http://schemas.microsoft.com/office/drawing/2018/hyperlinkcolor" val="tx"/>
                    </a:ext>
                  </a:extLst>
                </a:hlinkClick>
              </a:rPr>
              <a:t>pathogenic</a:t>
            </a:r>
            <a:r>
              <a:rPr lang="en-US" b="0" i="0" dirty="0">
                <a:solidFill>
                  <a:schemeClr val="bg1"/>
                </a:solidFill>
                <a:effectLst/>
                <a:latin typeface="Arial" panose="020B0604020202020204" pitchFamily="34" charset="0"/>
              </a:rPr>
              <a:t> bacteria that target different categories of food. For example, </a:t>
            </a:r>
            <a:r>
              <a:rPr lang="en-US" b="0" i="1" u="none" strike="noStrike" dirty="0">
                <a:solidFill>
                  <a:schemeClr val="bg1"/>
                </a:solidFill>
                <a:effectLst/>
                <a:latin typeface="Arial" panose="020B0604020202020204" pitchFamily="34" charset="0"/>
                <a:hlinkClick r:id="rId7" tooltip="Clostridium botulinum">
                  <a:extLst>
                    <a:ext uri="{A12FA001-AC4F-418D-AE19-62706E023703}">
                      <ahyp:hlinkClr xmlns:ahyp="http://schemas.microsoft.com/office/drawing/2018/hyperlinkcolor" val="tx"/>
                    </a:ext>
                  </a:extLst>
                </a:hlinkClick>
              </a:rPr>
              <a:t>Clostridium botulinum</a:t>
            </a:r>
            <a:r>
              <a:rPr lang="en-US" b="0" i="0" dirty="0">
                <a:solidFill>
                  <a:schemeClr val="bg1"/>
                </a:solidFill>
                <a:effectLst/>
                <a:latin typeface="Arial" panose="020B0604020202020204" pitchFamily="34" charset="0"/>
              </a:rPr>
              <a:t> spoils food such as meat and poultry, and </a:t>
            </a:r>
            <a:r>
              <a:rPr lang="en-US" b="0" i="1" u="none" strike="noStrike" dirty="0">
                <a:solidFill>
                  <a:schemeClr val="bg1"/>
                </a:solidFill>
                <a:effectLst/>
                <a:latin typeface="Arial" panose="020B0604020202020204" pitchFamily="34" charset="0"/>
                <a:hlinkClick r:id="rId8" tooltip="Bacillus cereus">
                  <a:extLst>
                    <a:ext uri="{A12FA001-AC4F-418D-AE19-62706E023703}">
                      <ahyp:hlinkClr xmlns:ahyp="http://schemas.microsoft.com/office/drawing/2018/hyperlinkcolor" val="tx"/>
                    </a:ext>
                  </a:extLst>
                </a:hlinkClick>
              </a:rPr>
              <a:t>Bacillus cereus</a:t>
            </a:r>
            <a:r>
              <a:rPr lang="en-US" b="0" i="0" dirty="0">
                <a:solidFill>
                  <a:schemeClr val="bg1"/>
                </a:solidFill>
                <a:effectLst/>
                <a:latin typeface="Arial" panose="020B0604020202020204" pitchFamily="34" charset="0"/>
              </a:rPr>
              <a:t>, which spoils almost all type of food. When stored or subjected to unruly conditions, the organisms will begin to breed apace, releasing harmful </a:t>
            </a:r>
            <a:r>
              <a:rPr lang="en-US" b="0" i="0" u="none" strike="noStrike" dirty="0">
                <a:solidFill>
                  <a:schemeClr val="bg1"/>
                </a:solidFill>
                <a:effectLst/>
                <a:latin typeface="Arial" panose="020B0604020202020204" pitchFamily="34" charset="0"/>
                <a:hlinkClick r:id="rId9" tooltip="Toxin">
                  <a:extLst>
                    <a:ext uri="{A12FA001-AC4F-418D-AE19-62706E023703}">
                      <ahyp:hlinkClr xmlns:ahyp="http://schemas.microsoft.com/office/drawing/2018/hyperlinkcolor" val="tx"/>
                    </a:ext>
                  </a:extLst>
                </a:hlinkClick>
              </a:rPr>
              <a:t>toxins</a:t>
            </a:r>
            <a:r>
              <a:rPr lang="en-US" b="0" i="0" dirty="0">
                <a:solidFill>
                  <a:schemeClr val="bg1"/>
                </a:solidFill>
                <a:effectLst/>
                <a:latin typeface="Arial" panose="020B0604020202020204" pitchFamily="34" charset="0"/>
              </a:rPr>
              <a:t> that can cause severe illness, even when cooked safely.</a:t>
            </a:r>
            <a:r>
              <a:rPr lang="en-US" b="0" i="0" u="none" strike="noStrike" baseline="30000" dirty="0">
                <a:solidFill>
                  <a:schemeClr val="bg1"/>
                </a:solidFill>
                <a:effectLst/>
                <a:latin typeface="Arial" panose="020B0604020202020204" pitchFamily="34" charset="0"/>
                <a:hlinkClick r:id="rId10">
                  <a:extLst>
                    <a:ext uri="{A12FA001-AC4F-418D-AE19-62706E023703}">
                      <ahyp:hlinkClr xmlns:ahyp="http://schemas.microsoft.com/office/drawing/2018/hyperlinkcolor" val="tx"/>
                    </a:ext>
                  </a:extLst>
                </a:hlinkClick>
              </a:rPr>
              <a:t>[4]</a:t>
            </a:r>
            <a:endParaRPr lang="en-US" dirty="0">
              <a:solidFill>
                <a:schemeClr val="bg1"/>
              </a:solidFill>
            </a:endParaRPr>
          </a:p>
        </p:txBody>
      </p:sp>
      <p:sp>
        <p:nvSpPr>
          <p:cNvPr id="3" name="AutoShape 2" descr="Perfect Pizza Dough Recipe | Sur La Table">
            <a:extLst>
              <a:ext uri="{FF2B5EF4-FFF2-40B4-BE49-F238E27FC236}">
                <a16:creationId xmlns:a16="http://schemas.microsoft.com/office/drawing/2014/main" id="{D13071C9-2B29-1E6E-50B2-14B999EF0D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Salami, Red Onion and Oregano Pizza">
            <a:extLst>
              <a:ext uri="{FF2B5EF4-FFF2-40B4-BE49-F238E27FC236}">
                <a16:creationId xmlns:a16="http://schemas.microsoft.com/office/drawing/2014/main" id="{784451DC-76E2-4C6F-9FCB-B14514B400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65582" y="2344220"/>
            <a:ext cx="3019426" cy="36847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60E1E23-E548-567F-043C-C864CC8C491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0895" y="3080956"/>
            <a:ext cx="3941159" cy="29479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C5FCEB-9329-C4CA-4069-43F91EB92C26}"/>
              </a:ext>
            </a:extLst>
          </p:cNvPr>
          <p:cNvSpPr txBox="1"/>
          <p:nvPr/>
        </p:nvSpPr>
        <p:spPr>
          <a:xfrm>
            <a:off x="1109472" y="1621536"/>
            <a:ext cx="5138928" cy="4801314"/>
          </a:xfrm>
          <a:prstGeom prst="rect">
            <a:avLst/>
          </a:prstGeom>
          <a:noFill/>
        </p:spPr>
        <p:txBody>
          <a:bodyPr wrap="square" rtlCol="0">
            <a:spAutoFit/>
          </a:bodyPr>
          <a:lstStyle/>
          <a:p>
            <a:pPr algn="l"/>
            <a:r>
              <a:rPr lang="en-US" b="0" i="0" u="none" strike="noStrike" dirty="0">
                <a:solidFill>
                  <a:schemeClr val="bg1"/>
                </a:solidFill>
                <a:effectLst/>
                <a:latin typeface="Arial" panose="020B0604020202020204" pitchFamily="34" charset="0"/>
                <a:hlinkClick r:id="rId13" tooltip="Fungus">
                  <a:extLst>
                    <a:ext uri="{A12FA001-AC4F-418D-AE19-62706E023703}">
                      <ahyp:hlinkClr xmlns:ahyp="http://schemas.microsoft.com/office/drawing/2018/hyperlinkcolor" val="tx"/>
                    </a:ext>
                  </a:extLst>
                </a:hlinkClick>
              </a:rPr>
              <a:t>Fungi</a:t>
            </a:r>
            <a:r>
              <a:rPr lang="en-US" b="0" i="0" dirty="0">
                <a:solidFill>
                  <a:schemeClr val="bg1"/>
                </a:solidFill>
                <a:effectLst/>
                <a:latin typeface="Arial" panose="020B0604020202020204" pitchFamily="34" charset="0"/>
              </a:rPr>
              <a:t> have been seen as a method of food spoilage, causing only an undesirable appearance to food, however, there has been significant evidence of various fungi being a cause of death. Fungi are caused by acidifying, fermenting, discoloring and disintegrating processes and can create fuzz, powder and slimes of many different colors, including black, white, red, brown and green.</a:t>
            </a:r>
            <a:r>
              <a:rPr lang="en-US" b="0" i="0" u="none" strike="noStrike" baseline="30000" dirty="0">
                <a:solidFill>
                  <a:schemeClr val="bg1"/>
                </a:solidFill>
                <a:effectLst/>
                <a:latin typeface="Arial" panose="020B0604020202020204" pitchFamily="34" charset="0"/>
                <a:hlinkClick r:id="rId14">
                  <a:extLst>
                    <a:ext uri="{A12FA001-AC4F-418D-AE19-62706E023703}">
                      <ahyp:hlinkClr xmlns:ahyp="http://schemas.microsoft.com/office/drawing/2018/hyperlinkcolor" val="tx"/>
                    </a:ext>
                  </a:extLst>
                </a:hlinkClick>
              </a:rPr>
              <a:t>[5]</a:t>
            </a:r>
            <a:endParaRPr lang="en-US" b="0" i="0" dirty="0">
              <a:solidFill>
                <a:schemeClr val="bg1"/>
              </a:solidFill>
              <a:effectLst/>
              <a:latin typeface="Arial" panose="020B0604020202020204" pitchFamily="34" charset="0"/>
            </a:endParaRPr>
          </a:p>
          <a:p>
            <a:pPr algn="l"/>
            <a:r>
              <a:rPr lang="en-US" b="0" i="0" u="none" strike="noStrike" dirty="0">
                <a:solidFill>
                  <a:schemeClr val="bg1"/>
                </a:solidFill>
                <a:effectLst/>
                <a:latin typeface="Arial" panose="020B0604020202020204" pitchFamily="34" charset="0"/>
                <a:hlinkClick r:id="rId15" tooltip="Mold">
                  <a:extLst>
                    <a:ext uri="{A12FA001-AC4F-418D-AE19-62706E023703}">
                      <ahyp:hlinkClr xmlns:ahyp="http://schemas.microsoft.com/office/drawing/2018/hyperlinkcolor" val="tx"/>
                    </a:ext>
                  </a:extLst>
                </a:hlinkClick>
              </a:rPr>
              <a:t>Mold</a:t>
            </a:r>
            <a:r>
              <a:rPr lang="en-US" b="0" i="0" dirty="0">
                <a:solidFill>
                  <a:schemeClr val="bg1"/>
                </a:solidFill>
                <a:effectLst/>
                <a:latin typeface="Arial" panose="020B0604020202020204" pitchFamily="34" charset="0"/>
              </a:rPr>
              <a:t> is a type of fungus, but the two terms are not reciprocal of each other; they have their own defining features and perform their own tasks.</a:t>
            </a:r>
            <a:r>
              <a:rPr lang="en-US" b="0" i="0" u="none" strike="noStrike" baseline="30000" dirty="0">
                <a:solidFill>
                  <a:schemeClr val="bg1"/>
                </a:solidFill>
                <a:effectLst/>
                <a:latin typeface="Arial" panose="020B0604020202020204" pitchFamily="34" charset="0"/>
                <a:hlinkClick r:id="rId16">
                  <a:extLst>
                    <a:ext uri="{A12FA001-AC4F-418D-AE19-62706E023703}">
                      <ahyp:hlinkClr xmlns:ahyp="http://schemas.microsoft.com/office/drawing/2018/hyperlinkcolor" val="tx"/>
                    </a:ext>
                  </a:extLst>
                </a:hlinkClick>
              </a:rPr>
              <a:t>[6]</a:t>
            </a:r>
            <a:r>
              <a:rPr lang="en-US" b="0" i="0" dirty="0">
                <a:solidFill>
                  <a:schemeClr val="bg1"/>
                </a:solidFill>
                <a:effectLst/>
                <a:latin typeface="Arial" panose="020B0604020202020204" pitchFamily="34" charset="0"/>
              </a:rPr>
              <a:t> Very well known types of mold are </a:t>
            </a:r>
            <a:r>
              <a:rPr lang="en-US" b="0" i="1" u="none" strike="noStrike" dirty="0">
                <a:solidFill>
                  <a:schemeClr val="bg1"/>
                </a:solidFill>
                <a:effectLst/>
                <a:latin typeface="Arial" panose="020B0604020202020204" pitchFamily="34" charset="0"/>
                <a:hlinkClick r:id="rId17" tooltip="Aspergillus">
                  <a:extLst>
                    <a:ext uri="{A12FA001-AC4F-418D-AE19-62706E023703}">
                      <ahyp:hlinkClr xmlns:ahyp="http://schemas.microsoft.com/office/drawing/2018/hyperlinkcolor" val="tx"/>
                    </a:ext>
                  </a:extLst>
                </a:hlinkClick>
              </a:rPr>
              <a:t>Aspergillus</a:t>
            </a:r>
            <a:r>
              <a:rPr lang="en-US" b="0" i="0" dirty="0">
                <a:solidFill>
                  <a:schemeClr val="bg1"/>
                </a:solidFill>
                <a:effectLst/>
                <a:latin typeface="Arial" panose="020B0604020202020204" pitchFamily="34" charset="0"/>
              </a:rPr>
              <a:t> and </a:t>
            </a:r>
            <a:r>
              <a:rPr lang="en-US" b="0" i="1" u="none" strike="noStrike" dirty="0">
                <a:solidFill>
                  <a:schemeClr val="bg1"/>
                </a:solidFill>
                <a:effectLst/>
                <a:latin typeface="Arial" panose="020B0604020202020204" pitchFamily="34" charset="0"/>
                <a:hlinkClick r:id="rId18" tooltip="Penicillium">
                  <a:extLst>
                    <a:ext uri="{A12FA001-AC4F-418D-AE19-62706E023703}">
                      <ahyp:hlinkClr xmlns:ahyp="http://schemas.microsoft.com/office/drawing/2018/hyperlinkcolor" val="tx"/>
                    </a:ext>
                  </a:extLst>
                </a:hlinkClick>
              </a:rPr>
              <a:t>Penicillium</a:t>
            </a:r>
            <a:r>
              <a:rPr lang="en-US" b="0" i="0" dirty="0">
                <a:solidFill>
                  <a:schemeClr val="bg1"/>
                </a:solidFill>
                <a:effectLst/>
                <a:latin typeface="Arial" panose="020B0604020202020204" pitchFamily="34" charset="0"/>
              </a:rPr>
              <a:t>, and, like regular fungi, create a fuzz, powder and slime of various colors.</a:t>
            </a:r>
            <a:r>
              <a:rPr lang="en-US" b="0" i="0" u="none" strike="noStrike" baseline="30000" dirty="0">
                <a:solidFill>
                  <a:schemeClr val="bg1"/>
                </a:solidFill>
                <a:effectLst/>
                <a:latin typeface="Arial" panose="020B0604020202020204" pitchFamily="34" charset="0"/>
                <a:hlinkClick r:id="rId19">
                  <a:extLst>
                    <a:ext uri="{A12FA001-AC4F-418D-AE19-62706E023703}">
                      <ahyp:hlinkClr xmlns:ahyp="http://schemas.microsoft.com/office/drawing/2018/hyperlinkcolor" val="tx"/>
                    </a:ext>
                  </a:extLst>
                </a:hlinkClick>
              </a:rPr>
              <a:t>[1]</a:t>
            </a:r>
            <a:endParaRPr lang="en-US" b="0" i="0" dirty="0">
              <a:solidFill>
                <a:schemeClr val="bg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9458969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5E8C03F-A42B-2FAA-18D4-58B4D9F52AC2}"/>
              </a:ext>
            </a:extLst>
          </p:cNvPr>
          <p:cNvCxnSpPr>
            <a:cxnSpLocks/>
          </p:cNvCxnSpPr>
          <p:nvPr/>
        </p:nvCxnSpPr>
        <p:spPr>
          <a:xfrm>
            <a:off x="16841919" y="4598283"/>
            <a:ext cx="76809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AutoShape 2" descr="Perfect Pizza Dough Recipe | Sur La Table">
            <a:extLst>
              <a:ext uri="{FF2B5EF4-FFF2-40B4-BE49-F238E27FC236}">
                <a16:creationId xmlns:a16="http://schemas.microsoft.com/office/drawing/2014/main" id="{D13071C9-2B29-1E6E-50B2-14B999EF0D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560E1E23-E548-567F-043C-C864CC8C4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1951" y="3429000"/>
            <a:ext cx="3941159" cy="29479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C5FCEB-9329-C4CA-4069-43F91EB92C26}"/>
              </a:ext>
            </a:extLst>
          </p:cNvPr>
          <p:cNvSpPr txBox="1"/>
          <p:nvPr/>
        </p:nvSpPr>
        <p:spPr>
          <a:xfrm>
            <a:off x="-4987480" y="1785924"/>
            <a:ext cx="5138928" cy="4801314"/>
          </a:xfrm>
          <a:prstGeom prst="rect">
            <a:avLst/>
          </a:prstGeom>
          <a:noFill/>
        </p:spPr>
        <p:txBody>
          <a:bodyPr wrap="square" rtlCol="0">
            <a:spAutoFit/>
          </a:bodyPr>
          <a:lstStyle/>
          <a:p>
            <a:pPr algn="l"/>
            <a:r>
              <a:rPr lang="en-US" b="0" i="0" u="none" strike="noStrike" dirty="0">
                <a:solidFill>
                  <a:schemeClr val="bg1"/>
                </a:solidFill>
                <a:effectLst/>
                <a:latin typeface="Arial" panose="020B0604020202020204" pitchFamily="34" charset="0"/>
                <a:hlinkClick r:id="rId3" tooltip="Fungus">
                  <a:extLst>
                    <a:ext uri="{A12FA001-AC4F-418D-AE19-62706E023703}">
                      <ahyp:hlinkClr xmlns:ahyp="http://schemas.microsoft.com/office/drawing/2018/hyperlinkcolor" val="tx"/>
                    </a:ext>
                  </a:extLst>
                </a:hlinkClick>
              </a:rPr>
              <a:t>Fungi</a:t>
            </a:r>
            <a:r>
              <a:rPr lang="en-US" b="0" i="0" dirty="0">
                <a:solidFill>
                  <a:schemeClr val="bg1"/>
                </a:solidFill>
                <a:effectLst/>
                <a:latin typeface="Arial" panose="020B0604020202020204" pitchFamily="34" charset="0"/>
              </a:rPr>
              <a:t> have been seen as a method of food spoilage, causing only an undesirable appearance to food, however, there has been significant evidence of various fungi being a cause of death. Fungi are caused by acidifying, fermenting, discoloring and disintegrating processes and can create fuzz, powder and slimes of many different colors, including black, white, red, brown and green.</a:t>
            </a:r>
            <a:r>
              <a:rPr lang="en-US" b="0" i="0" u="none" strike="noStrike" baseline="3000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[5]</a:t>
            </a:r>
            <a:endParaRPr lang="en-US" b="0" i="0" dirty="0">
              <a:solidFill>
                <a:schemeClr val="bg1"/>
              </a:solidFill>
              <a:effectLst/>
              <a:latin typeface="Arial" panose="020B0604020202020204" pitchFamily="34" charset="0"/>
            </a:endParaRPr>
          </a:p>
          <a:p>
            <a:pPr algn="l"/>
            <a:r>
              <a:rPr lang="en-US" b="0" i="0" u="none" strike="noStrike" dirty="0">
                <a:solidFill>
                  <a:schemeClr val="bg1"/>
                </a:solidFill>
                <a:effectLst/>
                <a:latin typeface="Arial" panose="020B0604020202020204" pitchFamily="34" charset="0"/>
                <a:hlinkClick r:id="rId5" tooltip="Mold">
                  <a:extLst>
                    <a:ext uri="{A12FA001-AC4F-418D-AE19-62706E023703}">
                      <ahyp:hlinkClr xmlns:ahyp="http://schemas.microsoft.com/office/drawing/2018/hyperlinkcolor" val="tx"/>
                    </a:ext>
                  </a:extLst>
                </a:hlinkClick>
              </a:rPr>
              <a:t>Mold</a:t>
            </a:r>
            <a:r>
              <a:rPr lang="en-US" b="0" i="0" dirty="0">
                <a:solidFill>
                  <a:schemeClr val="bg1"/>
                </a:solidFill>
                <a:effectLst/>
                <a:latin typeface="Arial" panose="020B0604020202020204" pitchFamily="34" charset="0"/>
              </a:rPr>
              <a:t> is a type of fungus, but the two terms are not reciprocal of each other; they have their own defining features and perform their own tasks.</a:t>
            </a:r>
            <a:r>
              <a:rPr lang="en-US" b="0" i="0" u="none" strike="noStrike" baseline="30000" dirty="0">
                <a:solidFill>
                  <a:schemeClr val="bg1"/>
                </a:solidFill>
                <a:effectLst/>
                <a:latin typeface="Arial" panose="020B0604020202020204" pitchFamily="34" charset="0"/>
                <a:hlinkClick r:id="rId6">
                  <a:extLst>
                    <a:ext uri="{A12FA001-AC4F-418D-AE19-62706E023703}">
                      <ahyp:hlinkClr xmlns:ahyp="http://schemas.microsoft.com/office/drawing/2018/hyperlinkcolor" val="tx"/>
                    </a:ext>
                  </a:extLst>
                </a:hlinkClick>
              </a:rPr>
              <a:t>[6]</a:t>
            </a:r>
            <a:r>
              <a:rPr lang="en-US" b="0" i="0" dirty="0">
                <a:solidFill>
                  <a:schemeClr val="bg1"/>
                </a:solidFill>
                <a:effectLst/>
                <a:latin typeface="Arial" panose="020B0604020202020204" pitchFamily="34" charset="0"/>
              </a:rPr>
              <a:t> Very well known types of mold are </a:t>
            </a:r>
            <a:r>
              <a:rPr lang="en-US" b="0" i="1" u="none" strike="noStrike" dirty="0">
                <a:solidFill>
                  <a:schemeClr val="bg1"/>
                </a:solidFill>
                <a:effectLst/>
                <a:latin typeface="Arial" panose="020B0604020202020204" pitchFamily="34" charset="0"/>
                <a:hlinkClick r:id="rId7" tooltip="Aspergillus">
                  <a:extLst>
                    <a:ext uri="{A12FA001-AC4F-418D-AE19-62706E023703}">
                      <ahyp:hlinkClr xmlns:ahyp="http://schemas.microsoft.com/office/drawing/2018/hyperlinkcolor" val="tx"/>
                    </a:ext>
                  </a:extLst>
                </a:hlinkClick>
              </a:rPr>
              <a:t>Aspergillus</a:t>
            </a:r>
            <a:r>
              <a:rPr lang="en-US" b="0" i="0" dirty="0">
                <a:solidFill>
                  <a:schemeClr val="bg1"/>
                </a:solidFill>
                <a:effectLst/>
                <a:latin typeface="Arial" panose="020B0604020202020204" pitchFamily="34" charset="0"/>
              </a:rPr>
              <a:t> and </a:t>
            </a:r>
            <a:r>
              <a:rPr lang="en-US" b="0" i="1" u="none" strike="noStrike" dirty="0">
                <a:solidFill>
                  <a:schemeClr val="bg1"/>
                </a:solidFill>
                <a:effectLst/>
                <a:latin typeface="Arial" panose="020B0604020202020204" pitchFamily="34" charset="0"/>
                <a:hlinkClick r:id="rId8" tooltip="Penicillium">
                  <a:extLst>
                    <a:ext uri="{A12FA001-AC4F-418D-AE19-62706E023703}">
                      <ahyp:hlinkClr xmlns:ahyp="http://schemas.microsoft.com/office/drawing/2018/hyperlinkcolor" val="tx"/>
                    </a:ext>
                  </a:extLst>
                </a:hlinkClick>
              </a:rPr>
              <a:t>Penicillium</a:t>
            </a:r>
            <a:r>
              <a:rPr lang="en-US" b="0" i="0" dirty="0">
                <a:solidFill>
                  <a:schemeClr val="bg1"/>
                </a:solidFill>
                <a:effectLst/>
                <a:latin typeface="Arial" panose="020B0604020202020204" pitchFamily="34" charset="0"/>
              </a:rPr>
              <a:t>, and, like regular fungi, create a fuzz, powder and slime of various colors.</a:t>
            </a:r>
            <a:r>
              <a:rPr lang="en-US" b="0" i="0" u="none" strike="noStrike" baseline="30000" dirty="0">
                <a:solidFill>
                  <a:schemeClr val="bg1"/>
                </a:solidFill>
                <a:effectLst/>
                <a:latin typeface="Arial" panose="020B0604020202020204" pitchFamily="34" charset="0"/>
                <a:hlinkClick r:id="rId9">
                  <a:extLst>
                    <a:ext uri="{A12FA001-AC4F-418D-AE19-62706E023703}">
                      <ahyp:hlinkClr xmlns:ahyp="http://schemas.microsoft.com/office/drawing/2018/hyperlinkcolor" val="tx"/>
                    </a:ext>
                  </a:extLst>
                </a:hlinkClick>
              </a:rPr>
              <a:t>[1]</a:t>
            </a:r>
            <a:endParaRPr lang="en-US" b="0" i="0" dirty="0">
              <a:solidFill>
                <a:schemeClr val="bg1"/>
              </a:solidFill>
              <a:effectLst/>
              <a:latin typeface="Arial" panose="020B0604020202020204" pitchFamily="34" charset="0"/>
            </a:endParaRPr>
          </a:p>
          <a:p>
            <a:endParaRPr lang="en-US" dirty="0"/>
          </a:p>
        </p:txBody>
      </p:sp>
      <p:pic>
        <p:nvPicPr>
          <p:cNvPr id="2050" name="Picture 2">
            <a:extLst>
              <a:ext uri="{FF2B5EF4-FFF2-40B4-BE49-F238E27FC236}">
                <a16:creationId xmlns:a16="http://schemas.microsoft.com/office/drawing/2014/main" id="{B4D1C149-917A-181F-9359-F6AE90F130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514" y="4752213"/>
            <a:ext cx="3152376" cy="2105787"/>
          </a:xfrm>
          <a:prstGeom prst="roundRect">
            <a:avLst/>
          </a:prstGeom>
          <a:noFill/>
          <a:extLst>
            <a:ext uri="{909E8E84-426E-40DD-AFC4-6F175D3DCCD1}">
              <a14:hiddenFill xmlns:a14="http://schemas.microsoft.com/office/drawing/2010/main">
                <a:solidFill>
                  <a:srgbClr val="FFFFFF"/>
                </a:solidFill>
              </a14:hiddenFill>
            </a:ext>
          </a:extLst>
        </p:spPr>
      </p:pic>
      <p:pic>
        <p:nvPicPr>
          <p:cNvPr id="2052" name="Picture 4" descr="World's Largest Burger Costs $8,000">
            <a:extLst>
              <a:ext uri="{FF2B5EF4-FFF2-40B4-BE49-F238E27FC236}">
                <a16:creationId xmlns:a16="http://schemas.microsoft.com/office/drawing/2014/main" id="{20337986-1FD0-D532-4A77-DC4104F2F3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69073" y="0"/>
            <a:ext cx="4148137" cy="2333614"/>
          </a:xfrm>
          <a:prstGeom prst="round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C90769-9B39-BABF-87FD-308FD8AE7B53}"/>
              </a:ext>
            </a:extLst>
          </p:cNvPr>
          <p:cNvSpPr txBox="1"/>
          <p:nvPr/>
        </p:nvSpPr>
        <p:spPr>
          <a:xfrm>
            <a:off x="804672" y="627965"/>
            <a:ext cx="6252568" cy="3970318"/>
          </a:xfrm>
          <a:prstGeom prst="rect">
            <a:avLst/>
          </a:prstGeom>
          <a:noFill/>
        </p:spPr>
        <p:txBody>
          <a:bodyPr wrap="square" rtlCol="0">
            <a:spAutoFit/>
          </a:bodyPr>
          <a:lstStyle/>
          <a:p>
            <a:r>
              <a:rPr lang="en-US" b="0" i="0" u="none" strike="noStrike" dirty="0">
                <a:solidFill>
                  <a:schemeClr val="bg1"/>
                </a:solidFill>
                <a:effectLst/>
                <a:latin typeface="Arial" panose="020B0604020202020204" pitchFamily="34" charset="0"/>
                <a:hlinkClick r:id="rId12" tooltip="Yeast">
                  <a:extLst>
                    <a:ext uri="{A12FA001-AC4F-418D-AE19-62706E023703}">
                      <ahyp:hlinkClr xmlns:ahyp="http://schemas.microsoft.com/office/drawing/2018/hyperlinkcolor" val="tx"/>
                    </a:ext>
                  </a:extLst>
                </a:hlinkClick>
              </a:rPr>
              <a:t>Yeast</a:t>
            </a:r>
            <a:r>
              <a:rPr lang="en-US" b="0" i="0" dirty="0">
                <a:solidFill>
                  <a:schemeClr val="bg1"/>
                </a:solidFill>
                <a:effectLst/>
                <a:latin typeface="Arial" panose="020B0604020202020204" pitchFamily="34" charset="0"/>
              </a:rPr>
              <a:t> is also a type of fungus that grows vegetatively via single cells that either bud or divide by way of fission, allowing for yeast to multiply in liquid environments favoring the dissemination of unicellular microorganisms. Yeast forms mainly in liquid environments and </a:t>
            </a:r>
            <a:r>
              <a:rPr lang="en-US" b="0" i="0" u="none" strike="noStrike" dirty="0">
                <a:solidFill>
                  <a:schemeClr val="bg1"/>
                </a:solidFill>
                <a:effectLst/>
                <a:latin typeface="Arial" panose="020B0604020202020204" pitchFamily="34" charset="0"/>
                <a:hlinkClick r:id="rId13" tooltip="Hypoxia (environmental)">
                  <a:extLst>
                    <a:ext uri="{A12FA001-AC4F-418D-AE19-62706E023703}">
                      <ahyp:hlinkClr xmlns:ahyp="http://schemas.microsoft.com/office/drawing/2018/hyperlinkcolor" val="tx"/>
                    </a:ext>
                  </a:extLst>
                </a:hlinkClick>
              </a:rPr>
              <a:t>anaerobic</a:t>
            </a:r>
            <a:r>
              <a:rPr lang="en-US" b="0" i="0" dirty="0">
                <a:solidFill>
                  <a:schemeClr val="bg1"/>
                </a:solidFill>
                <a:effectLst/>
                <a:latin typeface="Arial" panose="020B0604020202020204" pitchFamily="34" charset="0"/>
              </a:rPr>
              <a:t> conditions, but being single celled, it oftentimes cannot spread on or into solid surfaces where other fungus flourish. Yeast also produces at a slower rate than bacteria, therefore being at a disadvantage in environments where bacteria are.</a:t>
            </a:r>
            <a:r>
              <a:rPr lang="en-US" b="0" i="0" u="none" strike="noStrike" baseline="3000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[5]</a:t>
            </a:r>
            <a:r>
              <a:rPr lang="en-US" b="0" i="0" dirty="0">
                <a:solidFill>
                  <a:schemeClr val="bg1"/>
                </a:solidFill>
                <a:effectLst/>
                <a:latin typeface="Arial" panose="020B0604020202020204" pitchFamily="34" charset="0"/>
              </a:rPr>
              <a:t> Yeasts can be responsible for the decomposition of food with a high sugar content. The same effect is useful in the production of various types of food and beverages, such as </a:t>
            </a:r>
            <a:r>
              <a:rPr lang="en-US" b="0" i="0" u="none" strike="noStrike" dirty="0">
                <a:solidFill>
                  <a:schemeClr val="bg1"/>
                </a:solidFill>
                <a:effectLst/>
                <a:latin typeface="Arial" panose="020B0604020202020204" pitchFamily="34" charset="0"/>
                <a:hlinkClick r:id="rId14" tooltip="Bread">
                  <a:extLst>
                    <a:ext uri="{A12FA001-AC4F-418D-AE19-62706E023703}">
                      <ahyp:hlinkClr xmlns:ahyp="http://schemas.microsoft.com/office/drawing/2018/hyperlinkcolor" val="tx"/>
                    </a:ext>
                  </a:extLst>
                </a:hlinkClick>
              </a:rPr>
              <a:t>bread</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15" tooltip="Yogurt">
                  <a:extLst>
                    <a:ext uri="{A12FA001-AC4F-418D-AE19-62706E023703}">
                      <ahyp:hlinkClr xmlns:ahyp="http://schemas.microsoft.com/office/drawing/2018/hyperlinkcolor" val="tx"/>
                    </a:ext>
                  </a:extLst>
                </a:hlinkClick>
              </a:rPr>
              <a:t>yogurt</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16" tooltip="Cider">
                  <a:extLst>
                    <a:ext uri="{A12FA001-AC4F-418D-AE19-62706E023703}">
                      <ahyp:hlinkClr xmlns:ahyp="http://schemas.microsoft.com/office/drawing/2018/hyperlinkcolor" val="tx"/>
                    </a:ext>
                  </a:extLst>
                </a:hlinkClick>
              </a:rPr>
              <a:t>cider</a:t>
            </a:r>
            <a:r>
              <a:rPr lang="en-US" b="0" i="0" dirty="0">
                <a:solidFill>
                  <a:schemeClr val="bg1"/>
                </a:solidFill>
                <a:effectLst/>
                <a:latin typeface="Arial" panose="020B0604020202020204" pitchFamily="34" charset="0"/>
              </a:rPr>
              <a:t>, and </a:t>
            </a:r>
            <a:r>
              <a:rPr lang="en-US" b="0" i="0" u="none" strike="noStrike" dirty="0">
                <a:solidFill>
                  <a:schemeClr val="bg1"/>
                </a:solidFill>
                <a:effectLst/>
                <a:latin typeface="Arial" panose="020B0604020202020204" pitchFamily="34" charset="0"/>
                <a:hlinkClick r:id="rId17" tooltip="Alcoholic beverage">
                  <a:extLst>
                    <a:ext uri="{A12FA001-AC4F-418D-AE19-62706E023703}">
                      <ahyp:hlinkClr xmlns:ahyp="http://schemas.microsoft.com/office/drawing/2018/hyperlinkcolor" val="tx"/>
                    </a:ext>
                  </a:extLst>
                </a:hlinkClick>
              </a:rPr>
              <a:t>alcoholic beverages</a:t>
            </a:r>
            <a:r>
              <a:rPr lang="en-US" b="0" i="0" dirty="0">
                <a:solidFill>
                  <a:schemeClr val="bg1"/>
                </a:solidFill>
                <a:effectLst/>
                <a:latin typeface="Arial" panose="020B0604020202020204" pitchFamily="34" charset="0"/>
              </a:rPr>
              <a:t>.</a:t>
            </a:r>
            <a:r>
              <a:rPr lang="en-US" b="0" i="0" u="none" strike="noStrike" baseline="30000" dirty="0">
                <a:solidFill>
                  <a:schemeClr val="bg1"/>
                </a:solidFill>
                <a:effectLst/>
                <a:latin typeface="Arial" panose="020B0604020202020204" pitchFamily="34" charset="0"/>
                <a:hlinkClick r:id="rId18">
                  <a:extLst>
                    <a:ext uri="{A12FA001-AC4F-418D-AE19-62706E023703}">
                      <ahyp:hlinkClr xmlns:ahyp="http://schemas.microsoft.com/office/drawing/2018/hyperlinkcolor" val="tx"/>
                    </a:ext>
                  </a:extLst>
                </a:hlinkClick>
              </a:rPr>
              <a:t>[7]</a:t>
            </a:r>
            <a:endParaRPr lang="en-US" dirty="0">
              <a:solidFill>
                <a:schemeClr val="bg1"/>
              </a:solidFill>
            </a:endParaRPr>
          </a:p>
        </p:txBody>
      </p:sp>
    </p:spTree>
    <p:extLst>
      <p:ext uri="{BB962C8B-B14F-4D97-AF65-F5344CB8AC3E}">
        <p14:creationId xmlns:p14="http://schemas.microsoft.com/office/powerpoint/2010/main" val="26373180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5E8C03F-A42B-2FAA-18D4-58B4D9F52AC2}"/>
              </a:ext>
            </a:extLst>
          </p:cNvPr>
          <p:cNvCxnSpPr>
            <a:cxnSpLocks/>
          </p:cNvCxnSpPr>
          <p:nvPr/>
        </p:nvCxnSpPr>
        <p:spPr>
          <a:xfrm>
            <a:off x="16841919" y="4598283"/>
            <a:ext cx="76809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AutoShape 2" descr="Perfect Pizza Dough Recipe | Sur La Table">
            <a:extLst>
              <a:ext uri="{FF2B5EF4-FFF2-40B4-BE49-F238E27FC236}">
                <a16:creationId xmlns:a16="http://schemas.microsoft.com/office/drawing/2014/main" id="{D13071C9-2B29-1E6E-50B2-14B999EF0D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a:extLst>
              <a:ext uri="{FF2B5EF4-FFF2-40B4-BE49-F238E27FC236}">
                <a16:creationId xmlns:a16="http://schemas.microsoft.com/office/drawing/2014/main" id="{B4D1C149-917A-181F-9359-F6AE90F13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150" y="4752213"/>
            <a:ext cx="3152376" cy="2105787"/>
          </a:xfrm>
          <a:prstGeom prst="roundRect">
            <a:avLst/>
          </a:prstGeom>
          <a:noFill/>
          <a:extLst>
            <a:ext uri="{909E8E84-426E-40DD-AFC4-6F175D3DCCD1}">
              <a14:hiddenFill xmlns:a14="http://schemas.microsoft.com/office/drawing/2010/main">
                <a:solidFill>
                  <a:srgbClr val="FFFFFF"/>
                </a:solidFill>
              </a14:hiddenFill>
            </a:ext>
          </a:extLst>
        </p:spPr>
      </p:pic>
      <p:pic>
        <p:nvPicPr>
          <p:cNvPr id="2052" name="Picture 4" descr="World's Largest Burger Costs $8,000">
            <a:extLst>
              <a:ext uri="{FF2B5EF4-FFF2-40B4-BE49-F238E27FC236}">
                <a16:creationId xmlns:a16="http://schemas.microsoft.com/office/drawing/2014/main" id="{20337986-1FD0-D532-4A77-DC4104F2F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6977" y="85344"/>
            <a:ext cx="4148137" cy="2333614"/>
          </a:xfrm>
          <a:prstGeom prst="round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C90769-9B39-BABF-87FD-308FD8AE7B53}"/>
              </a:ext>
            </a:extLst>
          </p:cNvPr>
          <p:cNvSpPr txBox="1"/>
          <p:nvPr/>
        </p:nvSpPr>
        <p:spPr>
          <a:xfrm>
            <a:off x="-6252568" y="-213283"/>
            <a:ext cx="6252568" cy="3970318"/>
          </a:xfrm>
          <a:prstGeom prst="rect">
            <a:avLst/>
          </a:prstGeom>
          <a:noFill/>
        </p:spPr>
        <p:txBody>
          <a:bodyPr wrap="square" rtlCol="0">
            <a:spAutoFit/>
          </a:bodyPr>
          <a:lstStyle/>
          <a:p>
            <a:r>
              <a:rPr lang="en-US" b="0" i="0" u="none" strike="noStrike" dirty="0">
                <a:solidFill>
                  <a:schemeClr val="bg1"/>
                </a:solidFill>
                <a:effectLst/>
                <a:latin typeface="Arial" panose="020B0604020202020204" pitchFamily="34" charset="0"/>
                <a:hlinkClick r:id="rId4" tooltip="Yeast">
                  <a:extLst>
                    <a:ext uri="{A12FA001-AC4F-418D-AE19-62706E023703}">
                      <ahyp:hlinkClr xmlns:ahyp="http://schemas.microsoft.com/office/drawing/2018/hyperlinkcolor" val="tx"/>
                    </a:ext>
                  </a:extLst>
                </a:hlinkClick>
              </a:rPr>
              <a:t>Yeast</a:t>
            </a:r>
            <a:r>
              <a:rPr lang="en-US" b="0" i="0" dirty="0">
                <a:solidFill>
                  <a:schemeClr val="bg1"/>
                </a:solidFill>
                <a:effectLst/>
                <a:latin typeface="Arial" panose="020B0604020202020204" pitchFamily="34" charset="0"/>
              </a:rPr>
              <a:t> is also a type of fungus that grows vegetatively via single cells that either bud or divide by way of fission, allowing for yeast to multiply in liquid environments favoring the dissemination of unicellular microorganisms. Yeast forms mainly in liquid environments and </a:t>
            </a:r>
            <a:r>
              <a:rPr lang="en-US" b="0" i="0" u="none" strike="noStrike" dirty="0">
                <a:solidFill>
                  <a:schemeClr val="bg1"/>
                </a:solidFill>
                <a:effectLst/>
                <a:latin typeface="Arial" panose="020B0604020202020204" pitchFamily="34" charset="0"/>
                <a:hlinkClick r:id="rId5" tooltip="Hypoxia (environmental)">
                  <a:extLst>
                    <a:ext uri="{A12FA001-AC4F-418D-AE19-62706E023703}">
                      <ahyp:hlinkClr xmlns:ahyp="http://schemas.microsoft.com/office/drawing/2018/hyperlinkcolor" val="tx"/>
                    </a:ext>
                  </a:extLst>
                </a:hlinkClick>
              </a:rPr>
              <a:t>anaerobic</a:t>
            </a:r>
            <a:r>
              <a:rPr lang="en-US" b="0" i="0" dirty="0">
                <a:solidFill>
                  <a:schemeClr val="bg1"/>
                </a:solidFill>
                <a:effectLst/>
                <a:latin typeface="Arial" panose="020B0604020202020204" pitchFamily="34" charset="0"/>
              </a:rPr>
              <a:t> conditions, but being single celled, it oftentimes cannot spread on or into solid surfaces where other fungus flourish. Yeast also produces at a slower rate than bacteria, therefore being at a disadvantage in environments where bacteria are.</a:t>
            </a:r>
            <a:r>
              <a:rPr lang="en-US" b="0" i="0" u="none" strike="noStrike" baseline="30000" dirty="0">
                <a:solidFill>
                  <a:schemeClr val="bg1"/>
                </a:solidFill>
                <a:effectLst/>
                <a:latin typeface="Arial" panose="020B0604020202020204" pitchFamily="34" charset="0"/>
                <a:hlinkClick r:id="rId6">
                  <a:extLst>
                    <a:ext uri="{A12FA001-AC4F-418D-AE19-62706E023703}">
                      <ahyp:hlinkClr xmlns:ahyp="http://schemas.microsoft.com/office/drawing/2018/hyperlinkcolor" val="tx"/>
                    </a:ext>
                  </a:extLst>
                </a:hlinkClick>
              </a:rPr>
              <a:t>[5]</a:t>
            </a:r>
            <a:r>
              <a:rPr lang="en-US" b="0" i="0" dirty="0">
                <a:solidFill>
                  <a:schemeClr val="bg1"/>
                </a:solidFill>
                <a:effectLst/>
                <a:latin typeface="Arial" panose="020B0604020202020204" pitchFamily="34" charset="0"/>
              </a:rPr>
              <a:t> Yeasts can be responsible for the decomposition of food with a high sugar content. The same effect is useful in the production of various types of food and beverages, such as </a:t>
            </a:r>
            <a:r>
              <a:rPr lang="en-US" b="0" i="0" u="none" strike="noStrike" dirty="0">
                <a:solidFill>
                  <a:schemeClr val="bg1"/>
                </a:solidFill>
                <a:effectLst/>
                <a:latin typeface="Arial" panose="020B0604020202020204" pitchFamily="34" charset="0"/>
                <a:hlinkClick r:id="rId7" tooltip="Bread">
                  <a:extLst>
                    <a:ext uri="{A12FA001-AC4F-418D-AE19-62706E023703}">
                      <ahyp:hlinkClr xmlns:ahyp="http://schemas.microsoft.com/office/drawing/2018/hyperlinkcolor" val="tx"/>
                    </a:ext>
                  </a:extLst>
                </a:hlinkClick>
              </a:rPr>
              <a:t>bread</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8" tooltip="Yogurt">
                  <a:extLst>
                    <a:ext uri="{A12FA001-AC4F-418D-AE19-62706E023703}">
                      <ahyp:hlinkClr xmlns:ahyp="http://schemas.microsoft.com/office/drawing/2018/hyperlinkcolor" val="tx"/>
                    </a:ext>
                  </a:extLst>
                </a:hlinkClick>
              </a:rPr>
              <a:t>yogurt</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9" tooltip="Cider">
                  <a:extLst>
                    <a:ext uri="{A12FA001-AC4F-418D-AE19-62706E023703}">
                      <ahyp:hlinkClr xmlns:ahyp="http://schemas.microsoft.com/office/drawing/2018/hyperlinkcolor" val="tx"/>
                    </a:ext>
                  </a:extLst>
                </a:hlinkClick>
              </a:rPr>
              <a:t>cider</a:t>
            </a:r>
            <a:r>
              <a:rPr lang="en-US" b="0" i="0" dirty="0">
                <a:solidFill>
                  <a:schemeClr val="bg1"/>
                </a:solidFill>
                <a:effectLst/>
                <a:latin typeface="Arial" panose="020B0604020202020204" pitchFamily="34" charset="0"/>
              </a:rPr>
              <a:t>, and </a:t>
            </a:r>
            <a:r>
              <a:rPr lang="en-US" b="0" i="0" u="none" strike="noStrike" dirty="0">
                <a:solidFill>
                  <a:schemeClr val="bg1"/>
                </a:solidFill>
                <a:effectLst/>
                <a:latin typeface="Arial" panose="020B0604020202020204" pitchFamily="34" charset="0"/>
                <a:hlinkClick r:id="rId10" tooltip="Alcoholic beverage">
                  <a:extLst>
                    <a:ext uri="{A12FA001-AC4F-418D-AE19-62706E023703}">
                      <ahyp:hlinkClr xmlns:ahyp="http://schemas.microsoft.com/office/drawing/2018/hyperlinkcolor" val="tx"/>
                    </a:ext>
                  </a:extLst>
                </a:hlinkClick>
              </a:rPr>
              <a:t>alcoholic beverages</a:t>
            </a:r>
            <a:r>
              <a:rPr lang="en-US" b="0" i="0" dirty="0">
                <a:solidFill>
                  <a:schemeClr val="bg1"/>
                </a:solidFill>
                <a:effectLst/>
                <a:latin typeface="Arial" panose="020B0604020202020204" pitchFamily="34" charset="0"/>
              </a:rPr>
              <a:t>.</a:t>
            </a:r>
            <a:r>
              <a:rPr lang="en-US" b="0" i="0" u="none" strike="noStrike" baseline="30000" dirty="0">
                <a:solidFill>
                  <a:schemeClr val="bg1"/>
                </a:solidFill>
                <a:effectLst/>
                <a:latin typeface="Arial" panose="020B0604020202020204" pitchFamily="34" charset="0"/>
                <a:hlinkClick r:id="rId11">
                  <a:extLst>
                    <a:ext uri="{A12FA001-AC4F-418D-AE19-62706E023703}">
                      <ahyp:hlinkClr xmlns:ahyp="http://schemas.microsoft.com/office/drawing/2018/hyperlinkcolor" val="tx"/>
                    </a:ext>
                  </a:extLst>
                </a:hlinkClick>
              </a:rPr>
              <a:t>[7]</a:t>
            </a:r>
            <a:endParaRPr lang="en-US" dirty="0">
              <a:solidFill>
                <a:schemeClr val="bg1"/>
              </a:solidFill>
            </a:endParaRPr>
          </a:p>
        </p:txBody>
      </p:sp>
      <p:sp>
        <p:nvSpPr>
          <p:cNvPr id="2" name="TextBox 1">
            <a:extLst>
              <a:ext uri="{FF2B5EF4-FFF2-40B4-BE49-F238E27FC236}">
                <a16:creationId xmlns:a16="http://schemas.microsoft.com/office/drawing/2014/main" id="{B5B3AA7E-1C53-0C8B-7262-D8AF0592D829}"/>
              </a:ext>
            </a:extLst>
          </p:cNvPr>
          <p:cNvSpPr txBox="1"/>
          <p:nvPr/>
        </p:nvSpPr>
        <p:spPr>
          <a:xfrm>
            <a:off x="585216" y="1146049"/>
            <a:ext cx="6912864" cy="1754326"/>
          </a:xfrm>
          <a:prstGeom prst="rect">
            <a:avLst/>
          </a:prstGeom>
          <a:noFill/>
        </p:spPr>
        <p:txBody>
          <a:bodyPr wrap="square" rtlCol="0">
            <a:spAutoFit/>
          </a:bodyPr>
          <a:lstStyle/>
          <a:p>
            <a:r>
              <a:rPr lang="en-US" dirty="0">
                <a:solidFill>
                  <a:schemeClr val="bg1"/>
                </a:solidFill>
              </a:rPr>
              <a:t>The discovery that microorganisms cause food spoilage was made by </a:t>
            </a:r>
            <a:r>
              <a:rPr lang="en-US" dirty="0">
                <a:solidFill>
                  <a:schemeClr val="bg1"/>
                </a:solidFill>
                <a:effectLst/>
                <a:hlinkClick r:id="rId12">
                  <a:extLst>
                    <a:ext uri="{A12FA001-AC4F-418D-AE19-62706E023703}">
                      <ahyp:hlinkClr xmlns:ahyp="http://schemas.microsoft.com/office/drawing/2018/hyperlinkcolor" val="tx"/>
                    </a:ext>
                  </a:extLst>
                </a:hlinkClick>
              </a:rPr>
              <a:t>Louis Pasteur</a:t>
            </a:r>
            <a:r>
              <a:rPr lang="en-US" dirty="0">
                <a:solidFill>
                  <a:schemeClr val="bg1"/>
                </a:solidFill>
              </a:rPr>
              <a:t> in 1864</a:t>
            </a:r>
            <a:r>
              <a:rPr lang="en-US" b="0" i="0" dirty="0">
                <a:solidFill>
                  <a:schemeClr val="bg1"/>
                </a:solidFill>
                <a:effectLst/>
                <a:latin typeface="Google Sans"/>
              </a:rPr>
              <a:t>, which linked spoilage to the growth of bacteria, molds, and yeasts. This understanding transformed food preservation by showing that spoilage is a biological process, not just a chemical one. The discovery helped develop preservation methods to kill or inhibit microbial growth. </a:t>
            </a:r>
            <a:endParaRPr lang="en-US" dirty="0">
              <a:solidFill>
                <a:schemeClr val="bg1"/>
              </a:solidFill>
            </a:endParaRPr>
          </a:p>
        </p:txBody>
      </p:sp>
      <p:pic>
        <p:nvPicPr>
          <p:cNvPr id="3074" name="Picture 2">
            <a:extLst>
              <a:ext uri="{FF2B5EF4-FFF2-40B4-BE49-F238E27FC236}">
                <a16:creationId xmlns:a16="http://schemas.microsoft.com/office/drawing/2014/main" id="{21F86267-57BC-D3B0-2450-CEEF93B5AF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72831" y="1633537"/>
            <a:ext cx="2381250" cy="3286125"/>
          </a:xfrm>
          <a:prstGeom prst="roundRect">
            <a:avLst/>
          </a:prstGeom>
          <a:noFill/>
          <a:extLst>
            <a:ext uri="{909E8E84-426E-40DD-AFC4-6F175D3DCCD1}">
              <a14:hiddenFill xmlns:a14="http://schemas.microsoft.com/office/drawing/2010/main">
                <a:solidFill>
                  <a:srgbClr val="FFFFFF"/>
                </a:solidFill>
              </a14:hiddenFill>
            </a:ext>
          </a:extLst>
        </p:spPr>
      </p:pic>
      <p:pic>
        <p:nvPicPr>
          <p:cNvPr id="3076" name="Picture 4" descr="Louis Pasteur: The Father of Fermentation - Explore Yeast">
            <a:extLst>
              <a:ext uri="{FF2B5EF4-FFF2-40B4-BE49-F238E27FC236}">
                <a16:creationId xmlns:a16="http://schemas.microsoft.com/office/drawing/2014/main" id="{CADD6C95-56BA-D806-0C5D-2BF111E4BE6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71728" y="3429000"/>
            <a:ext cx="1708658" cy="1992819"/>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9752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5E8C03F-A42B-2FAA-18D4-58B4D9F52AC2}"/>
              </a:ext>
            </a:extLst>
          </p:cNvPr>
          <p:cNvCxnSpPr>
            <a:cxnSpLocks/>
          </p:cNvCxnSpPr>
          <p:nvPr/>
        </p:nvCxnSpPr>
        <p:spPr>
          <a:xfrm>
            <a:off x="16841919" y="4598283"/>
            <a:ext cx="76809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AutoShape 2" descr="Perfect Pizza Dough Recipe | Sur La Table">
            <a:extLst>
              <a:ext uri="{FF2B5EF4-FFF2-40B4-BE49-F238E27FC236}">
                <a16:creationId xmlns:a16="http://schemas.microsoft.com/office/drawing/2014/main" id="{D13071C9-2B29-1E6E-50B2-14B999EF0D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a:extLst>
              <a:ext uri="{FF2B5EF4-FFF2-40B4-BE49-F238E27FC236}">
                <a16:creationId xmlns:a16="http://schemas.microsoft.com/office/drawing/2014/main" id="{B4D1C149-917A-181F-9359-F6AE90F13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150" y="4752213"/>
            <a:ext cx="3152376" cy="2105787"/>
          </a:xfrm>
          <a:prstGeom prst="roundRect">
            <a:avLst/>
          </a:prstGeom>
          <a:noFill/>
          <a:extLst>
            <a:ext uri="{909E8E84-426E-40DD-AFC4-6F175D3DCCD1}">
              <a14:hiddenFill xmlns:a14="http://schemas.microsoft.com/office/drawing/2010/main">
                <a:solidFill>
                  <a:srgbClr val="FFFFFF"/>
                </a:solidFill>
              </a14:hiddenFill>
            </a:ext>
          </a:extLst>
        </p:spPr>
      </p:pic>
      <p:pic>
        <p:nvPicPr>
          <p:cNvPr id="2052" name="Picture 4" descr="World's Largest Burger Costs $8,000">
            <a:extLst>
              <a:ext uri="{FF2B5EF4-FFF2-40B4-BE49-F238E27FC236}">
                <a16:creationId xmlns:a16="http://schemas.microsoft.com/office/drawing/2014/main" id="{20337986-1FD0-D532-4A77-DC4104F2F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6977" y="85344"/>
            <a:ext cx="4148137" cy="2333614"/>
          </a:xfrm>
          <a:prstGeom prst="round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C90769-9B39-BABF-87FD-308FD8AE7B53}"/>
              </a:ext>
            </a:extLst>
          </p:cNvPr>
          <p:cNvSpPr txBox="1"/>
          <p:nvPr/>
        </p:nvSpPr>
        <p:spPr>
          <a:xfrm>
            <a:off x="-6252568" y="-213283"/>
            <a:ext cx="6252568" cy="3970318"/>
          </a:xfrm>
          <a:prstGeom prst="rect">
            <a:avLst/>
          </a:prstGeom>
          <a:noFill/>
        </p:spPr>
        <p:txBody>
          <a:bodyPr wrap="square" rtlCol="0">
            <a:spAutoFit/>
          </a:bodyPr>
          <a:lstStyle/>
          <a:p>
            <a:r>
              <a:rPr lang="en-US" b="0" i="0" u="none" strike="noStrike" dirty="0">
                <a:solidFill>
                  <a:schemeClr val="bg1"/>
                </a:solidFill>
                <a:effectLst/>
                <a:latin typeface="Arial" panose="020B0604020202020204" pitchFamily="34" charset="0"/>
                <a:hlinkClick r:id="rId4" tooltip="Yeast">
                  <a:extLst>
                    <a:ext uri="{A12FA001-AC4F-418D-AE19-62706E023703}">
                      <ahyp:hlinkClr xmlns:ahyp="http://schemas.microsoft.com/office/drawing/2018/hyperlinkcolor" val="tx"/>
                    </a:ext>
                  </a:extLst>
                </a:hlinkClick>
              </a:rPr>
              <a:t>Yeast</a:t>
            </a:r>
            <a:r>
              <a:rPr lang="en-US" b="0" i="0" dirty="0">
                <a:solidFill>
                  <a:schemeClr val="bg1"/>
                </a:solidFill>
                <a:effectLst/>
                <a:latin typeface="Arial" panose="020B0604020202020204" pitchFamily="34" charset="0"/>
              </a:rPr>
              <a:t> is also a type of fungus that grows vegetatively via single cells that either bud or divide by way of fission, allowing for yeast to multiply in liquid environments favoring the dissemination of unicellular microorganisms. Yeast forms mainly in liquid environments and </a:t>
            </a:r>
            <a:r>
              <a:rPr lang="en-US" b="0" i="0" u="none" strike="noStrike" dirty="0">
                <a:solidFill>
                  <a:schemeClr val="bg1"/>
                </a:solidFill>
                <a:effectLst/>
                <a:latin typeface="Arial" panose="020B0604020202020204" pitchFamily="34" charset="0"/>
                <a:hlinkClick r:id="rId5" tooltip="Hypoxia (environmental)">
                  <a:extLst>
                    <a:ext uri="{A12FA001-AC4F-418D-AE19-62706E023703}">
                      <ahyp:hlinkClr xmlns:ahyp="http://schemas.microsoft.com/office/drawing/2018/hyperlinkcolor" val="tx"/>
                    </a:ext>
                  </a:extLst>
                </a:hlinkClick>
              </a:rPr>
              <a:t>anaerobic</a:t>
            </a:r>
            <a:r>
              <a:rPr lang="en-US" b="0" i="0" dirty="0">
                <a:solidFill>
                  <a:schemeClr val="bg1"/>
                </a:solidFill>
                <a:effectLst/>
                <a:latin typeface="Arial" panose="020B0604020202020204" pitchFamily="34" charset="0"/>
              </a:rPr>
              <a:t> conditions, but being single celled, it oftentimes cannot spread on or into solid surfaces where other fungus flourish. Yeast also produces at a slower rate than bacteria, therefore being at a disadvantage in environments where bacteria are.</a:t>
            </a:r>
            <a:r>
              <a:rPr lang="en-US" b="0" i="0" u="none" strike="noStrike" baseline="30000" dirty="0">
                <a:solidFill>
                  <a:schemeClr val="bg1"/>
                </a:solidFill>
                <a:effectLst/>
                <a:latin typeface="Arial" panose="020B0604020202020204" pitchFamily="34" charset="0"/>
                <a:hlinkClick r:id="rId6">
                  <a:extLst>
                    <a:ext uri="{A12FA001-AC4F-418D-AE19-62706E023703}">
                      <ahyp:hlinkClr xmlns:ahyp="http://schemas.microsoft.com/office/drawing/2018/hyperlinkcolor" val="tx"/>
                    </a:ext>
                  </a:extLst>
                </a:hlinkClick>
              </a:rPr>
              <a:t>[5]</a:t>
            </a:r>
            <a:r>
              <a:rPr lang="en-US" b="0" i="0" dirty="0">
                <a:solidFill>
                  <a:schemeClr val="bg1"/>
                </a:solidFill>
                <a:effectLst/>
                <a:latin typeface="Arial" panose="020B0604020202020204" pitchFamily="34" charset="0"/>
              </a:rPr>
              <a:t> Yeasts can be responsible for the decomposition of food with a high sugar content. The same effect is useful in the production of various types of food and beverages, such as </a:t>
            </a:r>
            <a:r>
              <a:rPr lang="en-US" b="0" i="0" u="none" strike="noStrike" dirty="0">
                <a:solidFill>
                  <a:schemeClr val="bg1"/>
                </a:solidFill>
                <a:effectLst/>
                <a:latin typeface="Arial" panose="020B0604020202020204" pitchFamily="34" charset="0"/>
                <a:hlinkClick r:id="rId7" tooltip="Bread">
                  <a:extLst>
                    <a:ext uri="{A12FA001-AC4F-418D-AE19-62706E023703}">
                      <ahyp:hlinkClr xmlns:ahyp="http://schemas.microsoft.com/office/drawing/2018/hyperlinkcolor" val="tx"/>
                    </a:ext>
                  </a:extLst>
                </a:hlinkClick>
              </a:rPr>
              <a:t>bread</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8" tooltip="Yogurt">
                  <a:extLst>
                    <a:ext uri="{A12FA001-AC4F-418D-AE19-62706E023703}">
                      <ahyp:hlinkClr xmlns:ahyp="http://schemas.microsoft.com/office/drawing/2018/hyperlinkcolor" val="tx"/>
                    </a:ext>
                  </a:extLst>
                </a:hlinkClick>
              </a:rPr>
              <a:t>yogurt</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hlinkClick r:id="rId9" tooltip="Cider">
                  <a:extLst>
                    <a:ext uri="{A12FA001-AC4F-418D-AE19-62706E023703}">
                      <ahyp:hlinkClr xmlns:ahyp="http://schemas.microsoft.com/office/drawing/2018/hyperlinkcolor" val="tx"/>
                    </a:ext>
                  </a:extLst>
                </a:hlinkClick>
              </a:rPr>
              <a:t>cider</a:t>
            </a:r>
            <a:r>
              <a:rPr lang="en-US" b="0" i="0" dirty="0">
                <a:solidFill>
                  <a:schemeClr val="bg1"/>
                </a:solidFill>
                <a:effectLst/>
                <a:latin typeface="Arial" panose="020B0604020202020204" pitchFamily="34" charset="0"/>
              </a:rPr>
              <a:t>, and </a:t>
            </a:r>
            <a:r>
              <a:rPr lang="en-US" b="0" i="0" u="none" strike="noStrike" dirty="0">
                <a:solidFill>
                  <a:schemeClr val="bg1"/>
                </a:solidFill>
                <a:effectLst/>
                <a:latin typeface="Arial" panose="020B0604020202020204" pitchFamily="34" charset="0"/>
                <a:hlinkClick r:id="rId10" tooltip="Alcoholic beverage">
                  <a:extLst>
                    <a:ext uri="{A12FA001-AC4F-418D-AE19-62706E023703}">
                      <ahyp:hlinkClr xmlns:ahyp="http://schemas.microsoft.com/office/drawing/2018/hyperlinkcolor" val="tx"/>
                    </a:ext>
                  </a:extLst>
                </a:hlinkClick>
              </a:rPr>
              <a:t>alcoholic beverages</a:t>
            </a:r>
            <a:r>
              <a:rPr lang="en-US" b="0" i="0" dirty="0">
                <a:solidFill>
                  <a:schemeClr val="bg1"/>
                </a:solidFill>
                <a:effectLst/>
                <a:latin typeface="Arial" panose="020B0604020202020204" pitchFamily="34" charset="0"/>
              </a:rPr>
              <a:t>.</a:t>
            </a:r>
            <a:r>
              <a:rPr lang="en-US" b="0" i="0" u="none" strike="noStrike" baseline="30000" dirty="0">
                <a:solidFill>
                  <a:schemeClr val="bg1"/>
                </a:solidFill>
                <a:effectLst/>
                <a:latin typeface="Arial" panose="020B0604020202020204" pitchFamily="34" charset="0"/>
                <a:hlinkClick r:id="rId11">
                  <a:extLst>
                    <a:ext uri="{A12FA001-AC4F-418D-AE19-62706E023703}">
                      <ahyp:hlinkClr xmlns:ahyp="http://schemas.microsoft.com/office/drawing/2018/hyperlinkcolor" val="tx"/>
                    </a:ext>
                  </a:extLst>
                </a:hlinkClick>
              </a:rPr>
              <a:t>[7]</a:t>
            </a:r>
            <a:endParaRPr lang="en-US" dirty="0">
              <a:solidFill>
                <a:schemeClr val="bg1"/>
              </a:solidFill>
            </a:endParaRPr>
          </a:p>
        </p:txBody>
      </p:sp>
      <p:sp>
        <p:nvSpPr>
          <p:cNvPr id="2" name="TextBox 1">
            <a:extLst>
              <a:ext uri="{FF2B5EF4-FFF2-40B4-BE49-F238E27FC236}">
                <a16:creationId xmlns:a16="http://schemas.microsoft.com/office/drawing/2014/main" id="{B5B3AA7E-1C53-0C8B-7262-D8AF0592D829}"/>
              </a:ext>
            </a:extLst>
          </p:cNvPr>
          <p:cNvSpPr txBox="1"/>
          <p:nvPr/>
        </p:nvSpPr>
        <p:spPr>
          <a:xfrm>
            <a:off x="-7225377" y="1674674"/>
            <a:ext cx="6912864" cy="1754326"/>
          </a:xfrm>
          <a:prstGeom prst="rect">
            <a:avLst/>
          </a:prstGeom>
          <a:noFill/>
        </p:spPr>
        <p:txBody>
          <a:bodyPr wrap="square" rtlCol="0">
            <a:spAutoFit/>
          </a:bodyPr>
          <a:lstStyle/>
          <a:p>
            <a:r>
              <a:rPr lang="en-US" dirty="0">
                <a:solidFill>
                  <a:schemeClr val="bg1"/>
                </a:solidFill>
              </a:rPr>
              <a:t>The discovery that microorganisms cause food spoilage was made by </a:t>
            </a:r>
            <a:r>
              <a:rPr lang="en-US" dirty="0">
                <a:solidFill>
                  <a:schemeClr val="bg1"/>
                </a:solidFill>
                <a:effectLst/>
                <a:hlinkClick r:id="rId12">
                  <a:extLst>
                    <a:ext uri="{A12FA001-AC4F-418D-AE19-62706E023703}">
                      <ahyp:hlinkClr xmlns:ahyp="http://schemas.microsoft.com/office/drawing/2018/hyperlinkcolor" val="tx"/>
                    </a:ext>
                  </a:extLst>
                </a:hlinkClick>
              </a:rPr>
              <a:t>Louis Pasteur</a:t>
            </a:r>
            <a:r>
              <a:rPr lang="en-US" dirty="0">
                <a:solidFill>
                  <a:schemeClr val="bg1"/>
                </a:solidFill>
              </a:rPr>
              <a:t> in 1864</a:t>
            </a:r>
            <a:r>
              <a:rPr lang="en-US" b="0" i="0" dirty="0">
                <a:solidFill>
                  <a:schemeClr val="bg1"/>
                </a:solidFill>
                <a:effectLst/>
                <a:latin typeface="Google Sans"/>
              </a:rPr>
              <a:t>, which linked spoilage to the growth of bacteria, molds, and yeasts. This understanding transformed food preservation by showing that spoilage is a biological process, not just a chemical one. The discovery helped develop preservation methods to kill or inhibit microbial growth. </a:t>
            </a:r>
            <a:endParaRPr lang="en-US" dirty="0">
              <a:solidFill>
                <a:schemeClr val="bg1"/>
              </a:solidFill>
            </a:endParaRPr>
          </a:p>
        </p:txBody>
      </p:sp>
      <p:pic>
        <p:nvPicPr>
          <p:cNvPr id="3074" name="Picture 2">
            <a:extLst>
              <a:ext uri="{FF2B5EF4-FFF2-40B4-BE49-F238E27FC236}">
                <a16:creationId xmlns:a16="http://schemas.microsoft.com/office/drawing/2014/main" id="{21F86267-57BC-D3B0-2450-CEEF93B5AF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76277" y="1938337"/>
            <a:ext cx="2381250" cy="3286125"/>
          </a:xfrm>
          <a:prstGeom prst="roundRect">
            <a:avLst/>
          </a:prstGeom>
          <a:noFill/>
          <a:extLst>
            <a:ext uri="{909E8E84-426E-40DD-AFC4-6F175D3DCCD1}">
              <a14:hiddenFill xmlns:a14="http://schemas.microsoft.com/office/drawing/2010/main">
                <a:solidFill>
                  <a:srgbClr val="FFFFFF"/>
                </a:solidFill>
              </a14:hiddenFill>
            </a:ext>
          </a:extLst>
        </p:spPr>
      </p:pic>
      <p:pic>
        <p:nvPicPr>
          <p:cNvPr id="3076" name="Picture 4" descr="Louis Pasteur: The Father of Fermentation - Explore Yeast">
            <a:extLst>
              <a:ext uri="{FF2B5EF4-FFF2-40B4-BE49-F238E27FC236}">
                <a16:creationId xmlns:a16="http://schemas.microsoft.com/office/drawing/2014/main" id="{CADD6C95-56BA-D806-0C5D-2BF111E4BE6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93648" y="-2654522"/>
            <a:ext cx="1708658" cy="1992819"/>
          </a:xfrm>
          <a:prstGeom prst="round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5ABBBFA-7926-8DF3-40E3-943A2CC1CAB7}"/>
              </a:ext>
            </a:extLst>
          </p:cNvPr>
          <p:cNvSpPr txBox="1"/>
          <p:nvPr/>
        </p:nvSpPr>
        <p:spPr>
          <a:xfrm>
            <a:off x="3718560" y="2464426"/>
            <a:ext cx="6425184" cy="1569660"/>
          </a:xfrm>
          <a:prstGeom prst="rect">
            <a:avLst/>
          </a:prstGeom>
          <a:noFill/>
        </p:spPr>
        <p:txBody>
          <a:bodyPr wrap="square" rtlCol="0">
            <a:spAutoFit/>
          </a:bodyPr>
          <a:lstStyle/>
          <a:p>
            <a:r>
              <a:rPr lang="en-US" sz="9600" dirty="0">
                <a:solidFill>
                  <a:schemeClr val="bg1"/>
                </a:solidFill>
                <a:latin typeface="Bahnschrift SemiLight SemiConde" panose="020B0502040204020203" pitchFamily="34" charset="0"/>
              </a:rPr>
              <a:t>THE END</a:t>
            </a:r>
          </a:p>
        </p:txBody>
      </p:sp>
    </p:spTree>
    <p:extLst>
      <p:ext uri="{BB962C8B-B14F-4D97-AF65-F5344CB8AC3E}">
        <p14:creationId xmlns:p14="http://schemas.microsoft.com/office/powerpoint/2010/main" val="24772100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1307</Words>
  <Application>Microsoft Office PowerPoint</Application>
  <PresentationFormat>Widescreen</PresentationFormat>
  <Paragraphs>20</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Bahnschrift SemiBold</vt:lpstr>
      <vt:lpstr>Bahnschrift SemiLight SemiConde</vt:lpstr>
      <vt:lpstr>Calibri</vt:lpstr>
      <vt:lpstr>Calibri Light</vt:lpstr>
      <vt:lpstr>Google Sans</vt:lpstr>
      <vt:lpstr>Office Theme</vt:lpstr>
      <vt:lpstr>Food Spoilage</vt:lpstr>
      <vt:lpstr>Food Spoilage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Spoilage</dc:title>
  <dc:creator>Me</dc:creator>
  <cp:lastModifiedBy>Me</cp:lastModifiedBy>
  <cp:revision>2</cp:revision>
  <dcterms:created xsi:type="dcterms:W3CDTF">2025-10-22T05:16:24Z</dcterms:created>
  <dcterms:modified xsi:type="dcterms:W3CDTF">2025-10-22T10:31:58Z</dcterms:modified>
</cp:coreProperties>
</file>