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7" r:id="rId2"/>
    <p:sldId id="258" r:id="rId3"/>
    <p:sldId id="259" r:id="rId4"/>
    <p:sldId id="260" r:id="rId5"/>
    <p:sldId id="261" r:id="rId6"/>
    <p:sldId id="263"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7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A9BA3F-28D8-42E0-BD6F-01E8F8B0A274}" type="datetimeFigureOut">
              <a:rPr lang="en-US" smtClean="0"/>
              <a:t>11/6/2025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ABAAFD-2166-4B23-A6B9-B7F76CB02444}" type="slidenum">
              <a:rPr lang="en-US" smtClean="0"/>
              <a:t>‹#›</a:t>
            </a:fld>
            <a:endParaRPr lang="en-US"/>
          </a:p>
        </p:txBody>
      </p:sp>
    </p:spTree>
    <p:extLst>
      <p:ext uri="{BB962C8B-B14F-4D97-AF65-F5344CB8AC3E}">
        <p14:creationId xmlns:p14="http://schemas.microsoft.com/office/powerpoint/2010/main" val="1900353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D70175-98AE-E1E5-1983-8E79BCB9CC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94911C-DEAD-44B1-EF80-8218AA55B79D}"/>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FB487A48-5CC5-3C9B-3720-3B138850F325}"/>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6F9F3FD-B48E-41BE-8DED-3BC9EA1A77C1}" type="slidenum">
              <a:t>1</a:t>
            </a:fld>
            <a:endParaRPr lang="en-GB" sz="1200" b="0" i="0" u="none" strike="noStrike" kern="1200" cap="none" spc="0" baseline="0">
              <a:solidFill>
                <a:srgbClr val="000000"/>
              </a:solidFill>
              <a:uFillTx/>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A0AAD462-ABDF-473F-B056-53F623A6F8BB}" type="datetimeFigureOut">
              <a:rPr lang="en-US" smtClean="0"/>
              <a:t>11/6/2025</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E9AFAC6C-5C0B-408B-A8F6-6FB390B7BD16}"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5670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AAD462-ABDF-473F-B056-53F623A6F8BB}" type="datetimeFigureOut">
              <a:rPr lang="en-US" smtClean="0"/>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AFAC6C-5C0B-408B-A8F6-6FB390B7BD16}" type="slidenum">
              <a:rPr lang="en-US" smtClean="0"/>
              <a:t>‹#›</a:t>
            </a:fld>
            <a:endParaRPr lang="en-US"/>
          </a:p>
        </p:txBody>
      </p:sp>
    </p:spTree>
    <p:extLst>
      <p:ext uri="{BB962C8B-B14F-4D97-AF65-F5344CB8AC3E}">
        <p14:creationId xmlns:p14="http://schemas.microsoft.com/office/powerpoint/2010/main" val="2608919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AAD462-ABDF-473F-B056-53F623A6F8BB}"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AFAC6C-5C0B-408B-A8F6-6FB390B7BD16}"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00838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AAD462-ABDF-473F-B056-53F623A6F8BB}"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AFAC6C-5C0B-408B-A8F6-6FB390B7BD16}"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83387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AAD462-ABDF-473F-B056-53F623A6F8BB}"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AFAC6C-5C0B-408B-A8F6-6FB390B7BD16}" type="slidenum">
              <a:rPr lang="en-US" smtClean="0"/>
              <a:t>‹#›</a:t>
            </a:fld>
            <a:endParaRPr lang="en-US"/>
          </a:p>
        </p:txBody>
      </p:sp>
    </p:spTree>
    <p:extLst>
      <p:ext uri="{BB962C8B-B14F-4D97-AF65-F5344CB8AC3E}">
        <p14:creationId xmlns:p14="http://schemas.microsoft.com/office/powerpoint/2010/main" val="32031285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AAD462-ABDF-473F-B056-53F623A6F8BB}"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AFAC6C-5C0B-408B-A8F6-6FB390B7BD16}"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91765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AAD462-ABDF-473F-B056-53F623A6F8BB}"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AFAC6C-5C0B-408B-A8F6-6FB390B7BD16}"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171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AAD462-ABDF-473F-B056-53F623A6F8BB}"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AFAC6C-5C0B-408B-A8F6-6FB390B7BD16}"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04208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AAD462-ABDF-473F-B056-53F623A6F8BB}"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AFAC6C-5C0B-408B-A8F6-6FB390B7BD16}"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8239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AAD462-ABDF-473F-B056-53F623A6F8BB}"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AFAC6C-5C0B-408B-A8F6-6FB390B7BD16}" type="slidenum">
              <a:rPr lang="en-US" smtClean="0"/>
              <a:t>‹#›</a:t>
            </a:fld>
            <a:endParaRPr lang="en-US"/>
          </a:p>
        </p:txBody>
      </p:sp>
    </p:spTree>
    <p:extLst>
      <p:ext uri="{BB962C8B-B14F-4D97-AF65-F5344CB8AC3E}">
        <p14:creationId xmlns:p14="http://schemas.microsoft.com/office/powerpoint/2010/main" val="2456179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AAD462-ABDF-473F-B056-53F623A6F8BB}" type="datetimeFigureOut">
              <a:rPr lang="en-US" smtClean="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AFAC6C-5C0B-408B-A8F6-6FB390B7BD16}"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5868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0AAD462-ABDF-473F-B056-53F623A6F8BB}" type="datetimeFigureOut">
              <a:rPr lang="en-US" smtClean="0"/>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AFAC6C-5C0B-408B-A8F6-6FB390B7BD16}" type="slidenum">
              <a:rPr lang="en-US" smtClean="0"/>
              <a:t>‹#›</a:t>
            </a:fld>
            <a:endParaRPr lang="en-US"/>
          </a:p>
        </p:txBody>
      </p:sp>
    </p:spTree>
    <p:extLst>
      <p:ext uri="{BB962C8B-B14F-4D97-AF65-F5344CB8AC3E}">
        <p14:creationId xmlns:p14="http://schemas.microsoft.com/office/powerpoint/2010/main" val="889908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0AAD462-ABDF-473F-B056-53F623A6F8BB}" type="datetimeFigureOut">
              <a:rPr lang="en-US" smtClean="0"/>
              <a:t>11/6/2025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AFAC6C-5C0B-408B-A8F6-6FB390B7BD16}"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1977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0AAD462-ABDF-473F-B056-53F623A6F8BB}" type="datetimeFigureOut">
              <a:rPr lang="en-US" smtClean="0"/>
              <a:t>11/6/2025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AFAC6C-5C0B-408B-A8F6-6FB390B7BD16}"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2606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AAD462-ABDF-473F-B056-53F623A6F8BB}" type="datetimeFigureOut">
              <a:rPr lang="en-US" smtClean="0"/>
              <a:t>11/6/2025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AFAC6C-5C0B-408B-A8F6-6FB390B7BD16}" type="slidenum">
              <a:rPr lang="en-US" smtClean="0"/>
              <a:t>‹#›</a:t>
            </a:fld>
            <a:endParaRPr lang="en-US"/>
          </a:p>
        </p:txBody>
      </p:sp>
    </p:spTree>
    <p:extLst>
      <p:ext uri="{BB962C8B-B14F-4D97-AF65-F5344CB8AC3E}">
        <p14:creationId xmlns:p14="http://schemas.microsoft.com/office/powerpoint/2010/main" val="1552173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AAD462-ABDF-473F-B056-53F623A6F8BB}" type="datetimeFigureOut">
              <a:rPr lang="en-US" smtClean="0"/>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AFAC6C-5C0B-408B-A8F6-6FB390B7BD16}"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8418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AAD462-ABDF-473F-B056-53F623A6F8BB}" type="datetimeFigureOut">
              <a:rPr lang="en-US" smtClean="0"/>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AFAC6C-5C0B-408B-A8F6-6FB390B7BD16}" type="slidenum">
              <a:rPr lang="en-US" smtClean="0"/>
              <a:t>‹#›</a:t>
            </a:fld>
            <a:endParaRPr lang="en-US"/>
          </a:p>
        </p:txBody>
      </p:sp>
    </p:spTree>
    <p:extLst>
      <p:ext uri="{BB962C8B-B14F-4D97-AF65-F5344CB8AC3E}">
        <p14:creationId xmlns:p14="http://schemas.microsoft.com/office/powerpoint/2010/main" val="1851194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0AAD462-ABDF-473F-B056-53F623A6F8BB}" type="datetimeFigureOut">
              <a:rPr lang="en-US" smtClean="0"/>
              <a:t>11/6/2025</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9AFAC6C-5C0B-408B-A8F6-6FB390B7BD16}" type="slidenum">
              <a:rPr lang="en-US" smtClean="0"/>
              <a:t>‹#›</a:t>
            </a:fld>
            <a:endParaRPr lang="en-US"/>
          </a:p>
        </p:txBody>
      </p:sp>
    </p:spTree>
    <p:extLst>
      <p:ext uri="{BB962C8B-B14F-4D97-AF65-F5344CB8AC3E}">
        <p14:creationId xmlns:p14="http://schemas.microsoft.com/office/powerpoint/2010/main" val="4929398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image" Target="../media/image7.gif"/><Relationship Id="rId7" Type="http://schemas.openxmlformats.org/officeDocument/2006/relationships/hyperlink" Target="https://nl.wikipedia.org/wiki/Schimmel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hyperlink" Target="https://creativecommons.org/licenses/by-nc-nd/3.0/" TargetMode="External"/><Relationship Id="rId10" Type="http://schemas.openxmlformats.org/officeDocument/2006/relationships/image" Target="../media/image10.jpg"/><Relationship Id="rId4" Type="http://schemas.openxmlformats.org/officeDocument/2006/relationships/hyperlink" Target="http://scienceisbeauty.tumblr.com/page/4" TargetMode="External"/><Relationship Id="rId9"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F9E4A-AA9F-772A-DD10-608BC91352B9}"/>
              </a:ext>
            </a:extLst>
          </p:cNvPr>
          <p:cNvSpPr txBox="1">
            <a:spLocks noGrp="1"/>
          </p:cNvSpPr>
          <p:nvPr>
            <p:ph type="ctrTitle"/>
          </p:nvPr>
        </p:nvSpPr>
        <p:spPr/>
        <p:txBody>
          <a:bodyPr/>
          <a:lstStyle/>
          <a:p>
            <a:pPr lvl="0"/>
            <a:r>
              <a:rPr lang="en-US" b="1" i="1" u="sng"/>
              <a:t>Mold  Attack</a:t>
            </a:r>
            <a:endParaRPr lang="en-GB" b="1" i="1" u="sng"/>
          </a:p>
        </p:txBody>
      </p:sp>
      <p:sp>
        <p:nvSpPr>
          <p:cNvPr id="3" name="Subtitle 2">
            <a:extLst>
              <a:ext uri="{FF2B5EF4-FFF2-40B4-BE49-F238E27FC236}">
                <a16:creationId xmlns:a16="http://schemas.microsoft.com/office/drawing/2014/main" id="{BEA5543D-DBB7-AD59-6748-006BCDD2C21E}"/>
              </a:ext>
            </a:extLst>
          </p:cNvPr>
          <p:cNvSpPr txBox="1">
            <a:spLocks noGrp="1"/>
          </p:cNvSpPr>
          <p:nvPr>
            <p:ph type="subTitle" idx="1"/>
          </p:nvPr>
        </p:nvSpPr>
        <p:spPr/>
        <p:txBody>
          <a:bodyPr/>
          <a:lstStyle/>
          <a:p>
            <a:pPr lvl="0"/>
            <a:r>
              <a:rPr lang="en-US"/>
              <a:t>Today im going to be talking about mold attack and how mold happenes and which fruit gets mold faster</a:t>
            </a:r>
            <a:endParaRPr lang="en-GB"/>
          </a:p>
        </p:txBody>
      </p:sp>
      <p:pic>
        <p:nvPicPr>
          <p:cNvPr id="4" name="Picture 19">
            <a:extLst>
              <a:ext uri="{FF2B5EF4-FFF2-40B4-BE49-F238E27FC236}">
                <a16:creationId xmlns:a16="http://schemas.microsoft.com/office/drawing/2014/main" id="{E15082BE-14FB-4B59-A492-CD6C74214EB9}"/>
              </a:ext>
            </a:extLst>
          </p:cNvPr>
          <p:cNvPicPr>
            <a:picLocks noChangeAspect="1"/>
          </p:cNvPicPr>
          <p:nvPr/>
        </p:nvPicPr>
        <p:blipFill>
          <a:blip r:embed="rId3"/>
          <a:stretch>
            <a:fillRect/>
          </a:stretch>
        </p:blipFill>
        <p:spPr>
          <a:xfrm rot="20667493">
            <a:off x="10100829" y="5295938"/>
            <a:ext cx="1835392" cy="1223595"/>
          </a:xfrm>
          <a:prstGeom prst="rect">
            <a:avLst/>
          </a:prstGeom>
          <a:noFill/>
          <a:ln cap="flat">
            <a:noFill/>
          </a:ln>
        </p:spPr>
      </p:pic>
      <p:sp>
        <p:nvSpPr>
          <p:cNvPr id="5" name="TextBox 20">
            <a:extLst>
              <a:ext uri="{FF2B5EF4-FFF2-40B4-BE49-F238E27FC236}">
                <a16:creationId xmlns:a16="http://schemas.microsoft.com/office/drawing/2014/main" id="{3427CA7C-62C7-93E9-243D-694183D210AF}"/>
              </a:ext>
            </a:extLst>
          </p:cNvPr>
          <p:cNvSpPr txBox="1"/>
          <p:nvPr/>
        </p:nvSpPr>
        <p:spPr>
          <a:xfrm rot="20667493">
            <a:off x="9439280" y="6990001"/>
            <a:ext cx="1721092" cy="507830"/>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900" b="0" i="0" u="none" strike="noStrike" kern="1200" cap="none" spc="0" baseline="0">
                <a:solidFill>
                  <a:srgbClr val="000000"/>
                </a:solidFill>
                <a:uFillTx/>
                <a:latin typeface="Rockwell"/>
                <a:hlinkClick r:id="rId4" tooltip="http://scienceisbeauty.tumblr.com/page/4">
                  <a:extLst>
                    <a:ext uri="{A12FA001-AC4F-418D-AE19-62706E023703}">
                      <ahyp:hlinkClr xmlns:ahyp="http://schemas.microsoft.com/office/drawing/2018/hyperlinkcolor" val="tx"/>
                    </a:ext>
                  </a:extLst>
                </a:hlinkClick>
              </a:rPr>
              <a:t>This Photo</a:t>
            </a:r>
            <a:r>
              <a:rPr lang="en-GB" sz="900" b="0" i="0" u="none" strike="noStrike" kern="1200" cap="none" spc="0" baseline="0">
                <a:solidFill>
                  <a:srgbClr val="000000"/>
                </a:solidFill>
                <a:uFillTx/>
                <a:latin typeface="Rockwell"/>
              </a:rPr>
              <a:t> by Unknown Author is licensed under </a:t>
            </a:r>
            <a:r>
              <a:rPr lang="en-GB" sz="900" b="0" i="0" u="none" strike="noStrike" kern="1200" cap="none" spc="0" baseline="0">
                <a:solidFill>
                  <a:srgbClr val="000000"/>
                </a:solidFill>
                <a:uFillTx/>
                <a:latin typeface="Rockwell"/>
                <a:hlinkClick r:id="rId5" tooltip="https://creativecommons.org/licenses/by-nc-nd/3.0/">
                  <a:extLst>
                    <a:ext uri="{A12FA001-AC4F-418D-AE19-62706E023703}">
                      <ahyp:hlinkClr xmlns:ahyp="http://schemas.microsoft.com/office/drawing/2018/hyperlinkcolor" val="tx"/>
                    </a:ext>
                  </a:extLst>
                </a:hlinkClick>
              </a:rPr>
              <a:t>CC BY-NC-ND</a:t>
            </a:r>
            <a:endParaRPr lang="en-GB" sz="900" b="0" i="0" u="none" strike="noStrike" kern="1200" cap="none" spc="0" baseline="0">
              <a:solidFill>
                <a:srgbClr val="000000"/>
              </a:solidFill>
              <a:uFillTx/>
              <a:latin typeface="Rockwell"/>
            </a:endParaRPr>
          </a:p>
        </p:txBody>
      </p:sp>
      <p:pic>
        <p:nvPicPr>
          <p:cNvPr id="6" name="Picture 22">
            <a:extLst>
              <a:ext uri="{FF2B5EF4-FFF2-40B4-BE49-F238E27FC236}">
                <a16:creationId xmlns:a16="http://schemas.microsoft.com/office/drawing/2014/main" id="{422BE1EE-C444-8A75-ADED-03CB5D6F3DE2}"/>
              </a:ext>
            </a:extLst>
          </p:cNvPr>
          <p:cNvPicPr>
            <a:picLocks noChangeAspect="1"/>
          </p:cNvPicPr>
          <p:nvPr/>
        </p:nvPicPr>
        <p:blipFill>
          <a:blip r:embed="rId6"/>
          <a:stretch>
            <a:fillRect/>
          </a:stretch>
        </p:blipFill>
        <p:spPr>
          <a:xfrm rot="968138">
            <a:off x="21782" y="4985382"/>
            <a:ext cx="2096133" cy="2096133"/>
          </a:xfrm>
          <a:prstGeom prst="rect">
            <a:avLst/>
          </a:prstGeom>
          <a:noFill/>
          <a:ln cap="flat">
            <a:noFill/>
          </a:ln>
        </p:spPr>
      </p:pic>
      <p:sp>
        <p:nvSpPr>
          <p:cNvPr id="7" name="TextBox 23">
            <a:extLst>
              <a:ext uri="{FF2B5EF4-FFF2-40B4-BE49-F238E27FC236}">
                <a16:creationId xmlns:a16="http://schemas.microsoft.com/office/drawing/2014/main" id="{28763F72-CEFB-C1A0-2ED0-DB30F97020CC}"/>
              </a:ext>
            </a:extLst>
          </p:cNvPr>
          <p:cNvSpPr txBox="1"/>
          <p:nvPr/>
        </p:nvSpPr>
        <p:spPr>
          <a:xfrm rot="968138">
            <a:off x="21781" y="7304775"/>
            <a:ext cx="2096133" cy="369335"/>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900" b="0" i="0" u="none" strike="noStrike" kern="1200" cap="none" spc="0" baseline="0">
                <a:solidFill>
                  <a:srgbClr val="000000"/>
                </a:solidFill>
                <a:uFillTx/>
                <a:latin typeface="Rockwell"/>
                <a:hlinkClick r:id="rId7" tooltip="https://nl.wikipedia.org/wiki/Schimmels">
                  <a:extLst>
                    <a:ext uri="{A12FA001-AC4F-418D-AE19-62706E023703}">
                      <ahyp:hlinkClr xmlns:ahyp="http://schemas.microsoft.com/office/drawing/2018/hyperlinkcolor" val="tx"/>
                    </a:ext>
                  </a:extLst>
                </a:hlinkClick>
              </a:rPr>
              <a:t>This Photo</a:t>
            </a:r>
            <a:r>
              <a:rPr lang="en-GB" sz="900" b="0" i="0" u="none" strike="noStrike" kern="1200" cap="none" spc="0" baseline="0">
                <a:solidFill>
                  <a:srgbClr val="000000"/>
                </a:solidFill>
                <a:uFillTx/>
                <a:latin typeface="Rockwell"/>
              </a:rPr>
              <a:t> by Unknown Author is licensed under </a:t>
            </a:r>
            <a:r>
              <a:rPr lang="en-GB" sz="900" b="0" i="0" u="none" strike="noStrike" kern="1200" cap="none" spc="0" baseline="0">
                <a:solidFill>
                  <a:srgbClr val="000000"/>
                </a:solidFill>
                <a:uFillTx/>
                <a:latin typeface="Rockwell"/>
                <a:hlinkClick r:id="rId8" tooltip="https://creativecommons.org/licenses/by-sa/3.0/">
                  <a:extLst>
                    <a:ext uri="{A12FA001-AC4F-418D-AE19-62706E023703}">
                      <ahyp:hlinkClr xmlns:ahyp="http://schemas.microsoft.com/office/drawing/2018/hyperlinkcolor" val="tx"/>
                    </a:ext>
                  </a:extLst>
                </a:hlinkClick>
              </a:rPr>
              <a:t>CC BY-SA</a:t>
            </a:r>
            <a:endParaRPr lang="en-GB" sz="900" b="0" i="0" u="none" strike="noStrike" kern="1200" cap="none" spc="0" baseline="0">
              <a:solidFill>
                <a:srgbClr val="000000"/>
              </a:solidFill>
              <a:uFillTx/>
              <a:latin typeface="Rockwell"/>
            </a:endParaRPr>
          </a:p>
        </p:txBody>
      </p:sp>
      <p:pic>
        <p:nvPicPr>
          <p:cNvPr id="8" name="Picture 25">
            <a:extLst>
              <a:ext uri="{FF2B5EF4-FFF2-40B4-BE49-F238E27FC236}">
                <a16:creationId xmlns:a16="http://schemas.microsoft.com/office/drawing/2014/main" id="{1A5A354C-5EB1-37A0-6D4C-6F0E385CFD5A}"/>
              </a:ext>
            </a:extLst>
          </p:cNvPr>
          <p:cNvPicPr>
            <a:picLocks noChangeAspect="1"/>
          </p:cNvPicPr>
          <p:nvPr/>
        </p:nvPicPr>
        <p:blipFill>
          <a:blip r:embed="rId9"/>
          <a:stretch>
            <a:fillRect/>
          </a:stretch>
        </p:blipFill>
        <p:spPr>
          <a:xfrm rot="14179021">
            <a:off x="10353736" y="-764537"/>
            <a:ext cx="2102607" cy="2016370"/>
          </a:xfrm>
          <a:prstGeom prst="rect">
            <a:avLst/>
          </a:prstGeom>
          <a:noFill/>
          <a:ln cap="flat">
            <a:noFill/>
          </a:ln>
        </p:spPr>
      </p:pic>
      <p:sp>
        <p:nvSpPr>
          <p:cNvPr id="9" name="TextBox 26">
            <a:extLst>
              <a:ext uri="{FF2B5EF4-FFF2-40B4-BE49-F238E27FC236}">
                <a16:creationId xmlns:a16="http://schemas.microsoft.com/office/drawing/2014/main" id="{4C2D1BAC-7C9A-31EC-DBB7-A75CF1A60F67}"/>
              </a:ext>
            </a:extLst>
          </p:cNvPr>
          <p:cNvSpPr txBox="1"/>
          <p:nvPr/>
        </p:nvSpPr>
        <p:spPr>
          <a:xfrm rot="14179021">
            <a:off x="7379676" y="1986126"/>
            <a:ext cx="1910977" cy="230831"/>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900" b="0" i="0" u="none" strike="noStrike" kern="1200" cap="none" spc="0" baseline="0">
                <a:solidFill>
                  <a:srgbClr val="000000"/>
                </a:solidFill>
                <a:uFillTx/>
                <a:latin typeface="Rockwell"/>
              </a:rPr>
              <a:t>is</a:t>
            </a:r>
          </a:p>
        </p:txBody>
      </p:sp>
      <p:pic>
        <p:nvPicPr>
          <p:cNvPr id="10" name="Picture 28">
            <a:extLst>
              <a:ext uri="{FF2B5EF4-FFF2-40B4-BE49-F238E27FC236}">
                <a16:creationId xmlns:a16="http://schemas.microsoft.com/office/drawing/2014/main" id="{8E6C0A64-F8AE-7C6B-1ED3-1B7E9381E85B}"/>
              </a:ext>
            </a:extLst>
          </p:cNvPr>
          <p:cNvPicPr>
            <a:picLocks noChangeAspect="1"/>
          </p:cNvPicPr>
          <p:nvPr/>
        </p:nvPicPr>
        <p:blipFill>
          <a:blip r:embed="rId10"/>
          <a:stretch>
            <a:fillRect/>
          </a:stretch>
        </p:blipFill>
        <p:spPr>
          <a:xfrm rot="7246117">
            <a:off x="-408823" y="-76836"/>
            <a:ext cx="2353208" cy="1764910"/>
          </a:xfrm>
          <a:prstGeom prst="rect">
            <a:avLst/>
          </a:prstGeom>
          <a:noFill/>
          <a:ln cap="flat">
            <a:noFill/>
          </a:ln>
        </p:spPr>
      </p:pic>
    </p:spTree>
  </p:cSld>
  <p:clrMapOvr>
    <a:masterClrMapping/>
  </p:clrMapOvr>
  <p:transition spd="slow">
    <p:circl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37081-6B7D-9DC6-125D-B798051EEE5D}"/>
              </a:ext>
            </a:extLst>
          </p:cNvPr>
          <p:cNvSpPr txBox="1">
            <a:spLocks noGrp="1"/>
          </p:cNvSpPr>
          <p:nvPr>
            <p:ph type="title"/>
          </p:nvPr>
        </p:nvSpPr>
        <p:spPr/>
        <p:txBody>
          <a:bodyPr/>
          <a:lstStyle/>
          <a:p>
            <a:pPr lvl="0"/>
            <a:r>
              <a:rPr lang="en-US">
                <a:latin typeface="Andalus" pitchFamily="18"/>
                <a:cs typeface="Andalus" pitchFamily="18"/>
              </a:rPr>
              <a:t>The conditions that mold needs</a:t>
            </a:r>
            <a:endParaRPr lang="en-GB">
              <a:latin typeface="Andalus" pitchFamily="18"/>
              <a:cs typeface="Andalus" pitchFamily="18"/>
            </a:endParaRPr>
          </a:p>
        </p:txBody>
      </p:sp>
      <p:sp>
        <p:nvSpPr>
          <p:cNvPr id="3" name="Text Placeholder 2">
            <a:extLst>
              <a:ext uri="{FF2B5EF4-FFF2-40B4-BE49-F238E27FC236}">
                <a16:creationId xmlns:a16="http://schemas.microsoft.com/office/drawing/2014/main" id="{4AACDCD8-2580-85AC-5628-53FD6060437E}"/>
              </a:ext>
            </a:extLst>
          </p:cNvPr>
          <p:cNvSpPr txBox="1">
            <a:spLocks noGrp="1"/>
          </p:cNvSpPr>
          <p:nvPr>
            <p:ph type="body" idx="1"/>
          </p:nvPr>
        </p:nvSpPr>
        <p:spPr/>
        <p:txBody>
          <a:bodyPr/>
          <a:lstStyle/>
          <a:p>
            <a:pPr lvl="0"/>
            <a:r>
              <a:rPr lang="en-US"/>
              <a:t>Mold needs two conditions to grow on fruits bread and even hoses and they need moist and warm places</a:t>
            </a:r>
            <a:endParaRPr lang="en-GB"/>
          </a:p>
        </p:txBody>
      </p:sp>
    </p:spTree>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90A6B-D93A-FA0D-9160-7D92F4446ED4}"/>
              </a:ext>
            </a:extLst>
          </p:cNvPr>
          <p:cNvSpPr txBox="1">
            <a:spLocks noGrp="1"/>
          </p:cNvSpPr>
          <p:nvPr>
            <p:ph type="title"/>
          </p:nvPr>
        </p:nvSpPr>
        <p:spPr/>
        <p:txBody>
          <a:bodyPr/>
          <a:lstStyle/>
          <a:p>
            <a:pPr lvl="0"/>
            <a:r>
              <a:rPr lang="en-US">
                <a:latin typeface="Andalus" pitchFamily="18"/>
                <a:cs typeface="Andalus" pitchFamily="18"/>
              </a:rPr>
              <a:t>Here are some facts</a:t>
            </a:r>
            <a:endParaRPr lang="en-GB">
              <a:latin typeface="Andalus" pitchFamily="18"/>
              <a:cs typeface="Andalus" pitchFamily="18"/>
            </a:endParaRPr>
          </a:p>
        </p:txBody>
      </p:sp>
      <p:sp>
        <p:nvSpPr>
          <p:cNvPr id="3" name="Text Placeholder 2">
            <a:extLst>
              <a:ext uri="{FF2B5EF4-FFF2-40B4-BE49-F238E27FC236}">
                <a16:creationId xmlns:a16="http://schemas.microsoft.com/office/drawing/2014/main" id="{2FC63C77-8E10-B768-EB5F-B681A19D2D5D}"/>
              </a:ext>
            </a:extLst>
          </p:cNvPr>
          <p:cNvSpPr txBox="1">
            <a:spLocks noGrp="1"/>
          </p:cNvSpPr>
          <p:nvPr>
            <p:ph type="body" idx="1"/>
          </p:nvPr>
        </p:nvSpPr>
        <p:spPr/>
        <p:txBody>
          <a:bodyPr/>
          <a:lstStyle/>
          <a:p>
            <a:pPr lvl="0">
              <a:lnSpc>
                <a:spcPct val="60000"/>
              </a:lnSpc>
              <a:spcBef>
                <a:spcPts val="500"/>
              </a:spcBef>
            </a:pPr>
            <a:r>
              <a:rPr lang="en-US" sz="2000"/>
              <a:t>Mold won’t grow if the conditions are not right. However, there are certain conditions that will facilitate a start to the mold growth problem and accelerate it. Moisture is the most important condition. Mold can start growing within </a:t>
            </a:r>
            <a:r>
              <a:rPr lang="en-US" sz="2000" b="1"/>
              <a:t>24 to 48 hours</a:t>
            </a:r>
            <a:r>
              <a:rPr lang="en-US" sz="2000"/>
              <a:t> when moisture is present.</a:t>
            </a:r>
            <a:endParaRPr lang="en-GB" sz="2000"/>
          </a:p>
        </p:txBody>
      </p:sp>
    </p:spTree>
  </p:cSld>
  <p:clrMapOvr>
    <a:masterClrMapping/>
  </p:clrMapOvr>
  <p:transition spd="slow">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CAF0D-6E6F-8957-3BD9-F87A733B26A0}"/>
              </a:ext>
            </a:extLst>
          </p:cNvPr>
          <p:cNvSpPr txBox="1">
            <a:spLocks noGrp="1"/>
          </p:cNvSpPr>
          <p:nvPr>
            <p:ph type="title"/>
          </p:nvPr>
        </p:nvSpPr>
        <p:spPr/>
        <p:txBody>
          <a:bodyPr/>
          <a:lstStyle/>
          <a:p>
            <a:pPr lvl="0"/>
            <a:r>
              <a:rPr lang="en-US">
                <a:latin typeface="Andalus" pitchFamily="18"/>
                <a:cs typeface="Andalus" pitchFamily="18"/>
              </a:rPr>
              <a:t>Here are the moisture levels</a:t>
            </a:r>
            <a:endParaRPr lang="en-GB">
              <a:latin typeface="Andalus" pitchFamily="18"/>
              <a:cs typeface="Andalus" pitchFamily="18"/>
            </a:endParaRPr>
          </a:p>
        </p:txBody>
      </p:sp>
      <p:sp>
        <p:nvSpPr>
          <p:cNvPr id="3" name="Text Placeholder 2">
            <a:extLst>
              <a:ext uri="{FF2B5EF4-FFF2-40B4-BE49-F238E27FC236}">
                <a16:creationId xmlns:a16="http://schemas.microsoft.com/office/drawing/2014/main" id="{A2B11373-DF56-8E0D-AABB-12E761D389C8}"/>
              </a:ext>
            </a:extLst>
          </p:cNvPr>
          <p:cNvSpPr txBox="1">
            <a:spLocks noGrp="1"/>
          </p:cNvSpPr>
          <p:nvPr>
            <p:ph type="body" idx="1"/>
          </p:nvPr>
        </p:nvSpPr>
        <p:spPr/>
        <p:txBody>
          <a:bodyPr/>
          <a:lstStyle/>
          <a:p>
            <a:pPr lvl="0">
              <a:lnSpc>
                <a:spcPct val="60000"/>
              </a:lnSpc>
              <a:spcBef>
                <a:spcPts val="400"/>
              </a:spcBef>
            </a:pPr>
            <a:r>
              <a:rPr lang="en-US" sz="1700"/>
              <a:t>Mold thrives in areas with leaks, flooding, or humidity above </a:t>
            </a:r>
            <a:r>
              <a:rPr lang="en-US" sz="1700" b="1"/>
              <a:t>60%</a:t>
            </a:r>
            <a:r>
              <a:rPr lang="en-US" sz="1700"/>
              <a:t>. Remember, the word is moisture and not water. Mold thrives when there is a slow and continuous presence of water. This allows the spores to settle in and start growing. During a flood, the water will take a while to dry up. During that drying stage, mold spores will settle around the moist areas and start growing.</a:t>
            </a:r>
            <a:endParaRPr lang="en-GB" sz="1700"/>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673A9-DC8F-7DEA-D78A-38E60FE3B7D0}"/>
              </a:ext>
            </a:extLst>
          </p:cNvPr>
          <p:cNvSpPr txBox="1">
            <a:spLocks noGrp="1"/>
          </p:cNvSpPr>
          <p:nvPr>
            <p:ph type="title"/>
          </p:nvPr>
        </p:nvSpPr>
        <p:spPr/>
        <p:txBody>
          <a:bodyPr/>
          <a:lstStyle/>
          <a:p>
            <a:pPr lvl="0"/>
            <a:r>
              <a:rPr lang="en-US">
                <a:latin typeface="Andalus" pitchFamily="18"/>
                <a:cs typeface="Andalus" pitchFamily="18"/>
              </a:rPr>
              <a:t>This slide is about the tempreture for mold</a:t>
            </a:r>
            <a:endParaRPr lang="en-GB">
              <a:latin typeface="Andalus" pitchFamily="18"/>
              <a:cs typeface="Andalus" pitchFamily="18"/>
            </a:endParaRPr>
          </a:p>
        </p:txBody>
      </p:sp>
      <p:sp>
        <p:nvSpPr>
          <p:cNvPr id="3" name="Text Placeholder 2">
            <a:extLst>
              <a:ext uri="{FF2B5EF4-FFF2-40B4-BE49-F238E27FC236}">
                <a16:creationId xmlns:a16="http://schemas.microsoft.com/office/drawing/2014/main" id="{685AE154-D233-4097-DEC6-31C44A5825F6}"/>
              </a:ext>
            </a:extLst>
          </p:cNvPr>
          <p:cNvSpPr txBox="1">
            <a:spLocks noGrp="1"/>
          </p:cNvSpPr>
          <p:nvPr>
            <p:ph type="body" idx="1"/>
          </p:nvPr>
        </p:nvSpPr>
        <p:spPr/>
        <p:txBody>
          <a:bodyPr/>
          <a:lstStyle/>
          <a:p>
            <a:pPr lvl="0">
              <a:lnSpc>
                <a:spcPct val="70000"/>
              </a:lnSpc>
              <a:spcBef>
                <a:spcPts val="300"/>
              </a:spcBef>
            </a:pPr>
            <a:r>
              <a:rPr lang="en-US" sz="1400"/>
              <a:t>Warm environments between </a:t>
            </a:r>
            <a:r>
              <a:rPr lang="en-US" sz="1400" b="1"/>
              <a:t>77°F and 86°F (25°C to 30°C)</a:t>
            </a:r>
            <a:r>
              <a:rPr lang="en-US" sz="1400"/>
              <a:t> promote rapid mold growth. If it is too cold, mold cannot grow. That is because every living organism needs energy to grow. The spores will stay inert in very cold temperatures. Also, when it is too hot, the spores may not survive since it dries out the environment.</a:t>
            </a:r>
          </a:p>
          <a:p>
            <a:pPr lvl="0">
              <a:lnSpc>
                <a:spcPct val="70000"/>
              </a:lnSpc>
              <a:spcBef>
                <a:spcPts val="300"/>
              </a:spcBef>
            </a:pPr>
            <a:r>
              <a:rPr lang="en-US" sz="1400"/>
              <a:t>Below 77°F (25°C), mold growth will slow down. The higher you go past 86°F (30°C), mold growth starts to fail.</a:t>
            </a:r>
          </a:p>
          <a:p>
            <a:pPr lvl="0">
              <a:lnSpc>
                <a:spcPct val="70000"/>
              </a:lnSpc>
              <a:spcBef>
                <a:spcPts val="300"/>
              </a:spcBef>
            </a:pPr>
            <a:endParaRPr lang="en-GB" sz="1400"/>
          </a:p>
        </p:txBody>
      </p:sp>
    </p:spTree>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29A8B-3CB6-68FF-E3EC-CFF6DC4DF78D}"/>
              </a:ext>
            </a:extLst>
          </p:cNvPr>
          <p:cNvSpPr txBox="1">
            <a:spLocks noGrp="1"/>
          </p:cNvSpPr>
          <p:nvPr>
            <p:ph type="title"/>
          </p:nvPr>
        </p:nvSpPr>
        <p:spPr/>
        <p:txBody>
          <a:bodyPr/>
          <a:lstStyle/>
          <a:p>
            <a:pPr lvl="0"/>
            <a:r>
              <a:rPr lang="en-GB"/>
              <a:t>The fastest fruit to get mold faster</a:t>
            </a:r>
          </a:p>
        </p:txBody>
      </p:sp>
      <p:sp>
        <p:nvSpPr>
          <p:cNvPr id="3" name="Text Placeholder 2">
            <a:extLst>
              <a:ext uri="{FF2B5EF4-FFF2-40B4-BE49-F238E27FC236}">
                <a16:creationId xmlns:a16="http://schemas.microsoft.com/office/drawing/2014/main" id="{82F3FE06-2932-BF3F-E743-D8EB004067F4}"/>
              </a:ext>
            </a:extLst>
          </p:cNvPr>
          <p:cNvSpPr txBox="1">
            <a:spLocks noGrp="1"/>
          </p:cNvSpPr>
          <p:nvPr>
            <p:ph type="body" idx="1"/>
          </p:nvPr>
        </p:nvSpPr>
        <p:spPr/>
        <p:txBody>
          <a:bodyPr/>
          <a:lstStyle/>
          <a:p>
            <a:pPr lvl="0">
              <a:lnSpc>
                <a:spcPct val="80000"/>
              </a:lnSpc>
              <a:spcBef>
                <a:spcPts val="400"/>
              </a:spcBef>
            </a:pPr>
            <a:r>
              <a:rPr lang="en-US" sz="1700"/>
              <a:t>Berries, especially strawberries, are among the fastest-growing fruits for mold because they have high moisture, high sugar content, and a lack of protective skin. Other high-moisture fruits like peaches and plums also mold quickly, while harder fruits like apples last longer. </a:t>
            </a:r>
            <a:endParaRPr lang="en-GB" sz="17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D6ADF-EE3F-7D33-F088-1AD945D29BE1}"/>
              </a:ext>
            </a:extLst>
          </p:cNvPr>
          <p:cNvSpPr txBox="1">
            <a:spLocks noGrp="1"/>
          </p:cNvSpPr>
          <p:nvPr>
            <p:ph type="title"/>
          </p:nvPr>
        </p:nvSpPr>
        <p:spPr>
          <a:xfrm>
            <a:off x="1066803" y="2325154"/>
            <a:ext cx="10058400" cy="1609344"/>
          </a:xfrm>
        </p:spPr>
        <p:txBody>
          <a:bodyPr>
            <a:normAutofit fontScale="90000"/>
          </a:bodyPr>
          <a:lstStyle/>
          <a:p>
            <a:pPr lvl="0"/>
            <a:r>
              <a:rPr lang="en-US" sz="7900"/>
              <a:t>THANKS FOR WATCHING</a:t>
            </a:r>
            <a:endParaRPr lang="en-GB" sz="7900"/>
          </a:p>
        </p:txBody>
      </p:sp>
    </p:spTree>
  </p:cSld>
  <p:clrMapOvr>
    <a:masterClrMapping/>
  </p:clrMapOvr>
  <p:transition spd="slow">
    <p:fade/>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0</TotalTime>
  <Words>381</Words>
  <Application>Microsoft Office PowerPoint</Application>
  <PresentationFormat>Widescreen</PresentationFormat>
  <Paragraphs>18</Paragraphs>
  <Slides>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Andalus</vt:lpstr>
      <vt:lpstr>Arial</vt:lpstr>
      <vt:lpstr>Calibri</vt:lpstr>
      <vt:lpstr>Garamond</vt:lpstr>
      <vt:lpstr>Rockwell</vt:lpstr>
      <vt:lpstr>Organic</vt:lpstr>
      <vt:lpstr>Mold  Attack</vt:lpstr>
      <vt:lpstr>The conditions that mold needs</vt:lpstr>
      <vt:lpstr>Here are some facts</vt:lpstr>
      <vt:lpstr>Here are the moisture levels</vt:lpstr>
      <vt:lpstr>This slide is about the tempreture for mold</vt:lpstr>
      <vt:lpstr>The fastest fruit to get mold faster</vt:lpstr>
      <vt:lpstr>THANKS FOR WATCHING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Nada Sameer Marji</dc:creator>
  <cp:lastModifiedBy>Nada Sameer Marji</cp:lastModifiedBy>
  <cp:revision>1</cp:revision>
  <dcterms:created xsi:type="dcterms:W3CDTF">2025-11-06T07:23:24Z</dcterms:created>
  <dcterms:modified xsi:type="dcterms:W3CDTF">2025-11-06T07:24:10Z</dcterms:modified>
</cp:coreProperties>
</file>