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Economica" panose="020B060402020202020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36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0814a492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0814a492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0814a4920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d0814a492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d536ff959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d536ff959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536ff959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d536ff959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d536ff959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d536ff959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d536ff959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d536ff959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536ff959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d536ff959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536ff959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d536ff959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0814a492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0814a492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0814a4920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0814a492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0814a492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0814a492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536ff959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536ff959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d0814a4920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d0814a4920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0814a4920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0814a4920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0814a4920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d0814a492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d0814a4920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d0814a492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6466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277591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8351321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33165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2738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346699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18044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2120459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9719984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2465608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3328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B61BEF0D-F0BB-DE4B-95CE-6DB70DBA9567}" type="datetimeFigureOut">
              <a:rPr lang="en-US" smtClean="0"/>
              <a:pPr/>
              <a:t>11/6/2025</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3263084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928280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36156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729525" y="1167550"/>
            <a:ext cx="3439500" cy="1656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600"/>
              <a:t>Opinion Essay</a:t>
            </a:r>
            <a:endParaRPr sz="4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2"/>
          <p:cNvPicPr preferRelativeResize="0"/>
          <p:nvPr/>
        </p:nvPicPr>
        <p:blipFill>
          <a:blip r:embed="rId3">
            <a:alphaModFix/>
          </a:blip>
          <a:stretch>
            <a:fillRect/>
          </a:stretch>
        </p:blipFill>
        <p:spPr>
          <a:xfrm>
            <a:off x="893925" y="152400"/>
            <a:ext cx="6780019" cy="4838700"/>
          </a:xfrm>
          <a:prstGeom prst="rect">
            <a:avLst/>
          </a:prstGeom>
          <a:noFill/>
          <a:ln>
            <a:noFill/>
          </a:ln>
        </p:spPr>
      </p:pic>
      <p:sp>
        <p:nvSpPr>
          <p:cNvPr id="131" name="Google Shape;131;p22"/>
          <p:cNvSpPr txBox="1"/>
          <p:nvPr/>
        </p:nvSpPr>
        <p:spPr>
          <a:xfrm>
            <a:off x="3081000" y="426000"/>
            <a:ext cx="29820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latin typeface="Economica"/>
                <a:ea typeface="Economica"/>
                <a:cs typeface="Economica"/>
                <a:sym typeface="Economica"/>
              </a:rPr>
              <a:t>Let's practice </a:t>
            </a:r>
            <a:endParaRPr sz="4600">
              <a:latin typeface="Economica"/>
              <a:ea typeface="Economica"/>
              <a:cs typeface="Economica"/>
              <a:sym typeface="Economic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Clr>
                <a:schemeClr val="dk1"/>
              </a:buClr>
              <a:buSzPct val="26190"/>
              <a:buFont typeface="Arial"/>
              <a:buNone/>
            </a:pPr>
            <a:r>
              <a:rPr lang="en">
                <a:solidFill>
                  <a:schemeClr val="accent2"/>
                </a:solidFill>
              </a:rPr>
              <a:t>Computers are a necessity. Do you agree or disagree? </a:t>
            </a:r>
            <a:r>
              <a:rPr lang="en" u="sng">
                <a:solidFill>
                  <a:schemeClr val="accent2"/>
                </a:solidFill>
              </a:rPr>
              <a:t>Support your opinion with arguments and examples.</a:t>
            </a:r>
            <a:endParaRPr u="sng">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000" b="1">
                <a:solidFill>
                  <a:srgbClr val="0000FF"/>
                </a:solidFill>
              </a:rPr>
              <a:t>1- introduction ( state the topic and show your opinion clearly) :</a:t>
            </a:r>
            <a:endParaRPr sz="3000" b="1">
              <a:solidFill>
                <a:srgbClr val="0000FF"/>
              </a:solidFill>
            </a:endParaRPr>
          </a:p>
        </p:txBody>
      </p:sp>
      <p:sp>
        <p:nvSpPr>
          <p:cNvPr id="142" name="Google Shape;142;p24"/>
          <p:cNvSpPr txBox="1">
            <a:spLocks noGrp="1"/>
          </p:cNvSpPr>
          <p:nvPr>
            <p:ph type="body" idx="1"/>
          </p:nvPr>
        </p:nvSpPr>
        <p:spPr>
          <a:prstGeom prst="rect">
            <a:avLst/>
          </a:prstGeom>
        </p:spPr>
        <p:txBody>
          <a:bodyPr spcFirstLastPara="1" wrap="square" lIns="91425" tIns="91425" rIns="91425" bIns="91425" anchor="t" anchorCtr="0">
            <a:normAutofit/>
          </a:bodyPr>
          <a:lstStyle/>
          <a:p>
            <a:pPr marL="50800" marR="50800" lvl="0" indent="0" algn="l" rtl="0">
              <a:spcBef>
                <a:spcPts val="1200"/>
              </a:spcBef>
              <a:spcAft>
                <a:spcPts val="0"/>
              </a:spcAft>
              <a:buClr>
                <a:schemeClr val="dk1"/>
              </a:buClr>
              <a:buSzPts val="1100"/>
              <a:buFont typeface="Arial"/>
              <a:buNone/>
            </a:pPr>
            <a:r>
              <a:rPr lang="en" sz="2800">
                <a:latin typeface="Economica"/>
                <a:ea typeface="Economica"/>
                <a:cs typeface="Economica"/>
                <a:sym typeface="Economica"/>
              </a:rPr>
              <a:t>Computers play an important role in the lives of most of us today, whether we realize it or not. </a:t>
            </a:r>
            <a:r>
              <a:rPr lang="en" sz="2800">
                <a:solidFill>
                  <a:schemeClr val="accent3"/>
                </a:solidFill>
                <a:latin typeface="Economica"/>
                <a:ea typeface="Economica"/>
                <a:cs typeface="Economica"/>
                <a:sym typeface="Economica"/>
              </a:rPr>
              <a:t>Some people, however, are beginning to ask if we really need them</a:t>
            </a:r>
            <a:r>
              <a:rPr lang="en" sz="2800">
                <a:latin typeface="Economica"/>
                <a:ea typeface="Economica"/>
                <a:cs typeface="Economica"/>
                <a:sym typeface="Economica"/>
              </a:rPr>
              <a:t>.</a:t>
            </a:r>
            <a:r>
              <a:rPr lang="en" sz="2800">
                <a:solidFill>
                  <a:schemeClr val="accent3"/>
                </a:solidFill>
                <a:latin typeface="Economica"/>
                <a:ea typeface="Economica"/>
                <a:cs typeface="Economica"/>
                <a:sym typeface="Economica"/>
              </a:rPr>
              <a:t> </a:t>
            </a:r>
            <a:r>
              <a:rPr lang="en" sz="2800">
                <a:solidFill>
                  <a:srgbClr val="B45F06"/>
                </a:solidFill>
                <a:latin typeface="Economica"/>
                <a:ea typeface="Economica"/>
                <a:cs typeface="Economica"/>
                <a:sym typeface="Economica"/>
              </a:rPr>
              <a:t>In my opinion, computers have become a necessary part of modern life.</a:t>
            </a:r>
            <a:endParaRPr sz="2800">
              <a:solidFill>
                <a:srgbClr val="B45F06"/>
              </a:solidFill>
              <a:latin typeface="Economica"/>
              <a:ea typeface="Economica"/>
              <a:cs typeface="Economica"/>
              <a:sym typeface="Economica"/>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000" b="1">
                <a:solidFill>
                  <a:srgbClr val="0000FF"/>
                </a:solidFill>
              </a:rPr>
              <a:t>2- Body 1st paragraph (mention reasons and examples) :</a:t>
            </a:r>
            <a:endParaRPr sz="3000" b="1">
              <a:solidFill>
                <a:srgbClr val="0000FF"/>
              </a:solidFill>
            </a:endParaRPr>
          </a:p>
        </p:txBody>
      </p:sp>
      <p:sp>
        <p:nvSpPr>
          <p:cNvPr id="148" name="Google Shape;148;p25"/>
          <p:cNvSpPr txBox="1">
            <a:spLocks noGrp="1"/>
          </p:cNvSpPr>
          <p:nvPr>
            <p:ph type="body" idx="1"/>
          </p:nvPr>
        </p:nvSpPr>
        <p:spPr>
          <a:prstGeom prst="rect">
            <a:avLst/>
          </a:prstGeom>
        </p:spPr>
        <p:txBody>
          <a:bodyPr spcFirstLastPara="1" wrap="square" lIns="91425" tIns="91425" rIns="91425" bIns="91425" anchor="t" anchorCtr="0">
            <a:normAutofit/>
          </a:bodyPr>
          <a:lstStyle/>
          <a:p>
            <a:pPr marL="50800" marR="50800" lvl="0" indent="0" algn="l" rtl="0">
              <a:spcBef>
                <a:spcPts val="1200"/>
              </a:spcBef>
              <a:spcAft>
                <a:spcPts val="0"/>
              </a:spcAft>
              <a:buClr>
                <a:schemeClr val="dk1"/>
              </a:buClr>
              <a:buSzPts val="1100"/>
              <a:buFont typeface="Arial"/>
              <a:buNone/>
            </a:pPr>
            <a:r>
              <a:rPr lang="en" sz="2800" u="sng">
                <a:solidFill>
                  <a:schemeClr val="accent3"/>
                </a:solidFill>
                <a:latin typeface="Economica"/>
                <a:ea typeface="Economica"/>
                <a:cs typeface="Economica"/>
                <a:sym typeface="Economica"/>
              </a:rPr>
              <a:t>To begin with</a:t>
            </a:r>
            <a:r>
              <a:rPr lang="en" sz="2800">
                <a:latin typeface="Economica"/>
                <a:ea typeface="Economica"/>
                <a:cs typeface="Economica"/>
                <a:sym typeface="Economica"/>
              </a:rPr>
              <a:t>, computers can save a lot of storage space. Storing information on computer disks is one of the most efficient ways of keeping data. </a:t>
            </a:r>
            <a:r>
              <a:rPr lang="en" sz="2800">
                <a:solidFill>
                  <a:srgbClr val="ED0783"/>
                </a:solidFill>
                <a:latin typeface="Economica"/>
                <a:ea typeface="Economica"/>
                <a:cs typeface="Economica"/>
                <a:sym typeface="Economica"/>
              </a:rPr>
              <a:t>For example, </a:t>
            </a:r>
            <a:r>
              <a:rPr lang="en" sz="2800">
                <a:latin typeface="Economica"/>
                <a:ea typeface="Economica"/>
                <a:cs typeface="Economica"/>
                <a:sym typeface="Economica"/>
              </a:rPr>
              <a:t>one computer disk can hold the same amount of information as several books.</a:t>
            </a:r>
            <a:endParaRPr sz="2800">
              <a:latin typeface="Economica"/>
              <a:ea typeface="Economica"/>
              <a:cs typeface="Economica"/>
              <a:sym typeface="Economica"/>
            </a:endParaRPr>
          </a:p>
          <a:p>
            <a:pPr marL="0" lvl="0" indent="0" algn="l" rtl="0">
              <a:spcBef>
                <a:spcPts val="120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000" b="1">
                <a:solidFill>
                  <a:srgbClr val="0000FF"/>
                </a:solidFill>
              </a:rPr>
              <a:t>3- Body 2nd paragraph (mention more reasons and examples)</a:t>
            </a:r>
            <a:endParaRPr sz="3000" b="1">
              <a:solidFill>
                <a:srgbClr val="0000FF"/>
              </a:solidFill>
            </a:endParaRPr>
          </a:p>
        </p:txBody>
      </p:sp>
      <p:sp>
        <p:nvSpPr>
          <p:cNvPr id="154" name="Google Shape;154;p26"/>
          <p:cNvSpPr txBox="1">
            <a:spLocks noGrp="1"/>
          </p:cNvSpPr>
          <p:nvPr>
            <p:ph type="body" idx="1"/>
          </p:nvPr>
        </p:nvSpPr>
        <p:spPr>
          <a:prstGeom prst="rect">
            <a:avLst/>
          </a:prstGeom>
        </p:spPr>
        <p:txBody>
          <a:bodyPr spcFirstLastPara="1" wrap="square" lIns="91425" tIns="91425" rIns="91425" bIns="91425" anchor="t" anchorCtr="0">
            <a:normAutofit/>
          </a:bodyPr>
          <a:lstStyle/>
          <a:p>
            <a:pPr marL="50800" marR="50800" lvl="0" indent="0" algn="l" rtl="0">
              <a:spcBef>
                <a:spcPts val="1200"/>
              </a:spcBef>
              <a:spcAft>
                <a:spcPts val="0"/>
              </a:spcAft>
              <a:buClr>
                <a:schemeClr val="dk1"/>
              </a:buClr>
              <a:buSzPts val="1100"/>
              <a:buFont typeface="Arial"/>
              <a:buNone/>
            </a:pPr>
            <a:r>
              <a:rPr lang="en" sz="2800" u="sng">
                <a:solidFill>
                  <a:schemeClr val="accent3"/>
                </a:solidFill>
                <a:latin typeface="Economica"/>
                <a:ea typeface="Economica"/>
                <a:cs typeface="Economica"/>
                <a:sym typeface="Economica"/>
              </a:rPr>
              <a:t>Furthermore,</a:t>
            </a:r>
            <a:r>
              <a:rPr lang="en" sz="2800">
                <a:solidFill>
                  <a:schemeClr val="accent3"/>
                </a:solidFill>
                <a:latin typeface="Economica"/>
                <a:ea typeface="Economica"/>
                <a:cs typeface="Economica"/>
                <a:sym typeface="Economica"/>
              </a:rPr>
              <a:t> </a:t>
            </a:r>
            <a:r>
              <a:rPr lang="en" sz="2800">
                <a:latin typeface="Economica"/>
                <a:ea typeface="Economica"/>
                <a:cs typeface="Economica"/>
                <a:sym typeface="Economica"/>
              </a:rPr>
              <a:t>computers save everyone a lot of valuable time. Stored information can be found at the touch of a button,</a:t>
            </a:r>
            <a:r>
              <a:rPr lang="en" sz="2800">
                <a:solidFill>
                  <a:srgbClr val="38761D"/>
                </a:solidFill>
                <a:latin typeface="Economica"/>
                <a:ea typeface="Economica"/>
                <a:cs typeface="Economica"/>
                <a:sym typeface="Economica"/>
              </a:rPr>
              <a:t> </a:t>
            </a:r>
            <a:r>
              <a:rPr lang="en" sz="2800">
                <a:solidFill>
                  <a:srgbClr val="000000"/>
                </a:solidFill>
                <a:latin typeface="Economica"/>
                <a:ea typeface="Economica"/>
                <a:cs typeface="Economica"/>
                <a:sym typeface="Economica"/>
              </a:rPr>
              <a:t>whereas </a:t>
            </a:r>
            <a:r>
              <a:rPr lang="en" sz="2800">
                <a:latin typeface="Economica"/>
                <a:ea typeface="Economica"/>
                <a:cs typeface="Economica"/>
                <a:sym typeface="Economica"/>
              </a:rPr>
              <a:t>searching for it manually takes much longer. </a:t>
            </a:r>
            <a:r>
              <a:rPr lang="en" sz="2800">
                <a:solidFill>
                  <a:srgbClr val="ED0783"/>
                </a:solidFill>
                <a:latin typeface="Economica"/>
                <a:ea typeface="Economica"/>
                <a:cs typeface="Economica"/>
                <a:sym typeface="Economica"/>
              </a:rPr>
              <a:t>For instance, </a:t>
            </a:r>
            <a:r>
              <a:rPr lang="en" sz="2800">
                <a:latin typeface="Economica"/>
                <a:ea typeface="Economica"/>
                <a:cs typeface="Economica"/>
                <a:sym typeface="Economica"/>
              </a:rPr>
              <a:t>nowadays we do not have to  go to the shop to do the shopping when we can do it online using our computers.</a:t>
            </a:r>
            <a:endParaRPr sz="2800">
              <a:latin typeface="Economica"/>
              <a:ea typeface="Economica"/>
              <a:cs typeface="Economica"/>
              <a:sym typeface="Economica"/>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000" b="1">
                <a:solidFill>
                  <a:srgbClr val="0000FF"/>
                </a:solidFill>
              </a:rPr>
              <a:t>4- Body 3rd paragraph ( Add the </a:t>
            </a:r>
            <a:r>
              <a:rPr lang="en" sz="3100" b="1" u="sng">
                <a:solidFill>
                  <a:srgbClr val="0000FF"/>
                </a:solidFill>
              </a:rPr>
              <a:t>opposing viewpoint</a:t>
            </a:r>
            <a:r>
              <a:rPr lang="en" sz="3000" b="1">
                <a:solidFill>
                  <a:srgbClr val="0000FF"/>
                </a:solidFill>
              </a:rPr>
              <a:t>)</a:t>
            </a:r>
            <a:endParaRPr sz="3000" b="1">
              <a:solidFill>
                <a:srgbClr val="0000FF"/>
              </a:solidFill>
            </a:endParaRPr>
          </a:p>
        </p:txBody>
      </p:sp>
      <p:sp>
        <p:nvSpPr>
          <p:cNvPr id="160" name="Google Shape;160;p27"/>
          <p:cNvSpPr txBox="1">
            <a:spLocks noGrp="1"/>
          </p:cNvSpPr>
          <p:nvPr>
            <p:ph type="body" idx="1"/>
          </p:nvPr>
        </p:nvSpPr>
        <p:spPr>
          <a:xfrm>
            <a:off x="311700" y="1225225"/>
            <a:ext cx="8520600" cy="3555300"/>
          </a:xfrm>
          <a:prstGeom prst="rect">
            <a:avLst/>
          </a:prstGeom>
        </p:spPr>
        <p:txBody>
          <a:bodyPr spcFirstLastPara="1" wrap="square" lIns="91425" tIns="91425" rIns="91425" bIns="91425" anchor="t" anchorCtr="0">
            <a:noAutofit/>
          </a:bodyPr>
          <a:lstStyle/>
          <a:p>
            <a:pPr marL="50800" marR="50800" lvl="0" indent="0" algn="l" rtl="0">
              <a:spcBef>
                <a:spcPts val="1200"/>
              </a:spcBef>
              <a:spcAft>
                <a:spcPts val="0"/>
              </a:spcAft>
              <a:buClr>
                <a:schemeClr val="dk1"/>
              </a:buClr>
              <a:buSzPts val="1100"/>
              <a:buFont typeface="Arial"/>
              <a:buNone/>
            </a:pPr>
            <a:r>
              <a:rPr lang="en" sz="2800" u="sng" dirty="0">
                <a:solidFill>
                  <a:schemeClr val="accent3"/>
                </a:solidFill>
                <a:latin typeface="Economica"/>
                <a:ea typeface="Economica"/>
                <a:cs typeface="Economica"/>
                <a:sym typeface="Economica"/>
              </a:rPr>
              <a:t>Nevertheless,</a:t>
            </a:r>
            <a:r>
              <a:rPr lang="en" sz="2800" dirty="0">
                <a:latin typeface="Economica"/>
                <a:ea typeface="Economica"/>
                <a:cs typeface="Economica"/>
                <a:sym typeface="Economica"/>
              </a:rPr>
              <a:t> </a:t>
            </a:r>
            <a:r>
              <a:rPr lang="en" sz="2800" dirty="0">
                <a:solidFill>
                  <a:srgbClr val="B45F06"/>
                </a:solidFill>
                <a:latin typeface="Economica"/>
                <a:ea typeface="Economica"/>
                <a:cs typeface="Economica"/>
                <a:sym typeface="Economica"/>
              </a:rPr>
              <a:t>there are those who claim that</a:t>
            </a:r>
            <a:r>
              <a:rPr lang="en" sz="2800" dirty="0">
                <a:latin typeface="Economica"/>
                <a:ea typeface="Economica"/>
                <a:cs typeface="Economica"/>
                <a:sym typeface="Economica"/>
              </a:rPr>
              <a:t> computers are unnecessary and make our lives more complicated. They argue that in the past we managed very well using other methods and that we have become too dependent on computers. </a:t>
            </a:r>
            <a:r>
              <a:rPr lang="en" sz="2800">
                <a:solidFill>
                  <a:srgbClr val="B45F06"/>
                </a:solidFill>
                <a:latin typeface="Economica"/>
                <a:ea typeface="Economica"/>
                <a:cs typeface="Economica"/>
                <a:sym typeface="Economica"/>
              </a:rPr>
              <a:t>I completely disagree with them</a:t>
            </a:r>
            <a:r>
              <a:rPr lang="en" sz="2800">
                <a:latin typeface="Economica"/>
                <a:ea typeface="Economica"/>
                <a:cs typeface="Economica"/>
                <a:sym typeface="Economica"/>
              </a:rPr>
              <a:t> especially that they fail to consider that the time saved by using computers for repetitive tasks, enables us to use our own time more creatively and productively.</a:t>
            </a:r>
            <a:endParaRPr sz="2800" dirty="0">
              <a:latin typeface="Economica"/>
              <a:ea typeface="Economica"/>
              <a:cs typeface="Economica"/>
              <a:sym typeface="Economica"/>
            </a:endParaRPr>
          </a:p>
          <a:p>
            <a:pPr marL="0" lvl="0" indent="0" algn="l" rtl="0">
              <a:spcBef>
                <a:spcPts val="1200"/>
              </a:spcBef>
              <a:spcAft>
                <a:spcPts val="12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000" b="1">
                <a:solidFill>
                  <a:srgbClr val="0000FF"/>
                </a:solidFill>
              </a:rPr>
              <a:t>5- Conclusion ( Sum up your opinion) :</a:t>
            </a:r>
            <a:endParaRPr sz="3000" b="1">
              <a:solidFill>
                <a:srgbClr val="0000FF"/>
              </a:solidFill>
            </a:endParaRPr>
          </a:p>
        </p:txBody>
      </p:sp>
      <p:sp>
        <p:nvSpPr>
          <p:cNvPr id="166" name="Google Shape;166;p28"/>
          <p:cNvSpPr txBox="1">
            <a:spLocks noGrp="1"/>
          </p:cNvSpPr>
          <p:nvPr>
            <p:ph type="body" idx="1"/>
          </p:nvPr>
        </p:nvSpPr>
        <p:spPr>
          <a:prstGeom prst="rect">
            <a:avLst/>
          </a:prstGeom>
        </p:spPr>
        <p:txBody>
          <a:bodyPr spcFirstLastPara="1" wrap="square" lIns="91425" tIns="91425" rIns="91425" bIns="91425" anchor="t" anchorCtr="0">
            <a:normAutofit/>
          </a:bodyPr>
          <a:lstStyle/>
          <a:p>
            <a:pPr marL="50800" marR="50800" lvl="0" indent="0" algn="l" rtl="0">
              <a:spcBef>
                <a:spcPts val="1200"/>
              </a:spcBef>
              <a:spcAft>
                <a:spcPts val="0"/>
              </a:spcAft>
              <a:buClr>
                <a:schemeClr val="dk1"/>
              </a:buClr>
              <a:buSzPts val="1100"/>
              <a:buFont typeface="Arial"/>
              <a:buNone/>
            </a:pPr>
            <a:r>
              <a:rPr lang="en" sz="2800" u="sng">
                <a:solidFill>
                  <a:schemeClr val="accent3"/>
                </a:solidFill>
                <a:latin typeface="Economica"/>
                <a:ea typeface="Economica"/>
                <a:cs typeface="Economica"/>
                <a:sym typeface="Economica"/>
              </a:rPr>
              <a:t>All in all, </a:t>
            </a:r>
            <a:r>
              <a:rPr lang="en" sz="2800">
                <a:solidFill>
                  <a:srgbClr val="B45F06"/>
                </a:solidFill>
                <a:latin typeface="Economica"/>
                <a:ea typeface="Economica"/>
                <a:cs typeface="Economica"/>
                <a:sym typeface="Economica"/>
              </a:rPr>
              <a:t>I strongly believe that</a:t>
            </a:r>
            <a:r>
              <a:rPr lang="en" sz="2800">
                <a:latin typeface="Economica"/>
                <a:ea typeface="Economica"/>
                <a:cs typeface="Economica"/>
                <a:sym typeface="Economica"/>
              </a:rPr>
              <a:t> computers are a useful tool. They have changed our lives for the better and there is no reason why we should not make them work to our advantage.</a:t>
            </a:r>
            <a:endParaRPr sz="2800">
              <a:latin typeface="Economica"/>
              <a:ea typeface="Economica"/>
              <a:cs typeface="Economica"/>
              <a:sym typeface="Economica"/>
            </a:endParaRPr>
          </a:p>
          <a:p>
            <a:pPr marL="0" lvl="0" indent="0" algn="l" rtl="0">
              <a:spcBef>
                <a:spcPts val="120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body" idx="1"/>
          </p:nvPr>
        </p:nvSpPr>
        <p:spPr>
          <a:xfrm>
            <a:off x="50" y="0"/>
            <a:ext cx="9144000" cy="5033100"/>
          </a:xfrm>
          <a:prstGeom prst="rect">
            <a:avLst/>
          </a:prstGeom>
        </p:spPr>
        <p:txBody>
          <a:bodyPr spcFirstLastPara="1" wrap="square" lIns="91425" tIns="91425" rIns="91425" bIns="91425" anchor="t" anchorCtr="0">
            <a:normAutofit fontScale="77500" lnSpcReduction="20000"/>
          </a:bodyPr>
          <a:lstStyle/>
          <a:p>
            <a:pPr marL="50800" marR="50800" lvl="0" indent="0" algn="l" rtl="0">
              <a:spcBef>
                <a:spcPts val="1200"/>
              </a:spcBef>
              <a:spcAft>
                <a:spcPts val="0"/>
              </a:spcAft>
              <a:buNone/>
            </a:pPr>
            <a:r>
              <a:rPr lang="en" sz="2850">
                <a:latin typeface="Economica"/>
                <a:ea typeface="Economica"/>
                <a:cs typeface="Economica"/>
                <a:sym typeface="Economica"/>
              </a:rPr>
              <a:t>Computers play an important role in the lives of most of us today, whether we realize it or not. </a:t>
            </a:r>
            <a:r>
              <a:rPr lang="en" sz="2850">
                <a:solidFill>
                  <a:schemeClr val="accent3"/>
                </a:solidFill>
                <a:latin typeface="Economica"/>
                <a:ea typeface="Economica"/>
                <a:cs typeface="Economica"/>
                <a:sym typeface="Economica"/>
              </a:rPr>
              <a:t>Some people, however, are beginning to ask if we really need them</a:t>
            </a:r>
            <a:r>
              <a:rPr lang="en" sz="2850">
                <a:latin typeface="Economica"/>
                <a:ea typeface="Economica"/>
                <a:cs typeface="Economica"/>
                <a:sym typeface="Economica"/>
              </a:rPr>
              <a:t>.</a:t>
            </a:r>
            <a:r>
              <a:rPr lang="en" sz="2850">
                <a:solidFill>
                  <a:schemeClr val="accent3"/>
                </a:solidFill>
                <a:latin typeface="Economica"/>
                <a:ea typeface="Economica"/>
                <a:cs typeface="Economica"/>
                <a:sym typeface="Economica"/>
              </a:rPr>
              <a:t> </a:t>
            </a:r>
            <a:r>
              <a:rPr lang="en" sz="2850">
                <a:solidFill>
                  <a:srgbClr val="B45F06"/>
                </a:solidFill>
                <a:latin typeface="Economica"/>
                <a:ea typeface="Economica"/>
                <a:cs typeface="Economica"/>
                <a:sym typeface="Economica"/>
              </a:rPr>
              <a:t>In my opinion, computers have become a necessary part of modern life.</a:t>
            </a:r>
            <a:endParaRPr sz="2850">
              <a:solidFill>
                <a:srgbClr val="B45F06"/>
              </a:solidFill>
              <a:latin typeface="Economica"/>
              <a:ea typeface="Economica"/>
              <a:cs typeface="Economica"/>
              <a:sym typeface="Economica"/>
            </a:endParaRPr>
          </a:p>
          <a:p>
            <a:pPr marL="50800" marR="50800" lvl="0" indent="0" algn="l" rtl="0">
              <a:spcBef>
                <a:spcPts val="1200"/>
              </a:spcBef>
              <a:spcAft>
                <a:spcPts val="0"/>
              </a:spcAft>
              <a:buNone/>
            </a:pPr>
            <a:r>
              <a:rPr lang="en" sz="2850" u="sng">
                <a:solidFill>
                  <a:schemeClr val="accent3"/>
                </a:solidFill>
                <a:latin typeface="Economica"/>
                <a:ea typeface="Economica"/>
                <a:cs typeface="Economica"/>
                <a:sym typeface="Economica"/>
              </a:rPr>
              <a:t>To begin with</a:t>
            </a:r>
            <a:r>
              <a:rPr lang="en" sz="2850">
                <a:latin typeface="Economica"/>
                <a:ea typeface="Economica"/>
                <a:cs typeface="Economica"/>
                <a:sym typeface="Economica"/>
              </a:rPr>
              <a:t>, computers can save a lot of storage space. Storing information on computer disks is one of the most efficient ways of keeping data. </a:t>
            </a:r>
            <a:r>
              <a:rPr lang="en" sz="2850">
                <a:solidFill>
                  <a:srgbClr val="ED0783"/>
                </a:solidFill>
                <a:latin typeface="Economica"/>
                <a:ea typeface="Economica"/>
                <a:cs typeface="Economica"/>
                <a:sym typeface="Economica"/>
              </a:rPr>
              <a:t>For example, </a:t>
            </a:r>
            <a:r>
              <a:rPr lang="en" sz="2850">
                <a:latin typeface="Economica"/>
                <a:ea typeface="Economica"/>
                <a:cs typeface="Economica"/>
                <a:sym typeface="Economica"/>
              </a:rPr>
              <a:t>one computer disk can hold the same amount of information as several books.</a:t>
            </a:r>
            <a:endParaRPr sz="2850">
              <a:latin typeface="Economica"/>
              <a:ea typeface="Economica"/>
              <a:cs typeface="Economica"/>
              <a:sym typeface="Economica"/>
            </a:endParaRPr>
          </a:p>
          <a:p>
            <a:pPr marL="50800" marR="50800" lvl="0" indent="0" algn="l" rtl="0">
              <a:spcBef>
                <a:spcPts val="1200"/>
              </a:spcBef>
              <a:spcAft>
                <a:spcPts val="0"/>
              </a:spcAft>
              <a:buNone/>
            </a:pPr>
            <a:r>
              <a:rPr lang="en" sz="2850" u="sng">
                <a:solidFill>
                  <a:schemeClr val="accent3"/>
                </a:solidFill>
                <a:latin typeface="Economica"/>
                <a:ea typeface="Economica"/>
                <a:cs typeface="Economica"/>
                <a:sym typeface="Economica"/>
              </a:rPr>
              <a:t>Furthermore,</a:t>
            </a:r>
            <a:r>
              <a:rPr lang="en" sz="2850">
                <a:solidFill>
                  <a:schemeClr val="accent3"/>
                </a:solidFill>
                <a:latin typeface="Economica"/>
                <a:ea typeface="Economica"/>
                <a:cs typeface="Economica"/>
                <a:sym typeface="Economica"/>
              </a:rPr>
              <a:t> </a:t>
            </a:r>
            <a:r>
              <a:rPr lang="en" sz="2850">
                <a:latin typeface="Economica"/>
                <a:ea typeface="Economica"/>
                <a:cs typeface="Economica"/>
                <a:sym typeface="Economica"/>
              </a:rPr>
              <a:t>computers save everyone a lot of valuable time. Stored information can be found at the touch of a button,</a:t>
            </a:r>
            <a:r>
              <a:rPr lang="en" sz="2850">
                <a:solidFill>
                  <a:srgbClr val="38761D"/>
                </a:solidFill>
                <a:latin typeface="Economica"/>
                <a:ea typeface="Economica"/>
                <a:cs typeface="Economica"/>
                <a:sym typeface="Economica"/>
              </a:rPr>
              <a:t> </a:t>
            </a:r>
            <a:r>
              <a:rPr lang="en" sz="2850">
                <a:latin typeface="Economica"/>
                <a:ea typeface="Economica"/>
                <a:cs typeface="Economica"/>
                <a:sym typeface="Economica"/>
              </a:rPr>
              <a:t>whereas searching for it manually takes much longer. </a:t>
            </a:r>
            <a:r>
              <a:rPr lang="en" sz="2850">
                <a:solidFill>
                  <a:srgbClr val="ED0783"/>
                </a:solidFill>
                <a:latin typeface="Economica"/>
                <a:ea typeface="Economica"/>
                <a:cs typeface="Economica"/>
                <a:sym typeface="Economica"/>
              </a:rPr>
              <a:t>For instance, </a:t>
            </a:r>
            <a:r>
              <a:rPr lang="en" sz="2850">
                <a:latin typeface="Economica"/>
                <a:ea typeface="Economica"/>
                <a:cs typeface="Economica"/>
                <a:sym typeface="Economica"/>
              </a:rPr>
              <a:t>nowadays we do not have to  go to the bank to do the shopping when we can do it online using our computers.</a:t>
            </a:r>
            <a:endParaRPr sz="2850">
              <a:latin typeface="Economica"/>
              <a:ea typeface="Economica"/>
              <a:cs typeface="Economica"/>
              <a:sym typeface="Economica"/>
            </a:endParaRPr>
          </a:p>
          <a:p>
            <a:pPr marL="50800" marR="50800" lvl="0" indent="0" algn="l" rtl="0">
              <a:spcBef>
                <a:spcPts val="1200"/>
              </a:spcBef>
              <a:spcAft>
                <a:spcPts val="0"/>
              </a:spcAft>
              <a:buNone/>
            </a:pPr>
            <a:r>
              <a:rPr lang="en" sz="2850" u="sng">
                <a:solidFill>
                  <a:schemeClr val="accent3"/>
                </a:solidFill>
                <a:latin typeface="Economica"/>
                <a:ea typeface="Economica"/>
                <a:cs typeface="Economica"/>
                <a:sym typeface="Economica"/>
              </a:rPr>
              <a:t>Nevertheless,</a:t>
            </a:r>
            <a:r>
              <a:rPr lang="en" sz="2850">
                <a:latin typeface="Economica"/>
                <a:ea typeface="Economica"/>
                <a:cs typeface="Economica"/>
                <a:sym typeface="Economica"/>
              </a:rPr>
              <a:t> </a:t>
            </a:r>
            <a:r>
              <a:rPr lang="en" sz="2850">
                <a:solidFill>
                  <a:srgbClr val="B45F06"/>
                </a:solidFill>
                <a:latin typeface="Economica"/>
                <a:ea typeface="Economica"/>
                <a:cs typeface="Economica"/>
                <a:sym typeface="Economica"/>
              </a:rPr>
              <a:t>there are those who claim that</a:t>
            </a:r>
            <a:r>
              <a:rPr lang="en" sz="2850">
                <a:latin typeface="Economica"/>
                <a:ea typeface="Economica"/>
                <a:cs typeface="Economica"/>
                <a:sym typeface="Economica"/>
              </a:rPr>
              <a:t> computers are unnecessary and make our lives more complicated. They argue that in the past we managed very well using other methods and that we have become too dependent on computers. </a:t>
            </a:r>
            <a:r>
              <a:rPr lang="en" sz="2850">
                <a:solidFill>
                  <a:srgbClr val="B45F06"/>
                </a:solidFill>
                <a:latin typeface="Economica"/>
                <a:ea typeface="Economica"/>
                <a:cs typeface="Economica"/>
                <a:sym typeface="Economica"/>
              </a:rPr>
              <a:t>I completely disagree with them</a:t>
            </a:r>
            <a:r>
              <a:rPr lang="en" sz="2850">
                <a:latin typeface="Economica"/>
                <a:ea typeface="Economica"/>
                <a:cs typeface="Economica"/>
                <a:sym typeface="Economica"/>
              </a:rPr>
              <a:t> especially that they fail to consider that the time saved by using computers for repetitive tasks enables us to use our own time more creatively and productively.</a:t>
            </a:r>
            <a:endParaRPr sz="2850">
              <a:latin typeface="Economica"/>
              <a:ea typeface="Economica"/>
              <a:cs typeface="Economica"/>
              <a:sym typeface="Economica"/>
            </a:endParaRPr>
          </a:p>
          <a:p>
            <a:pPr marL="50800" marR="50800" lvl="0" indent="0" algn="l" rtl="0">
              <a:spcBef>
                <a:spcPts val="1200"/>
              </a:spcBef>
              <a:spcAft>
                <a:spcPts val="0"/>
              </a:spcAft>
              <a:buNone/>
            </a:pPr>
            <a:r>
              <a:rPr lang="en" sz="2850" u="sng">
                <a:solidFill>
                  <a:schemeClr val="accent3"/>
                </a:solidFill>
                <a:latin typeface="Economica"/>
                <a:ea typeface="Economica"/>
                <a:cs typeface="Economica"/>
                <a:sym typeface="Economica"/>
              </a:rPr>
              <a:t>All in all, </a:t>
            </a:r>
            <a:r>
              <a:rPr lang="en" sz="2850">
                <a:solidFill>
                  <a:srgbClr val="B45F06"/>
                </a:solidFill>
                <a:latin typeface="Economica"/>
                <a:ea typeface="Economica"/>
                <a:cs typeface="Economica"/>
                <a:sym typeface="Economica"/>
              </a:rPr>
              <a:t>I strongly believe that</a:t>
            </a:r>
            <a:r>
              <a:rPr lang="en" sz="2850">
                <a:latin typeface="Economica"/>
                <a:ea typeface="Economica"/>
                <a:cs typeface="Economica"/>
                <a:sym typeface="Economica"/>
              </a:rPr>
              <a:t> computers are a useful tool. They have changed our lives for the better and there is no reason why we should not make them work to our advantage.</a:t>
            </a:r>
            <a:endParaRPr sz="2850">
              <a:latin typeface="Economica"/>
              <a:ea typeface="Economica"/>
              <a:cs typeface="Economica"/>
              <a:sym typeface="Economica"/>
            </a:endParaRPr>
          </a:p>
          <a:p>
            <a:pPr marL="50800" marR="50800" lvl="0" indent="0" algn="l" rtl="0">
              <a:spcBef>
                <a:spcPts val="1200"/>
              </a:spcBef>
              <a:spcAft>
                <a:spcPts val="0"/>
              </a:spcAft>
              <a:buNone/>
            </a:pPr>
            <a:endParaRPr sz="1700">
              <a:latin typeface="Economica"/>
              <a:ea typeface="Economica"/>
              <a:cs typeface="Economica"/>
              <a:sym typeface="Economica"/>
            </a:endParaRPr>
          </a:p>
          <a:p>
            <a:pPr marL="50800" marR="50800" lvl="0" indent="0" algn="l" rtl="0">
              <a:spcBef>
                <a:spcPts val="1200"/>
              </a:spcBef>
              <a:spcAft>
                <a:spcPts val="1200"/>
              </a:spcAft>
              <a:buClr>
                <a:schemeClr val="dk1"/>
              </a:buClr>
              <a:buSzPct val="64705"/>
              <a:buFont typeface="Arial"/>
              <a:buNone/>
            </a:pPr>
            <a:endParaRPr sz="1700">
              <a:solidFill>
                <a:srgbClr val="B45F06"/>
              </a:solidFill>
              <a:latin typeface="Economica"/>
              <a:ea typeface="Economica"/>
              <a:cs typeface="Economica"/>
              <a:sym typeface="Economic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p:nvPr/>
        </p:nvSpPr>
        <p:spPr>
          <a:xfrm>
            <a:off x="520650" y="694225"/>
            <a:ext cx="7168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200" b="1" u="sng">
                <a:solidFill>
                  <a:srgbClr val="ED0783"/>
                </a:solidFill>
                <a:latin typeface="Economica"/>
                <a:ea typeface="Economica"/>
                <a:cs typeface="Economica"/>
                <a:sym typeface="Economica"/>
              </a:rPr>
              <a:t>What is an opinion essay?</a:t>
            </a:r>
            <a:endParaRPr sz="4200" b="1" u="sng">
              <a:solidFill>
                <a:srgbClr val="ED0783"/>
              </a:solidFill>
              <a:latin typeface="Economica"/>
              <a:ea typeface="Economica"/>
              <a:cs typeface="Economica"/>
              <a:sym typeface="Economica"/>
            </a:endParaRPr>
          </a:p>
        </p:txBody>
      </p:sp>
      <p:sp>
        <p:nvSpPr>
          <p:cNvPr id="68" name="Google Shape;68;p14"/>
          <p:cNvSpPr txBox="1"/>
          <p:nvPr/>
        </p:nvSpPr>
        <p:spPr>
          <a:xfrm>
            <a:off x="441775" y="1786800"/>
            <a:ext cx="59166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233A44"/>
                </a:solidFill>
                <a:latin typeface="Economica"/>
                <a:ea typeface="Economica"/>
                <a:cs typeface="Economica"/>
                <a:sym typeface="Economica"/>
              </a:rPr>
              <a:t>An opinion essay is a formal piece of writing that shows what a person thinks or feels about something or someone.</a:t>
            </a:r>
            <a:endParaRPr sz="3000">
              <a:solidFill>
                <a:srgbClr val="233A44"/>
              </a:solidFill>
              <a:latin typeface="Economica"/>
              <a:ea typeface="Economica"/>
              <a:cs typeface="Economica"/>
              <a:sym typeface="Economica"/>
            </a:endParaRPr>
          </a:p>
        </p:txBody>
      </p:sp>
      <p:pic>
        <p:nvPicPr>
          <p:cNvPr id="69" name="Google Shape;69;p14"/>
          <p:cNvPicPr preferRelativeResize="0"/>
          <p:nvPr/>
        </p:nvPicPr>
        <p:blipFill>
          <a:blip r:embed="rId3">
            <a:alphaModFix/>
          </a:blip>
          <a:stretch>
            <a:fillRect/>
          </a:stretch>
        </p:blipFill>
        <p:spPr>
          <a:xfrm>
            <a:off x="6358375" y="2403700"/>
            <a:ext cx="2480824" cy="24808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u="sng">
                <a:solidFill>
                  <a:srgbClr val="ED0783"/>
                </a:solidFill>
              </a:rPr>
              <a:t>How to write an opinion essay?</a:t>
            </a:r>
            <a:endParaRPr b="1" u="sng">
              <a:solidFill>
                <a:srgbClr val="ED0783"/>
              </a:solidFill>
            </a:endParaRPr>
          </a:p>
        </p:txBody>
      </p:sp>
      <p:sp>
        <p:nvSpPr>
          <p:cNvPr id="75" name="Google Shape;75;p15"/>
          <p:cNvSpPr txBox="1"/>
          <p:nvPr/>
        </p:nvSpPr>
        <p:spPr>
          <a:xfrm>
            <a:off x="299775" y="1341100"/>
            <a:ext cx="76836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233A44"/>
                </a:solidFill>
                <a:latin typeface="Economica"/>
                <a:ea typeface="Economica"/>
                <a:cs typeface="Economica"/>
                <a:sym typeface="Economica"/>
              </a:rPr>
              <a:t>To write an opinion essay we should use some words that we may write to show that we are stating an opinion</a:t>
            </a:r>
            <a:endParaRPr sz="3000">
              <a:solidFill>
                <a:srgbClr val="233A44"/>
              </a:solidFill>
              <a:latin typeface="Economica"/>
              <a:ea typeface="Economica"/>
              <a:cs typeface="Economica"/>
              <a:sym typeface="Economica"/>
            </a:endParaRPr>
          </a:p>
        </p:txBody>
      </p:sp>
      <p:pic>
        <p:nvPicPr>
          <p:cNvPr id="76" name="Google Shape;76;p15"/>
          <p:cNvPicPr preferRelativeResize="0"/>
          <p:nvPr/>
        </p:nvPicPr>
        <p:blipFill>
          <a:blip r:embed="rId3">
            <a:alphaModFix/>
          </a:blip>
          <a:stretch>
            <a:fillRect/>
          </a:stretch>
        </p:blipFill>
        <p:spPr>
          <a:xfrm>
            <a:off x="6439857" y="2204523"/>
            <a:ext cx="2480824" cy="2480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prstGeom prst="rect">
            <a:avLst/>
          </a:prstGeom>
        </p:spPr>
        <p:txBody>
          <a:bodyPr spcFirstLastPara="1" wrap="square" lIns="91425" tIns="91425" rIns="91425" bIns="91425" anchor="b" anchorCtr="0">
            <a:noAutofit/>
          </a:bodyPr>
          <a:lstStyle/>
          <a:p>
            <a:pPr marL="457200" lvl="0" indent="-412750" algn="l" rtl="0">
              <a:lnSpc>
                <a:spcPct val="115000"/>
              </a:lnSpc>
              <a:spcBef>
                <a:spcPts val="0"/>
              </a:spcBef>
              <a:spcAft>
                <a:spcPts val="0"/>
              </a:spcAft>
              <a:buClr>
                <a:srgbClr val="ED0783"/>
              </a:buClr>
              <a:buSzPts val="2900"/>
              <a:buFont typeface="Economica"/>
              <a:buChar char="●"/>
            </a:pPr>
            <a:r>
              <a:rPr lang="en" sz="2900" b="1">
                <a:solidFill>
                  <a:srgbClr val="ED0783"/>
                </a:solidFill>
              </a:rPr>
              <a:t>What are some words that we may write to show that we are stating an opinion?</a:t>
            </a:r>
            <a:endParaRPr sz="2900">
              <a:solidFill>
                <a:srgbClr val="ED0783"/>
              </a:solidFill>
            </a:endParaRPr>
          </a:p>
        </p:txBody>
      </p:sp>
      <p:sp>
        <p:nvSpPr>
          <p:cNvPr id="82" name="Google Shape;82;p16"/>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Clr>
                <a:schemeClr val="accent2"/>
              </a:buClr>
              <a:buSzPts val="2400"/>
              <a:buFont typeface="Economica"/>
              <a:buChar char="-"/>
            </a:pPr>
            <a:r>
              <a:rPr lang="en" sz="2400" b="1">
                <a:solidFill>
                  <a:schemeClr val="accent2"/>
                </a:solidFill>
                <a:highlight>
                  <a:srgbClr val="00FF00"/>
                </a:highlight>
                <a:latin typeface="Economica"/>
                <a:ea typeface="Economica"/>
                <a:cs typeface="Economica"/>
                <a:sym typeface="Economica"/>
              </a:rPr>
              <a:t>I believe that</a:t>
            </a:r>
            <a:endParaRPr sz="2400" b="1">
              <a:solidFill>
                <a:schemeClr val="accent2"/>
              </a:solidFill>
              <a:highlight>
                <a:srgbClr val="00FF00"/>
              </a:highlight>
              <a:latin typeface="Economica"/>
              <a:ea typeface="Economica"/>
              <a:cs typeface="Economica"/>
              <a:sym typeface="Economica"/>
            </a:endParaRPr>
          </a:p>
          <a:p>
            <a:pPr marL="457200" lvl="0" indent="-381000" algn="l" rtl="0">
              <a:spcBef>
                <a:spcPts val="0"/>
              </a:spcBef>
              <a:spcAft>
                <a:spcPts val="0"/>
              </a:spcAft>
              <a:buClr>
                <a:schemeClr val="accent2"/>
              </a:buClr>
              <a:buSzPts val="2400"/>
              <a:buFont typeface="Economica"/>
              <a:buChar char="-"/>
            </a:pPr>
            <a:r>
              <a:rPr lang="en" sz="2400" b="1">
                <a:solidFill>
                  <a:schemeClr val="accent2"/>
                </a:solidFill>
                <a:highlight>
                  <a:srgbClr val="00FF00"/>
                </a:highlight>
                <a:latin typeface="Economica"/>
                <a:ea typeface="Economica"/>
                <a:cs typeface="Economica"/>
                <a:sym typeface="Economica"/>
              </a:rPr>
              <a:t>I think </a:t>
            </a:r>
            <a:endParaRPr sz="2400" b="1">
              <a:solidFill>
                <a:schemeClr val="accent2"/>
              </a:solidFill>
              <a:highlight>
                <a:srgbClr val="00FF00"/>
              </a:highlight>
              <a:latin typeface="Economica"/>
              <a:ea typeface="Economica"/>
              <a:cs typeface="Economica"/>
              <a:sym typeface="Economica"/>
            </a:endParaRPr>
          </a:p>
          <a:p>
            <a:pPr marL="457200" lvl="0" indent="-381000" algn="l" rtl="0">
              <a:spcBef>
                <a:spcPts val="0"/>
              </a:spcBef>
              <a:spcAft>
                <a:spcPts val="0"/>
              </a:spcAft>
              <a:buClr>
                <a:schemeClr val="accent2"/>
              </a:buClr>
              <a:buSzPts val="2400"/>
              <a:buFont typeface="Economica"/>
              <a:buChar char="-"/>
            </a:pPr>
            <a:r>
              <a:rPr lang="en" sz="2400" b="1">
                <a:solidFill>
                  <a:schemeClr val="accent2"/>
                </a:solidFill>
                <a:highlight>
                  <a:srgbClr val="00FF00"/>
                </a:highlight>
                <a:latin typeface="Economica"/>
                <a:ea typeface="Economica"/>
                <a:cs typeface="Economica"/>
                <a:sym typeface="Economica"/>
              </a:rPr>
              <a:t>I feel </a:t>
            </a:r>
            <a:endParaRPr sz="2400" b="1">
              <a:solidFill>
                <a:schemeClr val="accent2"/>
              </a:solidFill>
              <a:highlight>
                <a:srgbClr val="00FF00"/>
              </a:highlight>
              <a:latin typeface="Economica"/>
              <a:ea typeface="Economica"/>
              <a:cs typeface="Economica"/>
              <a:sym typeface="Economica"/>
            </a:endParaRPr>
          </a:p>
          <a:p>
            <a:pPr marL="457200" lvl="0" indent="-381000" algn="l" rtl="0">
              <a:spcBef>
                <a:spcPts val="0"/>
              </a:spcBef>
              <a:spcAft>
                <a:spcPts val="0"/>
              </a:spcAft>
              <a:buClr>
                <a:schemeClr val="accent2"/>
              </a:buClr>
              <a:buSzPts val="2400"/>
              <a:buFont typeface="Economica"/>
              <a:buChar char="-"/>
            </a:pPr>
            <a:r>
              <a:rPr lang="en" sz="2400" b="1">
                <a:solidFill>
                  <a:schemeClr val="accent2"/>
                </a:solidFill>
                <a:highlight>
                  <a:srgbClr val="00FF00"/>
                </a:highlight>
                <a:latin typeface="Economica"/>
                <a:ea typeface="Economica"/>
                <a:cs typeface="Economica"/>
                <a:sym typeface="Economica"/>
              </a:rPr>
              <a:t>My favourite </a:t>
            </a:r>
            <a:endParaRPr sz="2400" b="1">
              <a:solidFill>
                <a:schemeClr val="accent2"/>
              </a:solidFill>
              <a:highlight>
                <a:srgbClr val="00FF00"/>
              </a:highlight>
              <a:latin typeface="Economica"/>
              <a:ea typeface="Economica"/>
              <a:cs typeface="Economica"/>
              <a:sym typeface="Economica"/>
            </a:endParaRPr>
          </a:p>
          <a:p>
            <a:pPr marL="457200" lvl="0" indent="-381000" algn="l" rtl="0">
              <a:spcBef>
                <a:spcPts val="0"/>
              </a:spcBef>
              <a:spcAft>
                <a:spcPts val="0"/>
              </a:spcAft>
              <a:buClr>
                <a:schemeClr val="accent2"/>
              </a:buClr>
              <a:buSzPts val="2400"/>
              <a:buFont typeface="Economica"/>
              <a:buChar char="-"/>
            </a:pPr>
            <a:r>
              <a:rPr lang="en" sz="2400" b="1">
                <a:solidFill>
                  <a:schemeClr val="accent2"/>
                </a:solidFill>
                <a:highlight>
                  <a:srgbClr val="00FF00"/>
                </a:highlight>
                <a:latin typeface="Economica"/>
                <a:ea typeface="Economica"/>
                <a:cs typeface="Economica"/>
                <a:sym typeface="Economica"/>
              </a:rPr>
              <a:t>In my opinion</a:t>
            </a:r>
            <a:endParaRPr sz="2400">
              <a:solidFill>
                <a:schemeClr val="accent2"/>
              </a:solidFill>
              <a:highlight>
                <a:srgbClr val="00FF00"/>
              </a:highlight>
              <a:latin typeface="Economica"/>
              <a:ea typeface="Economica"/>
              <a:cs typeface="Economica"/>
              <a:sym typeface="Economica"/>
            </a:endParaRPr>
          </a:p>
        </p:txBody>
      </p:sp>
      <p:pic>
        <p:nvPicPr>
          <p:cNvPr id="83" name="Google Shape;83;p16"/>
          <p:cNvPicPr preferRelativeResize="0"/>
          <p:nvPr/>
        </p:nvPicPr>
        <p:blipFill>
          <a:blip r:embed="rId3">
            <a:alphaModFix/>
          </a:blip>
          <a:stretch>
            <a:fillRect/>
          </a:stretch>
        </p:blipFill>
        <p:spPr>
          <a:xfrm>
            <a:off x="6838950" y="1919325"/>
            <a:ext cx="2305050" cy="1809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idx="4294967295"/>
          </p:nvPr>
        </p:nvSpPr>
        <p:spPr>
          <a:xfrm>
            <a:off x="0" y="331788"/>
            <a:ext cx="8521700" cy="1435100"/>
          </a:xfrm>
          <a:prstGeom prst="rect">
            <a:avLst/>
          </a:prstGeom>
        </p:spPr>
        <p:txBody>
          <a:bodyPr spcFirstLastPara="1" wrap="square" lIns="91425" tIns="91425" rIns="91425" bIns="91425" anchor="b" anchorCtr="0">
            <a:normAutofit/>
          </a:bodyPr>
          <a:lstStyle/>
          <a:p>
            <a:pPr marL="0" lvl="0" indent="0" algn="l" rtl="0">
              <a:lnSpc>
                <a:spcPct val="95000"/>
              </a:lnSpc>
              <a:spcBef>
                <a:spcPts val="0"/>
              </a:spcBef>
              <a:spcAft>
                <a:spcPts val="0"/>
              </a:spcAft>
              <a:buClr>
                <a:schemeClr val="dk1"/>
              </a:buClr>
              <a:buSzPts val="358"/>
              <a:buFont typeface="Arial"/>
              <a:buNone/>
            </a:pPr>
            <a:r>
              <a:rPr lang="en" sz="3000" b="1">
                <a:highlight>
                  <a:srgbClr val="EAD1DC"/>
                </a:highlight>
              </a:rPr>
              <a:t>The structure of an opinion essay:</a:t>
            </a:r>
            <a:endParaRPr sz="3000" b="1">
              <a:highlight>
                <a:srgbClr val="EAD1DC"/>
              </a:highlight>
            </a:endParaRPr>
          </a:p>
          <a:p>
            <a:pPr marL="0" lvl="0" indent="0" algn="l" rtl="0">
              <a:spcBef>
                <a:spcPts val="1200"/>
              </a:spcBef>
              <a:spcAft>
                <a:spcPts val="0"/>
              </a:spcAft>
              <a:buNone/>
            </a:pPr>
            <a:endParaRPr/>
          </a:p>
        </p:txBody>
      </p:sp>
      <p:pic>
        <p:nvPicPr>
          <p:cNvPr id="89" name="Google Shape;89;p17"/>
          <p:cNvPicPr preferRelativeResize="0"/>
          <p:nvPr/>
        </p:nvPicPr>
        <p:blipFill>
          <a:blip r:embed="rId3">
            <a:alphaModFix/>
          </a:blip>
          <a:stretch>
            <a:fillRect/>
          </a:stretch>
        </p:blipFill>
        <p:spPr>
          <a:xfrm>
            <a:off x="2574825" y="1009750"/>
            <a:ext cx="3994351" cy="4012899"/>
          </a:xfrm>
          <a:prstGeom prst="rect">
            <a:avLst/>
          </a:prstGeom>
          <a:noFill/>
          <a:ln>
            <a:noFill/>
          </a:ln>
        </p:spPr>
      </p:pic>
      <p:sp>
        <p:nvSpPr>
          <p:cNvPr id="90" name="Google Shape;90;p17"/>
          <p:cNvSpPr/>
          <p:nvPr/>
        </p:nvSpPr>
        <p:spPr>
          <a:xfrm>
            <a:off x="6083575" y="1826425"/>
            <a:ext cx="752100" cy="120900"/>
          </a:xfrm>
          <a:prstGeom prst="stripedRightArrow">
            <a:avLst>
              <a:gd name="adj1" fmla="val 50000"/>
              <a:gd name="adj2" fmla="val 50000"/>
            </a:avLst>
          </a:prstGeom>
          <a:solidFill>
            <a:srgbClr val="ED07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txBox="1"/>
          <p:nvPr/>
        </p:nvSpPr>
        <p:spPr>
          <a:xfrm>
            <a:off x="7023600" y="749900"/>
            <a:ext cx="1808700" cy="1962600"/>
          </a:xfrm>
          <a:prstGeom prst="rect">
            <a:avLst/>
          </a:prstGeom>
          <a:noFill/>
          <a:ln w="9525" cap="flat" cmpd="sng">
            <a:solidFill>
              <a:srgbClr val="ED078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n" sz="1800" b="1">
                <a:solidFill>
                  <a:srgbClr val="FF00FF"/>
                </a:solidFill>
                <a:latin typeface="Economica"/>
                <a:ea typeface="Economica"/>
                <a:cs typeface="Economica"/>
                <a:sym typeface="Economica"/>
              </a:rPr>
              <a:t>In the introduction (paragraph 1)  you should mention:  </a:t>
            </a:r>
            <a:endParaRPr sz="1800" b="1">
              <a:solidFill>
                <a:srgbClr val="FF00FF"/>
              </a:solidFill>
              <a:latin typeface="Economica"/>
              <a:ea typeface="Economica"/>
              <a:cs typeface="Economica"/>
              <a:sym typeface="Economica"/>
            </a:endParaRPr>
          </a:p>
          <a:p>
            <a:pPr marL="0" lvl="0" indent="0" algn="l" rtl="0">
              <a:lnSpc>
                <a:spcPct val="75000"/>
              </a:lnSpc>
              <a:spcBef>
                <a:spcPts val="1200"/>
              </a:spcBef>
              <a:spcAft>
                <a:spcPts val="0"/>
              </a:spcAft>
              <a:buClr>
                <a:schemeClr val="dk1"/>
              </a:buClr>
              <a:buSzPts val="852"/>
              <a:buFont typeface="Arial"/>
              <a:buNone/>
            </a:pPr>
            <a:r>
              <a:rPr lang="en" sz="1800" b="1">
                <a:solidFill>
                  <a:srgbClr val="FF00FF"/>
                </a:solidFill>
                <a:latin typeface="Economica"/>
                <a:ea typeface="Economica"/>
                <a:cs typeface="Economica"/>
                <a:sym typeface="Economica"/>
              </a:rPr>
              <a:t>-</a:t>
            </a:r>
            <a:r>
              <a:rPr lang="en" sz="1800">
                <a:solidFill>
                  <a:schemeClr val="dk1"/>
                </a:solidFill>
                <a:latin typeface="Economica"/>
                <a:ea typeface="Economica"/>
                <a:cs typeface="Economica"/>
                <a:sym typeface="Economica"/>
              </a:rPr>
              <a:t>The topic/ problem </a:t>
            </a:r>
            <a:endParaRPr sz="1800">
              <a:solidFill>
                <a:schemeClr val="dk1"/>
              </a:solidFill>
              <a:latin typeface="Economica"/>
              <a:ea typeface="Economica"/>
              <a:cs typeface="Economica"/>
              <a:sym typeface="Economica"/>
            </a:endParaRPr>
          </a:p>
          <a:p>
            <a:pPr marL="0" lvl="0" indent="0" algn="l" rtl="0">
              <a:lnSpc>
                <a:spcPct val="75000"/>
              </a:lnSpc>
              <a:spcBef>
                <a:spcPts val="1200"/>
              </a:spcBef>
              <a:spcAft>
                <a:spcPts val="0"/>
              </a:spcAft>
              <a:buClr>
                <a:schemeClr val="dk1"/>
              </a:buClr>
              <a:buSzPts val="852"/>
              <a:buFont typeface="Arial"/>
              <a:buNone/>
            </a:pPr>
            <a:r>
              <a:rPr lang="en" sz="1800">
                <a:solidFill>
                  <a:srgbClr val="ED0783"/>
                </a:solidFill>
                <a:latin typeface="Economica"/>
                <a:ea typeface="Economica"/>
                <a:cs typeface="Economica"/>
                <a:sym typeface="Economica"/>
              </a:rPr>
              <a:t> -</a:t>
            </a:r>
            <a:r>
              <a:rPr lang="en" sz="1800">
                <a:solidFill>
                  <a:schemeClr val="dk1"/>
                </a:solidFill>
                <a:latin typeface="Economica"/>
                <a:ea typeface="Economica"/>
                <a:cs typeface="Economica"/>
                <a:sym typeface="Economica"/>
              </a:rPr>
              <a:t>Your opinion </a:t>
            </a:r>
            <a:endParaRPr sz="1800">
              <a:solidFill>
                <a:schemeClr val="dk1"/>
              </a:solidFill>
              <a:latin typeface="Economica"/>
              <a:ea typeface="Economica"/>
              <a:cs typeface="Economica"/>
              <a:sym typeface="Economica"/>
            </a:endParaRPr>
          </a:p>
          <a:p>
            <a:pPr marL="0" lvl="0" indent="0" algn="l" rtl="0">
              <a:spcBef>
                <a:spcPts val="1200"/>
              </a:spcBef>
              <a:spcAft>
                <a:spcPts val="0"/>
              </a:spcAft>
              <a:buNone/>
            </a:pPr>
            <a:endParaRPr sz="1800">
              <a:latin typeface="Economica"/>
              <a:ea typeface="Economica"/>
              <a:cs typeface="Economica"/>
              <a:sym typeface="Economica"/>
            </a:endParaRPr>
          </a:p>
        </p:txBody>
      </p:sp>
      <p:sp>
        <p:nvSpPr>
          <p:cNvPr id="92" name="Google Shape;92;p17"/>
          <p:cNvSpPr txBox="1"/>
          <p:nvPr/>
        </p:nvSpPr>
        <p:spPr>
          <a:xfrm>
            <a:off x="398250" y="1510575"/>
            <a:ext cx="1635600" cy="15855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n" sz="1800" b="1">
                <a:solidFill>
                  <a:schemeClr val="dk1"/>
                </a:solidFill>
                <a:latin typeface="Economica"/>
                <a:ea typeface="Economica"/>
                <a:cs typeface="Economica"/>
                <a:sym typeface="Economica"/>
              </a:rPr>
              <a:t> </a:t>
            </a:r>
            <a:r>
              <a:rPr lang="en" sz="1800" b="1">
                <a:solidFill>
                  <a:srgbClr val="BF9000"/>
                </a:solidFill>
                <a:latin typeface="Economica"/>
                <a:ea typeface="Economica"/>
                <a:cs typeface="Economica"/>
                <a:sym typeface="Economica"/>
              </a:rPr>
              <a:t> </a:t>
            </a:r>
            <a:r>
              <a:rPr lang="en" sz="1800">
                <a:solidFill>
                  <a:srgbClr val="0000FF"/>
                </a:solidFill>
                <a:latin typeface="Economica"/>
                <a:ea typeface="Economica"/>
                <a:cs typeface="Economica"/>
                <a:sym typeface="Economica"/>
              </a:rPr>
              <a:t>In paragraphs (2+3) </a:t>
            </a:r>
            <a:r>
              <a:rPr lang="en" sz="1800" b="1" u="sng">
                <a:solidFill>
                  <a:srgbClr val="0000FF"/>
                </a:solidFill>
                <a:latin typeface="Economica"/>
                <a:ea typeface="Economica"/>
                <a:cs typeface="Economica"/>
                <a:sym typeface="Economica"/>
              </a:rPr>
              <a:t>(body 1st and 2nd paragraphs)</a:t>
            </a:r>
            <a:r>
              <a:rPr lang="en" sz="1800">
                <a:solidFill>
                  <a:srgbClr val="0000FF"/>
                </a:solidFill>
                <a:latin typeface="Economica"/>
                <a:ea typeface="Economica"/>
                <a:cs typeface="Economica"/>
                <a:sym typeface="Economica"/>
              </a:rPr>
              <a:t> you should write:</a:t>
            </a:r>
            <a:endParaRPr sz="1800">
              <a:solidFill>
                <a:srgbClr val="0000FF"/>
              </a:solidFill>
              <a:latin typeface="Economica"/>
              <a:ea typeface="Economica"/>
              <a:cs typeface="Economica"/>
              <a:sym typeface="Economica"/>
            </a:endParaRPr>
          </a:p>
          <a:p>
            <a:pPr marL="0" lvl="0" indent="0" algn="l" rtl="0">
              <a:lnSpc>
                <a:spcPct val="75000"/>
              </a:lnSpc>
              <a:spcBef>
                <a:spcPts val="1200"/>
              </a:spcBef>
              <a:spcAft>
                <a:spcPts val="1200"/>
              </a:spcAft>
              <a:buClr>
                <a:schemeClr val="dk1"/>
              </a:buClr>
              <a:buSzPts val="852"/>
              <a:buFont typeface="Arial"/>
              <a:buNone/>
            </a:pPr>
            <a:r>
              <a:rPr lang="en" sz="1800">
                <a:solidFill>
                  <a:srgbClr val="B45F06"/>
                </a:solidFill>
                <a:latin typeface="Economica"/>
                <a:ea typeface="Economica"/>
                <a:cs typeface="Economica"/>
                <a:sym typeface="Economica"/>
              </a:rPr>
              <a:t>-</a:t>
            </a:r>
            <a:r>
              <a:rPr lang="en" sz="1800">
                <a:solidFill>
                  <a:schemeClr val="dk1"/>
                </a:solidFill>
                <a:highlight>
                  <a:srgbClr val="FFFF00"/>
                </a:highlight>
                <a:latin typeface="Economica"/>
                <a:ea typeface="Economica"/>
                <a:cs typeface="Economica"/>
                <a:sym typeface="Economica"/>
              </a:rPr>
              <a:t>Your </a:t>
            </a:r>
            <a:r>
              <a:rPr lang="en" sz="1800" b="1">
                <a:solidFill>
                  <a:schemeClr val="dk1"/>
                </a:solidFill>
                <a:highlight>
                  <a:srgbClr val="FFFF00"/>
                </a:highlight>
                <a:latin typeface="Economica"/>
                <a:ea typeface="Economica"/>
                <a:cs typeface="Economica"/>
                <a:sym typeface="Economica"/>
              </a:rPr>
              <a:t>viewpoint</a:t>
            </a:r>
            <a:r>
              <a:rPr lang="en" sz="1800">
                <a:solidFill>
                  <a:schemeClr val="dk1"/>
                </a:solidFill>
                <a:latin typeface="Economica"/>
                <a:ea typeface="Economica"/>
                <a:cs typeface="Economica"/>
                <a:sym typeface="Economica"/>
              </a:rPr>
              <a:t> </a:t>
            </a:r>
            <a:r>
              <a:rPr lang="en" sz="1800" b="1">
                <a:solidFill>
                  <a:schemeClr val="dk1"/>
                </a:solidFill>
                <a:latin typeface="Economica"/>
                <a:ea typeface="Economica"/>
                <a:cs typeface="Economica"/>
                <a:sym typeface="Economica"/>
              </a:rPr>
              <a:t>+ </a:t>
            </a:r>
            <a:r>
              <a:rPr lang="en" sz="1800">
                <a:solidFill>
                  <a:schemeClr val="dk1"/>
                </a:solidFill>
                <a:latin typeface="Economica"/>
                <a:ea typeface="Economica"/>
                <a:cs typeface="Economica"/>
                <a:sym typeface="Economica"/>
              </a:rPr>
              <a:t>reasons/examples </a:t>
            </a:r>
            <a:endParaRPr sz="1800">
              <a:latin typeface="Economica"/>
              <a:ea typeface="Economica"/>
              <a:cs typeface="Economica"/>
              <a:sym typeface="Economica"/>
            </a:endParaRPr>
          </a:p>
        </p:txBody>
      </p:sp>
      <p:sp>
        <p:nvSpPr>
          <p:cNvPr id="93" name="Google Shape;93;p17"/>
          <p:cNvSpPr/>
          <p:nvPr/>
        </p:nvSpPr>
        <p:spPr>
          <a:xfrm>
            <a:off x="2323300" y="2605325"/>
            <a:ext cx="591000" cy="805800"/>
          </a:xfrm>
          <a:prstGeom prst="curvedRightArrow">
            <a:avLst>
              <a:gd name="adj1" fmla="val 25000"/>
              <a:gd name="adj2" fmla="val 50000"/>
              <a:gd name="adj3" fmla="val 25000"/>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6137375" y="4095975"/>
            <a:ext cx="778800" cy="1209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txBox="1"/>
          <p:nvPr/>
        </p:nvSpPr>
        <p:spPr>
          <a:xfrm>
            <a:off x="7110150" y="2943650"/>
            <a:ext cx="1635600" cy="22869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n" sz="2342">
                <a:solidFill>
                  <a:srgbClr val="FF00FF"/>
                </a:solidFill>
                <a:latin typeface="Economica"/>
                <a:ea typeface="Economica"/>
                <a:cs typeface="Economica"/>
                <a:sym typeface="Economica"/>
              </a:rPr>
              <a:t> </a:t>
            </a:r>
            <a:r>
              <a:rPr lang="en" sz="1800">
                <a:solidFill>
                  <a:srgbClr val="0000FF"/>
                </a:solidFill>
                <a:latin typeface="Economica"/>
                <a:ea typeface="Economica"/>
                <a:cs typeface="Economica"/>
                <a:sym typeface="Economica"/>
              </a:rPr>
              <a:t> In paragraph (4) </a:t>
            </a:r>
            <a:r>
              <a:rPr lang="en" sz="1800" b="1" u="sng">
                <a:solidFill>
                  <a:srgbClr val="0000FF"/>
                </a:solidFill>
                <a:latin typeface="Economica"/>
                <a:ea typeface="Economica"/>
                <a:cs typeface="Economica"/>
                <a:sym typeface="Economica"/>
              </a:rPr>
              <a:t>(body 3rd paragraph) </a:t>
            </a:r>
            <a:r>
              <a:rPr lang="en" sz="1800">
                <a:solidFill>
                  <a:srgbClr val="0000FF"/>
                </a:solidFill>
                <a:latin typeface="Economica"/>
                <a:ea typeface="Economica"/>
                <a:cs typeface="Economica"/>
                <a:sym typeface="Economica"/>
              </a:rPr>
              <a:t>you should write: </a:t>
            </a:r>
            <a:endParaRPr sz="1800">
              <a:solidFill>
                <a:srgbClr val="0000FF"/>
              </a:solidFill>
              <a:latin typeface="Economica"/>
              <a:ea typeface="Economica"/>
              <a:cs typeface="Economica"/>
              <a:sym typeface="Economica"/>
            </a:endParaRPr>
          </a:p>
          <a:p>
            <a:pPr marL="0" lvl="0" indent="0" algn="l" rtl="0">
              <a:lnSpc>
                <a:spcPct val="75000"/>
              </a:lnSpc>
              <a:spcBef>
                <a:spcPts val="1200"/>
              </a:spcBef>
              <a:spcAft>
                <a:spcPts val="0"/>
              </a:spcAft>
              <a:buClr>
                <a:schemeClr val="dk1"/>
              </a:buClr>
              <a:buSzPts val="852"/>
              <a:buFont typeface="Arial"/>
              <a:buNone/>
            </a:pPr>
            <a:r>
              <a:rPr lang="en" sz="1800" b="1">
                <a:solidFill>
                  <a:srgbClr val="FF00FF"/>
                </a:solidFill>
                <a:latin typeface="Economica"/>
                <a:ea typeface="Economica"/>
                <a:cs typeface="Economica"/>
                <a:sym typeface="Economica"/>
              </a:rPr>
              <a:t> - </a:t>
            </a:r>
            <a:r>
              <a:rPr lang="en" sz="1800">
                <a:solidFill>
                  <a:schemeClr val="dk1"/>
                </a:solidFill>
                <a:latin typeface="Economica"/>
                <a:ea typeface="Economica"/>
                <a:cs typeface="Economica"/>
                <a:sym typeface="Economica"/>
              </a:rPr>
              <a:t>The</a:t>
            </a:r>
            <a:r>
              <a:rPr lang="en" sz="1800">
                <a:solidFill>
                  <a:schemeClr val="dk1"/>
                </a:solidFill>
                <a:highlight>
                  <a:srgbClr val="FFFF00"/>
                </a:highlight>
                <a:latin typeface="Economica"/>
                <a:ea typeface="Economica"/>
                <a:cs typeface="Economica"/>
                <a:sym typeface="Economica"/>
              </a:rPr>
              <a:t> </a:t>
            </a:r>
            <a:r>
              <a:rPr lang="en" sz="1800" b="1">
                <a:solidFill>
                  <a:schemeClr val="dk1"/>
                </a:solidFill>
                <a:highlight>
                  <a:srgbClr val="FFFF00"/>
                </a:highlight>
                <a:latin typeface="Economica"/>
                <a:ea typeface="Economica"/>
                <a:cs typeface="Economica"/>
                <a:sym typeface="Economica"/>
              </a:rPr>
              <a:t>opposing viewpoin</a:t>
            </a:r>
            <a:r>
              <a:rPr lang="en" sz="1800" b="1">
                <a:solidFill>
                  <a:schemeClr val="dk1"/>
                </a:solidFill>
                <a:latin typeface="Economica"/>
                <a:ea typeface="Economica"/>
                <a:cs typeface="Economica"/>
                <a:sym typeface="Economica"/>
              </a:rPr>
              <a:t>t</a:t>
            </a:r>
            <a:r>
              <a:rPr lang="en" sz="1800">
                <a:solidFill>
                  <a:schemeClr val="dk1"/>
                </a:solidFill>
                <a:latin typeface="Economica"/>
                <a:ea typeface="Economica"/>
                <a:cs typeface="Economica"/>
                <a:sym typeface="Economica"/>
              </a:rPr>
              <a:t> + reasons/examples </a:t>
            </a:r>
            <a:endParaRPr sz="1800">
              <a:solidFill>
                <a:schemeClr val="dk1"/>
              </a:solidFill>
              <a:latin typeface="Economica"/>
              <a:ea typeface="Economica"/>
              <a:cs typeface="Economica"/>
              <a:sym typeface="Economica"/>
            </a:endParaRPr>
          </a:p>
          <a:p>
            <a:pPr marL="0" lvl="0" indent="0" algn="l" rtl="0">
              <a:spcBef>
                <a:spcPts val="1200"/>
              </a:spcBef>
              <a:spcAft>
                <a:spcPts val="0"/>
              </a:spcAft>
              <a:buNone/>
            </a:pPr>
            <a:endParaRPr sz="1800">
              <a:latin typeface="Economica"/>
              <a:ea typeface="Economica"/>
              <a:cs typeface="Economica"/>
              <a:sym typeface="Economica"/>
            </a:endParaRPr>
          </a:p>
        </p:txBody>
      </p:sp>
      <p:sp>
        <p:nvSpPr>
          <p:cNvPr id="96" name="Google Shape;96;p17"/>
          <p:cNvSpPr/>
          <p:nvPr/>
        </p:nvSpPr>
        <p:spPr>
          <a:xfrm>
            <a:off x="2444075" y="4606325"/>
            <a:ext cx="591000" cy="120900"/>
          </a:xfrm>
          <a:prstGeom prst="leftArrow">
            <a:avLst>
              <a:gd name="adj1" fmla="val 50000"/>
              <a:gd name="adj2" fmla="val 50000"/>
            </a:avLst>
          </a:prstGeom>
          <a:solidFill>
            <a:srgbClr val="ED07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p:nvPr/>
        </p:nvSpPr>
        <p:spPr>
          <a:xfrm>
            <a:off x="566850" y="3274725"/>
            <a:ext cx="1635600" cy="1532700"/>
          </a:xfrm>
          <a:prstGeom prst="rect">
            <a:avLst/>
          </a:prstGeom>
          <a:noFill/>
          <a:ln w="9525" cap="flat" cmpd="sng">
            <a:solidFill>
              <a:srgbClr val="ED078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75000"/>
              </a:lnSpc>
              <a:spcBef>
                <a:spcPts val="0"/>
              </a:spcBef>
              <a:spcAft>
                <a:spcPts val="0"/>
              </a:spcAft>
              <a:buClr>
                <a:schemeClr val="dk1"/>
              </a:buClr>
              <a:buSzPts val="852"/>
              <a:buFont typeface="Arial"/>
              <a:buNone/>
            </a:pPr>
            <a:r>
              <a:rPr lang="en" sz="2342" b="1">
                <a:solidFill>
                  <a:srgbClr val="FF00FF"/>
                </a:solidFill>
                <a:highlight>
                  <a:schemeClr val="lt1"/>
                </a:highlight>
                <a:latin typeface="Economica"/>
                <a:ea typeface="Economica"/>
                <a:cs typeface="Economica"/>
                <a:sym typeface="Economica"/>
              </a:rPr>
              <a:t> </a:t>
            </a:r>
            <a:r>
              <a:rPr lang="en" sz="1800" b="1">
                <a:solidFill>
                  <a:srgbClr val="FF00FF"/>
                </a:solidFill>
                <a:highlight>
                  <a:schemeClr val="lt1"/>
                </a:highlight>
                <a:latin typeface="Economica"/>
                <a:ea typeface="Economica"/>
                <a:cs typeface="Economica"/>
                <a:sym typeface="Economica"/>
              </a:rPr>
              <a:t> </a:t>
            </a:r>
            <a:r>
              <a:rPr lang="en" sz="1700" b="1">
                <a:solidFill>
                  <a:srgbClr val="FF00FF"/>
                </a:solidFill>
                <a:highlight>
                  <a:schemeClr val="lt1"/>
                </a:highlight>
                <a:latin typeface="Economica"/>
                <a:ea typeface="Economica"/>
                <a:cs typeface="Economica"/>
                <a:sym typeface="Economica"/>
              </a:rPr>
              <a:t>  </a:t>
            </a:r>
            <a:r>
              <a:rPr lang="en" sz="1600" b="1">
                <a:solidFill>
                  <a:srgbClr val="FF00FF"/>
                </a:solidFill>
                <a:highlight>
                  <a:schemeClr val="lt1"/>
                </a:highlight>
                <a:latin typeface="Economica"/>
                <a:ea typeface="Economica"/>
                <a:cs typeface="Economica"/>
                <a:sym typeface="Economica"/>
              </a:rPr>
              <a:t>In the conclusion (paragraph 5) you should :</a:t>
            </a:r>
            <a:endParaRPr sz="1600" b="1">
              <a:solidFill>
                <a:srgbClr val="FF00FF"/>
              </a:solidFill>
              <a:highlight>
                <a:schemeClr val="lt1"/>
              </a:highlight>
              <a:latin typeface="Economica"/>
              <a:ea typeface="Economica"/>
              <a:cs typeface="Economica"/>
              <a:sym typeface="Economica"/>
            </a:endParaRPr>
          </a:p>
          <a:p>
            <a:pPr marL="0" lvl="0" indent="0" algn="l" rtl="0">
              <a:lnSpc>
                <a:spcPct val="75000"/>
              </a:lnSpc>
              <a:spcBef>
                <a:spcPts val="1200"/>
              </a:spcBef>
              <a:spcAft>
                <a:spcPts val="0"/>
              </a:spcAft>
              <a:buClr>
                <a:schemeClr val="dk1"/>
              </a:buClr>
              <a:buSzPts val="852"/>
              <a:buFont typeface="Arial"/>
              <a:buNone/>
            </a:pPr>
            <a:r>
              <a:rPr lang="en" sz="1600">
                <a:solidFill>
                  <a:schemeClr val="dk1"/>
                </a:solidFill>
                <a:latin typeface="Economica"/>
                <a:ea typeface="Economica"/>
                <a:cs typeface="Economica"/>
                <a:sym typeface="Economica"/>
              </a:rPr>
              <a:t> </a:t>
            </a:r>
            <a:r>
              <a:rPr lang="en" sz="1600" b="1">
                <a:solidFill>
                  <a:srgbClr val="FF00FF"/>
                </a:solidFill>
                <a:latin typeface="Economica"/>
                <a:ea typeface="Economica"/>
                <a:cs typeface="Economica"/>
                <a:sym typeface="Economica"/>
              </a:rPr>
              <a:t>-</a:t>
            </a:r>
            <a:r>
              <a:rPr lang="en" sz="1600" b="1">
                <a:solidFill>
                  <a:schemeClr val="dk1"/>
                </a:solidFill>
                <a:latin typeface="Economica"/>
                <a:ea typeface="Economica"/>
                <a:cs typeface="Economica"/>
                <a:sym typeface="Economica"/>
              </a:rPr>
              <a:t>Restate</a:t>
            </a:r>
            <a:r>
              <a:rPr lang="en" sz="1600">
                <a:solidFill>
                  <a:schemeClr val="dk1"/>
                </a:solidFill>
                <a:latin typeface="Economica"/>
                <a:ea typeface="Economica"/>
                <a:cs typeface="Economica"/>
                <a:sym typeface="Economica"/>
              </a:rPr>
              <a:t> your opinion </a:t>
            </a:r>
            <a:endParaRPr sz="1600">
              <a:solidFill>
                <a:schemeClr val="dk1"/>
              </a:solidFill>
              <a:latin typeface="Economica"/>
              <a:ea typeface="Economica"/>
              <a:cs typeface="Economica"/>
              <a:sym typeface="Economica"/>
            </a:endParaRPr>
          </a:p>
          <a:p>
            <a:pPr marL="0" lvl="0" indent="0" algn="l" rtl="0">
              <a:spcBef>
                <a:spcPts val="1200"/>
              </a:spcBef>
              <a:spcAft>
                <a:spcPts val="0"/>
              </a:spcAft>
              <a:buNone/>
            </a:pP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lnSpc>
                <a:spcPct val="95000"/>
              </a:lnSpc>
              <a:spcBef>
                <a:spcPts val="0"/>
              </a:spcBef>
              <a:spcAft>
                <a:spcPts val="1200"/>
              </a:spcAft>
              <a:buClr>
                <a:schemeClr val="dk1"/>
              </a:buClr>
              <a:buSzPts val="358"/>
              <a:buFont typeface="Arial"/>
              <a:buNone/>
            </a:pPr>
            <a:r>
              <a:rPr lang="en" sz="3000" b="1">
                <a:solidFill>
                  <a:srgbClr val="000000"/>
                </a:solidFill>
                <a:highlight>
                  <a:srgbClr val="EAD1DC"/>
                </a:highlight>
              </a:rPr>
              <a:t>The structure of an opinion essay:</a:t>
            </a:r>
            <a:endParaRPr sz="3000" b="1">
              <a:solidFill>
                <a:srgbClr val="000000"/>
              </a:solidFill>
              <a:highlight>
                <a:srgbClr val="EAD1DC"/>
              </a:highlight>
            </a:endParaRPr>
          </a:p>
        </p:txBody>
      </p:sp>
      <p:sp>
        <p:nvSpPr>
          <p:cNvPr id="103" name="Google Shape;103;p18"/>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77344" algn="l" rtl="0">
              <a:lnSpc>
                <a:spcPct val="75000"/>
              </a:lnSpc>
              <a:spcBef>
                <a:spcPts val="0"/>
              </a:spcBef>
              <a:spcAft>
                <a:spcPts val="0"/>
              </a:spcAft>
              <a:buClr>
                <a:srgbClr val="FF00FF"/>
              </a:buClr>
              <a:buSzPts val="2342"/>
              <a:buFont typeface="Economica"/>
              <a:buAutoNum type="arabicParenR"/>
            </a:pPr>
            <a:r>
              <a:rPr lang="en" sz="2342" b="1" u="sng">
                <a:solidFill>
                  <a:srgbClr val="FF00FF"/>
                </a:solidFill>
                <a:latin typeface="Economica"/>
                <a:ea typeface="Economica"/>
                <a:cs typeface="Economica"/>
                <a:sym typeface="Economica"/>
              </a:rPr>
              <a:t>Introduction: (Paragraph 1)</a:t>
            </a:r>
            <a:endParaRPr sz="2342" b="1" u="sng">
              <a:solidFill>
                <a:srgbClr val="FF00FF"/>
              </a:solidFill>
              <a:latin typeface="Economica"/>
              <a:ea typeface="Economica"/>
              <a:cs typeface="Economica"/>
              <a:sym typeface="Economica"/>
            </a:endParaRPr>
          </a:p>
          <a:p>
            <a:pPr marL="457200" lvl="0" indent="0" algn="l" rtl="0">
              <a:lnSpc>
                <a:spcPct val="75000"/>
              </a:lnSpc>
              <a:spcBef>
                <a:spcPts val="1200"/>
              </a:spcBef>
              <a:spcAft>
                <a:spcPts val="0"/>
              </a:spcAft>
              <a:buClr>
                <a:schemeClr val="dk1"/>
              </a:buClr>
              <a:buSzPts val="852"/>
              <a:buFont typeface="Arial"/>
              <a:buNone/>
            </a:pPr>
            <a:r>
              <a:rPr lang="en" sz="2342">
                <a:latin typeface="Economica"/>
                <a:ea typeface="Economica"/>
                <a:cs typeface="Economica"/>
                <a:sym typeface="Economica"/>
              </a:rPr>
              <a:t>  </a:t>
            </a:r>
            <a:r>
              <a:rPr lang="en" sz="2342" b="1">
                <a:solidFill>
                  <a:srgbClr val="FF00FF"/>
                </a:solidFill>
                <a:latin typeface="Economica"/>
                <a:ea typeface="Economica"/>
                <a:cs typeface="Economica"/>
                <a:sym typeface="Economica"/>
              </a:rPr>
              <a:t>↠</a:t>
            </a:r>
            <a:r>
              <a:rPr lang="en" sz="2342">
                <a:latin typeface="Economica"/>
                <a:ea typeface="Economica"/>
                <a:cs typeface="Economica"/>
                <a:sym typeface="Economica"/>
              </a:rPr>
              <a:t>The topic/ problem </a:t>
            </a:r>
            <a:endParaRPr sz="2342">
              <a:latin typeface="Economica"/>
              <a:ea typeface="Economica"/>
              <a:cs typeface="Economica"/>
              <a:sym typeface="Economica"/>
            </a:endParaRPr>
          </a:p>
          <a:p>
            <a:pPr marL="0" lvl="0" indent="0" algn="l" rtl="0">
              <a:lnSpc>
                <a:spcPct val="75000"/>
              </a:lnSpc>
              <a:spcBef>
                <a:spcPts val="1200"/>
              </a:spcBef>
              <a:spcAft>
                <a:spcPts val="0"/>
              </a:spcAft>
              <a:buClr>
                <a:schemeClr val="dk1"/>
              </a:buClr>
              <a:buSzPts val="852"/>
              <a:buFont typeface="Arial"/>
              <a:buNone/>
            </a:pPr>
            <a:r>
              <a:rPr lang="en" sz="2342">
                <a:latin typeface="Economica"/>
                <a:ea typeface="Economica"/>
                <a:cs typeface="Economica"/>
                <a:sym typeface="Economica"/>
              </a:rPr>
              <a:t>          </a:t>
            </a:r>
            <a:r>
              <a:rPr lang="en" sz="2342" b="1">
                <a:solidFill>
                  <a:srgbClr val="FF00FF"/>
                </a:solidFill>
                <a:latin typeface="Economica"/>
                <a:ea typeface="Economica"/>
                <a:cs typeface="Economica"/>
                <a:sym typeface="Economica"/>
              </a:rPr>
              <a:t>↠</a:t>
            </a:r>
            <a:r>
              <a:rPr lang="en" sz="2342">
                <a:latin typeface="Economica"/>
                <a:ea typeface="Economica"/>
                <a:cs typeface="Economica"/>
                <a:sym typeface="Economica"/>
              </a:rPr>
              <a:t>Your opinion </a:t>
            </a:r>
            <a:endParaRPr sz="2342">
              <a:latin typeface="Economica"/>
              <a:ea typeface="Economica"/>
              <a:cs typeface="Economica"/>
              <a:sym typeface="Economica"/>
            </a:endParaRPr>
          </a:p>
          <a:p>
            <a:pPr marL="0" lvl="0" indent="0" algn="l" rtl="0">
              <a:lnSpc>
                <a:spcPct val="75000"/>
              </a:lnSpc>
              <a:spcBef>
                <a:spcPts val="1200"/>
              </a:spcBef>
              <a:spcAft>
                <a:spcPts val="0"/>
              </a:spcAft>
              <a:buClr>
                <a:schemeClr val="dk1"/>
              </a:buClr>
              <a:buSzPts val="852"/>
              <a:buFont typeface="Arial"/>
              <a:buNone/>
            </a:pPr>
            <a:r>
              <a:rPr lang="en" sz="2342" b="1">
                <a:solidFill>
                  <a:srgbClr val="FF00FF"/>
                </a:solidFill>
                <a:latin typeface="Economica"/>
                <a:ea typeface="Economica"/>
                <a:cs typeface="Economica"/>
                <a:sym typeface="Economica"/>
              </a:rPr>
              <a:t>  </a:t>
            </a:r>
            <a:r>
              <a:rPr lang="en" sz="2342" b="1">
                <a:solidFill>
                  <a:srgbClr val="FF00FF"/>
                </a:solidFill>
                <a:highlight>
                  <a:schemeClr val="lt1"/>
                </a:highlight>
                <a:latin typeface="Economica"/>
                <a:ea typeface="Economica"/>
                <a:cs typeface="Economica"/>
                <a:sym typeface="Economica"/>
              </a:rPr>
              <a:t>2)     </a:t>
            </a:r>
            <a:r>
              <a:rPr lang="en" sz="2342" b="1" u="sng">
                <a:solidFill>
                  <a:srgbClr val="FF00FF"/>
                </a:solidFill>
                <a:highlight>
                  <a:schemeClr val="lt1"/>
                </a:highlight>
                <a:latin typeface="Economica"/>
                <a:ea typeface="Economica"/>
                <a:cs typeface="Economica"/>
                <a:sym typeface="Economica"/>
              </a:rPr>
              <a:t>The body (3 paragraphs):</a:t>
            </a:r>
            <a:endParaRPr sz="2342" b="1" u="sng">
              <a:solidFill>
                <a:srgbClr val="FF00FF"/>
              </a:solidFill>
              <a:highlight>
                <a:schemeClr val="lt1"/>
              </a:highlight>
              <a:latin typeface="Economica"/>
              <a:ea typeface="Economica"/>
              <a:cs typeface="Economica"/>
              <a:sym typeface="Economica"/>
            </a:endParaRPr>
          </a:p>
          <a:p>
            <a:pPr marL="457200" lvl="0" indent="0" algn="l" rtl="0">
              <a:lnSpc>
                <a:spcPct val="75000"/>
              </a:lnSpc>
              <a:spcBef>
                <a:spcPts val="1200"/>
              </a:spcBef>
              <a:spcAft>
                <a:spcPts val="0"/>
              </a:spcAft>
              <a:buClr>
                <a:schemeClr val="dk1"/>
              </a:buClr>
              <a:buSzPts val="852"/>
              <a:buFont typeface="Arial"/>
              <a:buNone/>
            </a:pPr>
            <a:r>
              <a:rPr lang="en" sz="2342" b="1">
                <a:latin typeface="Economica"/>
                <a:ea typeface="Economica"/>
                <a:cs typeface="Economica"/>
                <a:sym typeface="Economica"/>
              </a:rPr>
              <a:t>    </a:t>
            </a:r>
            <a:r>
              <a:rPr lang="en" sz="2342" b="1">
                <a:solidFill>
                  <a:srgbClr val="FF00FF"/>
                </a:solidFill>
                <a:latin typeface="Economica"/>
                <a:ea typeface="Economica"/>
                <a:cs typeface="Economica"/>
                <a:sym typeface="Economica"/>
              </a:rPr>
              <a:t> Paragraph (2+3)</a:t>
            </a:r>
            <a:r>
              <a:rPr lang="en" sz="2342">
                <a:solidFill>
                  <a:srgbClr val="FF00FF"/>
                </a:solidFill>
                <a:latin typeface="Economica"/>
                <a:ea typeface="Economica"/>
                <a:cs typeface="Economica"/>
                <a:sym typeface="Economica"/>
              </a:rPr>
              <a:t> </a:t>
            </a:r>
            <a:r>
              <a:rPr lang="en" sz="2342" b="1">
                <a:solidFill>
                  <a:srgbClr val="FF00FF"/>
                </a:solidFill>
                <a:latin typeface="Economica"/>
                <a:ea typeface="Economica"/>
                <a:cs typeface="Economica"/>
                <a:sym typeface="Economica"/>
              </a:rPr>
              <a:t>↠</a:t>
            </a:r>
            <a:r>
              <a:rPr lang="en" sz="2342">
                <a:latin typeface="Economica"/>
                <a:ea typeface="Economica"/>
                <a:cs typeface="Economica"/>
                <a:sym typeface="Economica"/>
              </a:rPr>
              <a:t>Your </a:t>
            </a:r>
            <a:r>
              <a:rPr lang="en" sz="2342" b="1">
                <a:latin typeface="Economica"/>
                <a:ea typeface="Economica"/>
                <a:cs typeface="Economica"/>
                <a:sym typeface="Economica"/>
              </a:rPr>
              <a:t>viewpoint</a:t>
            </a:r>
            <a:r>
              <a:rPr lang="en" sz="2342">
                <a:latin typeface="Economica"/>
                <a:ea typeface="Economica"/>
                <a:cs typeface="Economica"/>
                <a:sym typeface="Economica"/>
              </a:rPr>
              <a:t> + reasons/examples (2-3)</a:t>
            </a:r>
            <a:endParaRPr sz="2342">
              <a:latin typeface="Economica"/>
              <a:ea typeface="Economica"/>
              <a:cs typeface="Economica"/>
              <a:sym typeface="Economica"/>
            </a:endParaRPr>
          </a:p>
          <a:p>
            <a:pPr marL="457200" lvl="0" indent="0" algn="l" rtl="0">
              <a:lnSpc>
                <a:spcPct val="75000"/>
              </a:lnSpc>
              <a:spcBef>
                <a:spcPts val="1200"/>
              </a:spcBef>
              <a:spcAft>
                <a:spcPts val="0"/>
              </a:spcAft>
              <a:buClr>
                <a:schemeClr val="dk1"/>
              </a:buClr>
              <a:buSzPts val="852"/>
              <a:buFont typeface="Arial"/>
              <a:buNone/>
            </a:pPr>
            <a:r>
              <a:rPr lang="en" sz="2342">
                <a:latin typeface="Economica"/>
                <a:ea typeface="Economica"/>
                <a:cs typeface="Economica"/>
                <a:sym typeface="Economica"/>
              </a:rPr>
              <a:t>  </a:t>
            </a:r>
            <a:r>
              <a:rPr lang="en" sz="2342" b="1">
                <a:solidFill>
                  <a:srgbClr val="FF00FF"/>
                </a:solidFill>
                <a:latin typeface="Economica"/>
                <a:ea typeface="Economica"/>
                <a:cs typeface="Economica"/>
                <a:sym typeface="Economica"/>
              </a:rPr>
              <a:t>   Paragraph (4) ↠</a:t>
            </a:r>
            <a:r>
              <a:rPr lang="en" sz="2342">
                <a:latin typeface="Economica"/>
                <a:ea typeface="Economica"/>
                <a:cs typeface="Economica"/>
                <a:sym typeface="Economica"/>
              </a:rPr>
              <a:t>The </a:t>
            </a:r>
            <a:r>
              <a:rPr lang="en" sz="2342" b="1">
                <a:latin typeface="Economica"/>
                <a:ea typeface="Economica"/>
                <a:cs typeface="Economica"/>
                <a:sym typeface="Economica"/>
              </a:rPr>
              <a:t>opposing viewpoint</a:t>
            </a:r>
            <a:r>
              <a:rPr lang="en" sz="2342">
                <a:latin typeface="Economica"/>
                <a:ea typeface="Economica"/>
                <a:cs typeface="Economica"/>
                <a:sym typeface="Economica"/>
              </a:rPr>
              <a:t> + reasons/examples </a:t>
            </a:r>
            <a:endParaRPr sz="2342">
              <a:latin typeface="Economica"/>
              <a:ea typeface="Economica"/>
              <a:cs typeface="Economica"/>
              <a:sym typeface="Economica"/>
            </a:endParaRPr>
          </a:p>
          <a:p>
            <a:pPr marL="0" lvl="0" indent="0" algn="l" rtl="0">
              <a:lnSpc>
                <a:spcPct val="75000"/>
              </a:lnSpc>
              <a:spcBef>
                <a:spcPts val="1200"/>
              </a:spcBef>
              <a:spcAft>
                <a:spcPts val="0"/>
              </a:spcAft>
              <a:buClr>
                <a:schemeClr val="dk1"/>
              </a:buClr>
              <a:buSzPts val="852"/>
              <a:buFont typeface="Arial"/>
              <a:buNone/>
            </a:pPr>
            <a:r>
              <a:rPr lang="en" sz="2342" b="1">
                <a:solidFill>
                  <a:srgbClr val="FF00FF"/>
                </a:solidFill>
                <a:highlight>
                  <a:schemeClr val="lt1"/>
                </a:highlight>
                <a:latin typeface="Economica"/>
                <a:ea typeface="Economica"/>
                <a:cs typeface="Economica"/>
                <a:sym typeface="Economica"/>
              </a:rPr>
              <a:t> 3)       </a:t>
            </a:r>
            <a:r>
              <a:rPr lang="en" sz="2342" b="1" u="sng">
                <a:solidFill>
                  <a:srgbClr val="FF00FF"/>
                </a:solidFill>
                <a:highlight>
                  <a:schemeClr val="lt1"/>
                </a:highlight>
                <a:latin typeface="Economica"/>
                <a:ea typeface="Economica"/>
                <a:cs typeface="Economica"/>
                <a:sym typeface="Economica"/>
              </a:rPr>
              <a:t>Conclusion: (Paragraph 5)</a:t>
            </a:r>
            <a:endParaRPr sz="2342" b="1" u="sng">
              <a:solidFill>
                <a:srgbClr val="FF00FF"/>
              </a:solidFill>
              <a:highlight>
                <a:schemeClr val="lt1"/>
              </a:highlight>
              <a:latin typeface="Economica"/>
              <a:ea typeface="Economica"/>
              <a:cs typeface="Economica"/>
              <a:sym typeface="Economica"/>
            </a:endParaRPr>
          </a:p>
          <a:p>
            <a:pPr marL="0" lvl="0" indent="0" algn="l" rtl="0">
              <a:lnSpc>
                <a:spcPct val="75000"/>
              </a:lnSpc>
              <a:spcBef>
                <a:spcPts val="1200"/>
              </a:spcBef>
              <a:spcAft>
                <a:spcPts val="0"/>
              </a:spcAft>
              <a:buClr>
                <a:schemeClr val="dk1"/>
              </a:buClr>
              <a:buSzPts val="852"/>
              <a:buFont typeface="Arial"/>
              <a:buNone/>
            </a:pPr>
            <a:r>
              <a:rPr lang="en" sz="2342">
                <a:latin typeface="Economica"/>
                <a:ea typeface="Economica"/>
                <a:cs typeface="Economica"/>
                <a:sym typeface="Economica"/>
              </a:rPr>
              <a:t>            </a:t>
            </a:r>
            <a:r>
              <a:rPr lang="en" sz="2342" b="1">
                <a:latin typeface="Economica"/>
                <a:ea typeface="Economica"/>
                <a:cs typeface="Economica"/>
                <a:sym typeface="Economica"/>
              </a:rPr>
              <a:t> </a:t>
            </a:r>
            <a:r>
              <a:rPr lang="en" sz="2342" b="1">
                <a:solidFill>
                  <a:srgbClr val="FF00FF"/>
                </a:solidFill>
                <a:latin typeface="Economica"/>
                <a:ea typeface="Economica"/>
                <a:cs typeface="Economica"/>
                <a:sym typeface="Economica"/>
              </a:rPr>
              <a:t>↠</a:t>
            </a:r>
            <a:r>
              <a:rPr lang="en" sz="2342" b="1">
                <a:latin typeface="Economica"/>
                <a:ea typeface="Economica"/>
                <a:cs typeface="Economica"/>
                <a:sym typeface="Economica"/>
              </a:rPr>
              <a:t>Restate</a:t>
            </a:r>
            <a:r>
              <a:rPr lang="en" sz="2342">
                <a:latin typeface="Economica"/>
                <a:ea typeface="Economica"/>
                <a:cs typeface="Economica"/>
                <a:sym typeface="Economica"/>
              </a:rPr>
              <a:t> your opinion </a:t>
            </a:r>
            <a:endParaRPr sz="2342">
              <a:latin typeface="Economica"/>
              <a:ea typeface="Economica"/>
              <a:cs typeface="Economica"/>
              <a:sym typeface="Economica"/>
            </a:endParaRPr>
          </a:p>
          <a:p>
            <a:pPr marL="0" lvl="0" indent="0" algn="l" rtl="0">
              <a:lnSpc>
                <a:spcPct val="95000"/>
              </a:lnSpc>
              <a:spcBef>
                <a:spcPts val="1200"/>
              </a:spcBef>
              <a:spcAft>
                <a:spcPts val="1200"/>
              </a:spcAft>
              <a:buSzPts val="852"/>
              <a:buNone/>
            </a:pPr>
            <a:endParaRPr sz="1395"/>
          </a:p>
        </p:txBody>
      </p:sp>
      <p:pic>
        <p:nvPicPr>
          <p:cNvPr id="104" name="Google Shape;104;p18"/>
          <p:cNvPicPr preferRelativeResize="0"/>
          <p:nvPr/>
        </p:nvPicPr>
        <p:blipFill>
          <a:blip r:embed="rId3">
            <a:alphaModFix/>
          </a:blip>
          <a:stretch>
            <a:fillRect/>
          </a:stretch>
        </p:blipFill>
        <p:spPr>
          <a:xfrm>
            <a:off x="6516200" y="804650"/>
            <a:ext cx="1966800" cy="1966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173925"/>
            <a:ext cx="8520600" cy="831300"/>
          </a:xfrm>
          <a:prstGeom prst="rect">
            <a:avLst/>
          </a:prstGeom>
        </p:spPr>
        <p:txBody>
          <a:bodyPr spcFirstLastPara="1" wrap="square" lIns="91425" tIns="91425" rIns="91425" bIns="91425" anchor="b" anchorCtr="0">
            <a:normAutofit/>
          </a:bodyPr>
          <a:lstStyle/>
          <a:p>
            <a:pPr marL="457200" lvl="0" indent="-419100" algn="l" rtl="0">
              <a:lnSpc>
                <a:spcPct val="115000"/>
              </a:lnSpc>
              <a:spcBef>
                <a:spcPts val="0"/>
              </a:spcBef>
              <a:spcAft>
                <a:spcPts val="0"/>
              </a:spcAft>
              <a:buClr>
                <a:srgbClr val="000000"/>
              </a:buClr>
              <a:buSzPts val="3000"/>
              <a:buFont typeface="Economica"/>
              <a:buChar char="●"/>
            </a:pPr>
            <a:r>
              <a:rPr lang="en" sz="3000" b="1">
                <a:solidFill>
                  <a:srgbClr val="000000"/>
                </a:solidFill>
                <a:highlight>
                  <a:srgbClr val="EAD1DC"/>
                </a:highlight>
              </a:rPr>
              <a:t>Introduction (You may start with a question) </a:t>
            </a:r>
            <a:endParaRPr sz="3000">
              <a:solidFill>
                <a:srgbClr val="000000"/>
              </a:solidFill>
              <a:highlight>
                <a:srgbClr val="EAD1DC"/>
              </a:highlight>
            </a:endParaRPr>
          </a:p>
        </p:txBody>
      </p:sp>
      <p:sp>
        <p:nvSpPr>
          <p:cNvPr id="110" name="Google Shape;110;p19"/>
          <p:cNvSpPr txBox="1">
            <a:spLocks noGrp="1"/>
          </p:cNvSpPr>
          <p:nvPr>
            <p:ph type="body" idx="1"/>
          </p:nvPr>
        </p:nvSpPr>
        <p:spPr>
          <a:xfrm>
            <a:off x="311700" y="1099875"/>
            <a:ext cx="8520600" cy="3354000"/>
          </a:xfrm>
          <a:prstGeom prst="rect">
            <a:avLst/>
          </a:prstGeom>
        </p:spPr>
        <p:txBody>
          <a:bodyPr spcFirstLastPara="1" wrap="square" lIns="91425" tIns="91425" rIns="91425" bIns="91425" anchor="t" anchorCtr="0">
            <a:noAutofit/>
          </a:bodyPr>
          <a:lstStyle/>
          <a:p>
            <a:pPr marL="457200" lvl="0" indent="-374967" algn="l" rtl="0">
              <a:lnSpc>
                <a:spcPct val="95000"/>
              </a:lnSpc>
              <a:spcBef>
                <a:spcPts val="0"/>
              </a:spcBef>
              <a:spcAft>
                <a:spcPts val="0"/>
              </a:spcAft>
              <a:buClr>
                <a:srgbClr val="FF00FF"/>
              </a:buClr>
              <a:buSzPts val="2305"/>
              <a:buFont typeface="Economica"/>
              <a:buAutoNum type="arabicParenR"/>
            </a:pPr>
            <a:r>
              <a:rPr lang="en" sz="2305" b="1" u="sng">
                <a:solidFill>
                  <a:srgbClr val="FF00FF"/>
                </a:solidFill>
                <a:latin typeface="Economica"/>
                <a:ea typeface="Economica"/>
                <a:cs typeface="Economica"/>
                <a:sym typeface="Economica"/>
              </a:rPr>
              <a:t>To state the topic/problem. Example:</a:t>
            </a:r>
            <a:endParaRPr sz="2305" b="1" u="sng">
              <a:solidFill>
                <a:srgbClr val="FF00FF"/>
              </a:solidFill>
              <a:latin typeface="Economica"/>
              <a:ea typeface="Economica"/>
              <a:cs typeface="Economica"/>
              <a:sym typeface="Economica"/>
            </a:endParaRPr>
          </a:p>
          <a:p>
            <a:pPr marL="457200" lvl="0" indent="0" algn="l" rtl="0">
              <a:lnSpc>
                <a:spcPct val="95000"/>
              </a:lnSpc>
              <a:spcBef>
                <a:spcPts val="1200"/>
              </a:spcBef>
              <a:spcAft>
                <a:spcPts val="0"/>
              </a:spcAft>
              <a:buClr>
                <a:schemeClr val="dk1"/>
              </a:buClr>
              <a:buSzPts val="852"/>
              <a:buFont typeface="Arial"/>
              <a:buNone/>
            </a:pPr>
            <a:r>
              <a:rPr lang="en" sz="2305" b="1" i="1">
                <a:solidFill>
                  <a:srgbClr val="233A44"/>
                </a:solidFill>
                <a:latin typeface="Economica"/>
                <a:ea typeface="Economica"/>
                <a:cs typeface="Economica"/>
                <a:sym typeface="Economica"/>
              </a:rPr>
              <a:t>* There is no doubt that…</a:t>
            </a:r>
            <a:endParaRPr sz="2305" b="1" i="1">
              <a:solidFill>
                <a:srgbClr val="233A44"/>
              </a:solidFill>
              <a:latin typeface="Economica"/>
              <a:ea typeface="Economica"/>
              <a:cs typeface="Economica"/>
              <a:sym typeface="Economica"/>
            </a:endParaRPr>
          </a:p>
          <a:p>
            <a:pPr marL="457200" lvl="0" indent="0" algn="l" rtl="0">
              <a:lnSpc>
                <a:spcPct val="95000"/>
              </a:lnSpc>
              <a:spcBef>
                <a:spcPts val="1200"/>
              </a:spcBef>
              <a:spcAft>
                <a:spcPts val="0"/>
              </a:spcAft>
              <a:buClr>
                <a:schemeClr val="dk1"/>
              </a:buClr>
              <a:buSzPts val="852"/>
              <a:buFont typeface="Arial"/>
              <a:buNone/>
            </a:pPr>
            <a:r>
              <a:rPr lang="en" sz="2305" b="1" i="1">
                <a:solidFill>
                  <a:srgbClr val="233A44"/>
                </a:solidFill>
                <a:latin typeface="Economica"/>
                <a:ea typeface="Economica"/>
                <a:cs typeface="Economica"/>
                <a:sym typeface="Economica"/>
              </a:rPr>
              <a:t>* Nowadays we are often told…</a:t>
            </a:r>
            <a:endParaRPr sz="2305" b="1" i="1">
              <a:solidFill>
                <a:srgbClr val="233A44"/>
              </a:solidFill>
              <a:latin typeface="Economica"/>
              <a:ea typeface="Economica"/>
              <a:cs typeface="Economica"/>
              <a:sym typeface="Economica"/>
            </a:endParaRPr>
          </a:p>
          <a:p>
            <a:pPr marL="457200" lvl="0" indent="0" algn="l" rtl="0">
              <a:lnSpc>
                <a:spcPct val="95000"/>
              </a:lnSpc>
              <a:spcBef>
                <a:spcPts val="1200"/>
              </a:spcBef>
              <a:spcAft>
                <a:spcPts val="0"/>
              </a:spcAft>
              <a:buClr>
                <a:schemeClr val="dk1"/>
              </a:buClr>
              <a:buSzPts val="852"/>
              <a:buFont typeface="Arial"/>
              <a:buNone/>
            </a:pPr>
            <a:r>
              <a:rPr lang="en" sz="2305" b="1" i="1">
                <a:solidFill>
                  <a:srgbClr val="233A44"/>
                </a:solidFill>
                <a:latin typeface="Economica"/>
                <a:ea typeface="Economica"/>
                <a:cs typeface="Economica"/>
                <a:sym typeface="Economica"/>
              </a:rPr>
              <a:t>* There are various facts that support this opinion.</a:t>
            </a:r>
            <a:endParaRPr sz="2305" b="1" i="1">
              <a:solidFill>
                <a:srgbClr val="233A44"/>
              </a:solidFill>
              <a:latin typeface="Economica"/>
              <a:ea typeface="Economica"/>
              <a:cs typeface="Economica"/>
              <a:sym typeface="Economica"/>
            </a:endParaRPr>
          </a:p>
          <a:p>
            <a:pPr marL="457200" lvl="0" indent="-374967" algn="l" rtl="0">
              <a:lnSpc>
                <a:spcPct val="95000"/>
              </a:lnSpc>
              <a:spcBef>
                <a:spcPts val="1200"/>
              </a:spcBef>
              <a:spcAft>
                <a:spcPts val="0"/>
              </a:spcAft>
              <a:buClr>
                <a:srgbClr val="FF00FF"/>
              </a:buClr>
              <a:buSzPts val="2305"/>
              <a:buFont typeface="Economica"/>
              <a:buAutoNum type="arabicParenR"/>
            </a:pPr>
            <a:r>
              <a:rPr lang="en" sz="2305" b="1" u="sng">
                <a:solidFill>
                  <a:srgbClr val="FF00FF"/>
                </a:solidFill>
                <a:latin typeface="Economica"/>
                <a:ea typeface="Economica"/>
                <a:cs typeface="Economica"/>
                <a:sym typeface="Economica"/>
              </a:rPr>
              <a:t>To express opinion. Example: </a:t>
            </a:r>
            <a:endParaRPr sz="2305" b="1" u="sng">
              <a:solidFill>
                <a:srgbClr val="FF00FF"/>
              </a:solidFill>
              <a:latin typeface="Economica"/>
              <a:ea typeface="Economica"/>
              <a:cs typeface="Economica"/>
              <a:sym typeface="Economica"/>
            </a:endParaRPr>
          </a:p>
          <a:p>
            <a:pPr marL="457200" lvl="0" indent="0" algn="l" rtl="0">
              <a:lnSpc>
                <a:spcPct val="95000"/>
              </a:lnSpc>
              <a:spcBef>
                <a:spcPts val="1200"/>
              </a:spcBef>
              <a:spcAft>
                <a:spcPts val="0"/>
              </a:spcAft>
              <a:buClr>
                <a:schemeClr val="dk1"/>
              </a:buClr>
              <a:buSzPts val="852"/>
              <a:buFont typeface="Arial"/>
              <a:buNone/>
            </a:pPr>
            <a:r>
              <a:rPr lang="en" sz="2305" i="1">
                <a:solidFill>
                  <a:srgbClr val="233A44"/>
                </a:solidFill>
                <a:latin typeface="Economica"/>
                <a:ea typeface="Economica"/>
                <a:cs typeface="Economica"/>
                <a:sym typeface="Economica"/>
              </a:rPr>
              <a:t>*</a:t>
            </a:r>
            <a:r>
              <a:rPr lang="en" sz="2305" b="1" i="1">
                <a:solidFill>
                  <a:srgbClr val="233A44"/>
                </a:solidFill>
                <a:latin typeface="Economica"/>
                <a:ea typeface="Economica"/>
                <a:cs typeface="Economica"/>
                <a:sym typeface="Economica"/>
              </a:rPr>
              <a:t> In my opinion,...                    * I think...</a:t>
            </a:r>
            <a:endParaRPr sz="2305" b="1" i="1">
              <a:solidFill>
                <a:srgbClr val="233A44"/>
              </a:solidFill>
              <a:latin typeface="Economica"/>
              <a:ea typeface="Economica"/>
              <a:cs typeface="Economica"/>
              <a:sym typeface="Economica"/>
            </a:endParaRPr>
          </a:p>
          <a:p>
            <a:pPr marL="457200" lvl="0" indent="0" algn="l" rtl="0">
              <a:lnSpc>
                <a:spcPct val="95000"/>
              </a:lnSpc>
              <a:spcBef>
                <a:spcPts val="1200"/>
              </a:spcBef>
              <a:spcAft>
                <a:spcPts val="0"/>
              </a:spcAft>
              <a:buClr>
                <a:schemeClr val="dk1"/>
              </a:buClr>
              <a:buSzPts val="852"/>
              <a:buFont typeface="Arial"/>
              <a:buNone/>
            </a:pPr>
            <a:r>
              <a:rPr lang="en" sz="2305" b="1" i="1">
                <a:solidFill>
                  <a:srgbClr val="233A44"/>
                </a:solidFill>
                <a:latin typeface="Economica"/>
                <a:ea typeface="Economica"/>
                <a:cs typeface="Economica"/>
                <a:sym typeface="Economica"/>
              </a:rPr>
              <a:t>* I believe that…                      * I feel that...</a:t>
            </a:r>
            <a:endParaRPr sz="2305" b="1" i="1">
              <a:solidFill>
                <a:srgbClr val="233A44"/>
              </a:solidFill>
              <a:latin typeface="Economica"/>
              <a:ea typeface="Economica"/>
              <a:cs typeface="Economica"/>
              <a:sym typeface="Economica"/>
            </a:endParaRPr>
          </a:p>
          <a:p>
            <a:pPr marL="457200" lvl="0" indent="0" algn="l" rtl="0">
              <a:lnSpc>
                <a:spcPct val="95000"/>
              </a:lnSpc>
              <a:spcBef>
                <a:spcPts val="1200"/>
              </a:spcBef>
              <a:spcAft>
                <a:spcPts val="1200"/>
              </a:spcAft>
              <a:buClr>
                <a:schemeClr val="dk1"/>
              </a:buClr>
              <a:buSzPts val="852"/>
              <a:buFont typeface="Arial"/>
              <a:buNone/>
            </a:pPr>
            <a:r>
              <a:rPr lang="en" sz="2305" b="1" i="1">
                <a:solidFill>
                  <a:srgbClr val="233A44"/>
                </a:solidFill>
                <a:latin typeface="Economica"/>
                <a:ea typeface="Economica"/>
                <a:cs typeface="Economica"/>
                <a:sym typeface="Economica"/>
              </a:rPr>
              <a:t>* It seems to me that…          * In my view...</a:t>
            </a:r>
            <a:endParaRPr sz="1995">
              <a:latin typeface="Economica"/>
              <a:ea typeface="Economica"/>
              <a:cs typeface="Economica"/>
              <a:sym typeface="Economica"/>
            </a:endParaRPr>
          </a:p>
        </p:txBody>
      </p:sp>
      <p:pic>
        <p:nvPicPr>
          <p:cNvPr id="111" name="Google Shape;111;p19"/>
          <p:cNvPicPr preferRelativeResize="0"/>
          <p:nvPr/>
        </p:nvPicPr>
        <p:blipFill>
          <a:blip r:embed="rId3">
            <a:alphaModFix/>
          </a:blip>
          <a:stretch>
            <a:fillRect/>
          </a:stretch>
        </p:blipFill>
        <p:spPr>
          <a:xfrm>
            <a:off x="6468850" y="1703975"/>
            <a:ext cx="1966800" cy="1966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248575" y="567875"/>
            <a:ext cx="8520600" cy="579300"/>
          </a:xfrm>
          <a:prstGeom prst="rect">
            <a:avLst/>
          </a:prstGeom>
        </p:spPr>
        <p:txBody>
          <a:bodyPr spcFirstLastPara="1" wrap="square" lIns="91425" tIns="91425" rIns="91425" bIns="91425" anchor="b" anchorCtr="0">
            <a:noAutofit/>
          </a:bodyPr>
          <a:lstStyle/>
          <a:p>
            <a:pPr marL="457200" lvl="0" indent="-419100" algn="l" rtl="0">
              <a:lnSpc>
                <a:spcPct val="115000"/>
              </a:lnSpc>
              <a:spcBef>
                <a:spcPts val="0"/>
              </a:spcBef>
              <a:spcAft>
                <a:spcPts val="0"/>
              </a:spcAft>
              <a:buClr>
                <a:srgbClr val="000000"/>
              </a:buClr>
              <a:buSzPts val="3000"/>
              <a:buFont typeface="Economica"/>
              <a:buChar char="●"/>
            </a:pPr>
            <a:r>
              <a:rPr lang="en" sz="3000" b="1">
                <a:solidFill>
                  <a:srgbClr val="000000"/>
                </a:solidFill>
                <a:highlight>
                  <a:srgbClr val="EAD1DC"/>
                </a:highlight>
              </a:rPr>
              <a:t>Main body : (each paragraph should present a separate viewpoint)</a:t>
            </a:r>
            <a:endParaRPr sz="3000">
              <a:solidFill>
                <a:srgbClr val="000000"/>
              </a:solidFill>
              <a:highlight>
                <a:srgbClr val="EAD1DC"/>
              </a:highlight>
            </a:endParaRPr>
          </a:p>
        </p:txBody>
      </p:sp>
      <p:sp>
        <p:nvSpPr>
          <p:cNvPr id="117" name="Google Shape;117;p20"/>
          <p:cNvSpPr txBox="1">
            <a:spLocks noGrp="1"/>
          </p:cNvSpPr>
          <p:nvPr>
            <p:ph type="body" idx="1"/>
          </p:nvPr>
        </p:nvSpPr>
        <p:spPr>
          <a:xfrm>
            <a:off x="390575" y="1068300"/>
            <a:ext cx="8520600" cy="41541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FF00FF"/>
              </a:buClr>
              <a:buSzPts val="2300"/>
              <a:buFont typeface="Economica"/>
              <a:buAutoNum type="arabicParenR"/>
            </a:pPr>
            <a:r>
              <a:rPr lang="en" sz="2300" b="1" u="sng" dirty="0">
                <a:solidFill>
                  <a:srgbClr val="FF00FF"/>
                </a:solidFill>
                <a:highlight>
                  <a:schemeClr val="lt1"/>
                </a:highlight>
                <a:latin typeface="Economica"/>
                <a:ea typeface="Economica"/>
                <a:cs typeface="Economica"/>
                <a:sym typeface="Economica"/>
              </a:rPr>
              <a:t>To list points. Example: </a:t>
            </a:r>
            <a:endParaRPr sz="2300" b="1" u="sng" dirty="0">
              <a:solidFill>
                <a:srgbClr val="FF00FF"/>
              </a:solidFill>
              <a:highlight>
                <a:schemeClr val="lt1"/>
              </a:highlight>
              <a:latin typeface="Economica"/>
              <a:ea typeface="Economica"/>
              <a:cs typeface="Economica"/>
              <a:sym typeface="Economica"/>
            </a:endParaRPr>
          </a:p>
          <a:p>
            <a:pPr marL="457200" lvl="0" indent="0" algn="l" rtl="0">
              <a:spcBef>
                <a:spcPts val="1200"/>
              </a:spcBef>
              <a:spcAft>
                <a:spcPts val="0"/>
              </a:spcAft>
              <a:buClr>
                <a:schemeClr val="dk1"/>
              </a:buClr>
              <a:buSzPts val="1100"/>
              <a:buFont typeface="Arial"/>
              <a:buNone/>
            </a:pPr>
            <a:r>
              <a:rPr lang="en" sz="2300" b="1" i="1" dirty="0">
                <a:solidFill>
                  <a:srgbClr val="233A44"/>
                </a:solidFill>
                <a:latin typeface="Economica"/>
                <a:ea typeface="Economica"/>
                <a:cs typeface="Economica"/>
                <a:sym typeface="Economica"/>
              </a:rPr>
              <a:t>* First of all…                               * Secondly.../ Thirdly...</a:t>
            </a:r>
            <a:endParaRPr sz="2300" b="1" i="1" dirty="0">
              <a:solidFill>
                <a:srgbClr val="233A44"/>
              </a:solidFill>
              <a:latin typeface="Economica"/>
              <a:ea typeface="Economica"/>
              <a:cs typeface="Economica"/>
              <a:sym typeface="Economica"/>
            </a:endParaRPr>
          </a:p>
          <a:p>
            <a:pPr marL="457200" lvl="0" indent="0" algn="l" rtl="0">
              <a:spcBef>
                <a:spcPts val="1200"/>
              </a:spcBef>
              <a:spcAft>
                <a:spcPts val="0"/>
              </a:spcAft>
              <a:buClr>
                <a:schemeClr val="dk1"/>
              </a:buClr>
              <a:buSzPts val="1100"/>
              <a:buFont typeface="Arial"/>
              <a:buNone/>
            </a:pPr>
            <a:r>
              <a:rPr lang="en" sz="2300" b="1" i="1" dirty="0">
                <a:solidFill>
                  <a:srgbClr val="233A44"/>
                </a:solidFill>
                <a:latin typeface="Economica"/>
                <a:ea typeface="Economica"/>
                <a:cs typeface="Economica"/>
                <a:sym typeface="Economica"/>
              </a:rPr>
              <a:t>* In the first place…                    * Moreover/ Furthermore...</a:t>
            </a:r>
            <a:endParaRPr sz="2300" b="1" i="1" dirty="0">
              <a:solidFill>
                <a:srgbClr val="233A44"/>
              </a:solidFill>
              <a:latin typeface="Economica"/>
              <a:ea typeface="Economica"/>
              <a:cs typeface="Economica"/>
              <a:sym typeface="Economica"/>
            </a:endParaRPr>
          </a:p>
          <a:p>
            <a:pPr marL="457200" lvl="0" indent="0" algn="l" rtl="0">
              <a:spcBef>
                <a:spcPts val="1200"/>
              </a:spcBef>
              <a:spcAft>
                <a:spcPts val="0"/>
              </a:spcAft>
              <a:buClr>
                <a:schemeClr val="dk1"/>
              </a:buClr>
              <a:buSzPts val="1100"/>
              <a:buFont typeface="Arial"/>
              <a:buNone/>
            </a:pPr>
            <a:r>
              <a:rPr lang="en" sz="2300" b="1" i="1" dirty="0">
                <a:solidFill>
                  <a:srgbClr val="233A44"/>
                </a:solidFill>
                <a:latin typeface="Economica"/>
                <a:ea typeface="Economica"/>
                <a:cs typeface="Economica"/>
                <a:sym typeface="Economica"/>
              </a:rPr>
              <a:t>* To start/ begin with…</a:t>
            </a:r>
            <a:endParaRPr sz="2300" b="1" i="1" dirty="0">
              <a:solidFill>
                <a:srgbClr val="233A44"/>
              </a:solidFill>
              <a:latin typeface="Economica"/>
              <a:ea typeface="Economica"/>
              <a:cs typeface="Economica"/>
              <a:sym typeface="Economica"/>
            </a:endParaRPr>
          </a:p>
          <a:p>
            <a:pPr marL="0" lvl="0" indent="0" algn="l" rtl="0">
              <a:spcBef>
                <a:spcPts val="1200"/>
              </a:spcBef>
              <a:spcAft>
                <a:spcPts val="0"/>
              </a:spcAft>
              <a:buClr>
                <a:schemeClr val="dk1"/>
              </a:buClr>
              <a:buSzPts val="1100"/>
              <a:buFont typeface="Arial"/>
              <a:buNone/>
            </a:pPr>
            <a:r>
              <a:rPr lang="en" sz="2300" b="1" dirty="0">
                <a:solidFill>
                  <a:srgbClr val="FF00FF"/>
                </a:solidFill>
                <a:latin typeface="Economica"/>
                <a:ea typeface="Economica"/>
                <a:cs typeface="Economica"/>
                <a:sym typeface="Economica"/>
              </a:rPr>
              <a:t> 2)   </a:t>
            </a:r>
            <a:r>
              <a:rPr lang="en" sz="2300" b="1" u="sng" dirty="0">
                <a:solidFill>
                  <a:srgbClr val="FF00FF"/>
                </a:solidFill>
                <a:latin typeface="Economica"/>
                <a:ea typeface="Economica"/>
                <a:cs typeface="Economica"/>
                <a:sym typeface="Economica"/>
              </a:rPr>
              <a:t>To introduce contrasting viewpoints. Example: </a:t>
            </a:r>
            <a:endParaRPr sz="2300" b="1" u="sng" dirty="0">
              <a:solidFill>
                <a:srgbClr val="FF00FF"/>
              </a:solidFill>
              <a:latin typeface="Economica"/>
              <a:ea typeface="Economica"/>
              <a:cs typeface="Economica"/>
              <a:sym typeface="Economica"/>
            </a:endParaRPr>
          </a:p>
          <a:p>
            <a:pPr marL="0" lvl="0" indent="0" algn="l" rtl="0">
              <a:spcBef>
                <a:spcPts val="1200"/>
              </a:spcBef>
              <a:spcAft>
                <a:spcPts val="0"/>
              </a:spcAft>
              <a:buClr>
                <a:schemeClr val="dk1"/>
              </a:buClr>
              <a:buSzPts val="1100"/>
              <a:buFont typeface="Arial"/>
              <a:buNone/>
            </a:pPr>
            <a:r>
              <a:rPr lang="en" sz="2300" dirty="0">
                <a:solidFill>
                  <a:srgbClr val="233A44"/>
                </a:solidFill>
                <a:latin typeface="Economica"/>
                <a:ea typeface="Economica"/>
                <a:cs typeface="Economica"/>
                <a:sym typeface="Economica"/>
              </a:rPr>
              <a:t>         </a:t>
            </a:r>
            <a:r>
              <a:rPr lang="en" sz="2300" b="1" i="1" dirty="0">
                <a:solidFill>
                  <a:srgbClr val="233A44"/>
                </a:solidFill>
                <a:latin typeface="Economica"/>
                <a:ea typeface="Economica"/>
                <a:cs typeface="Economica"/>
                <a:sym typeface="Economica"/>
              </a:rPr>
              <a:t>* As opposed to the above ideas...               * There are people who oppose…       </a:t>
            </a:r>
            <a:endParaRPr sz="2300" b="1" i="1" dirty="0">
              <a:solidFill>
                <a:srgbClr val="233A44"/>
              </a:solidFill>
              <a:latin typeface="Economica"/>
              <a:ea typeface="Economica"/>
              <a:cs typeface="Economica"/>
              <a:sym typeface="Economica"/>
            </a:endParaRPr>
          </a:p>
          <a:p>
            <a:pPr marL="0" lvl="0" indent="0" algn="l" rtl="0">
              <a:spcBef>
                <a:spcPts val="1200"/>
              </a:spcBef>
              <a:spcAft>
                <a:spcPts val="0"/>
              </a:spcAft>
              <a:buClr>
                <a:schemeClr val="dk1"/>
              </a:buClr>
              <a:buSzPts val="1100"/>
              <a:buFont typeface="Arial"/>
              <a:buNone/>
            </a:pPr>
            <a:r>
              <a:rPr lang="en" sz="2300" b="1" i="1" dirty="0">
                <a:solidFill>
                  <a:srgbClr val="233A44"/>
                </a:solidFill>
                <a:latin typeface="Economica"/>
                <a:ea typeface="Economica"/>
                <a:cs typeface="Economica"/>
                <a:sym typeface="Economica"/>
              </a:rPr>
              <a:t>       * People argue that…                                     * Opponents to this view say…</a:t>
            </a:r>
            <a:endParaRPr sz="2300" b="1" i="1" dirty="0">
              <a:solidFill>
                <a:srgbClr val="233A44"/>
              </a:solidFill>
              <a:latin typeface="Economica"/>
              <a:ea typeface="Economica"/>
              <a:cs typeface="Economica"/>
              <a:sym typeface="Economica"/>
            </a:endParaRPr>
          </a:p>
          <a:p>
            <a:pPr marL="0" lvl="0" indent="0" algn="l" rtl="0">
              <a:spcBef>
                <a:spcPts val="1200"/>
              </a:spcBef>
              <a:spcAft>
                <a:spcPts val="0"/>
              </a:spcAft>
              <a:buClr>
                <a:schemeClr val="dk1"/>
              </a:buClr>
              <a:buSzPts val="1100"/>
              <a:buFont typeface="Arial"/>
              <a:buNone/>
            </a:pPr>
            <a:r>
              <a:rPr lang="en" sz="2300" b="1" i="1" dirty="0">
                <a:solidFill>
                  <a:srgbClr val="233A44"/>
                </a:solidFill>
                <a:latin typeface="Economica"/>
                <a:ea typeface="Economica"/>
                <a:cs typeface="Economica"/>
                <a:sym typeface="Economica"/>
              </a:rPr>
              <a:t>   </a:t>
            </a:r>
            <a:endParaRPr sz="2300" b="1" i="1" dirty="0">
              <a:solidFill>
                <a:srgbClr val="233A44"/>
              </a:solidFill>
              <a:latin typeface="Economica"/>
              <a:ea typeface="Economica"/>
              <a:cs typeface="Economica"/>
              <a:sym typeface="Economica"/>
            </a:endParaRPr>
          </a:p>
          <a:p>
            <a:pPr marL="0" lvl="0" indent="0" algn="l" rtl="0">
              <a:spcBef>
                <a:spcPts val="1200"/>
              </a:spcBef>
              <a:spcAft>
                <a:spcPts val="1200"/>
              </a:spcAft>
              <a:buClr>
                <a:schemeClr val="dk1"/>
              </a:buClr>
              <a:buSzPts val="1100"/>
              <a:buFont typeface="Arial"/>
              <a:buNone/>
            </a:pPr>
            <a:r>
              <a:rPr lang="en" sz="2300" b="1" i="1" dirty="0">
                <a:solidFill>
                  <a:srgbClr val="233A44"/>
                </a:solidFill>
                <a:latin typeface="Economica"/>
                <a:ea typeface="Economica"/>
                <a:cs typeface="Economica"/>
                <a:sym typeface="Economica"/>
              </a:rPr>
              <a:t> </a:t>
            </a:r>
            <a:endParaRPr sz="2300" dirty="0">
              <a:latin typeface="Economica"/>
              <a:ea typeface="Economica"/>
              <a:cs typeface="Economica"/>
              <a:sym typeface="Economica"/>
            </a:endParaRPr>
          </a:p>
        </p:txBody>
      </p:sp>
      <p:pic>
        <p:nvPicPr>
          <p:cNvPr id="118" name="Google Shape;118;p20"/>
          <p:cNvPicPr preferRelativeResize="0"/>
          <p:nvPr/>
        </p:nvPicPr>
        <p:blipFill>
          <a:blip r:embed="rId3">
            <a:alphaModFix/>
          </a:blip>
          <a:stretch>
            <a:fillRect/>
          </a:stretch>
        </p:blipFill>
        <p:spPr>
          <a:xfrm>
            <a:off x="6514117" y="1450478"/>
            <a:ext cx="1966800" cy="196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prstGeom prst="rect">
            <a:avLst/>
          </a:prstGeom>
        </p:spPr>
        <p:txBody>
          <a:bodyPr spcFirstLastPara="1" wrap="square" lIns="91425" tIns="91425" rIns="91425" bIns="91425" anchor="b" anchorCtr="0">
            <a:noAutofit/>
          </a:bodyPr>
          <a:lstStyle/>
          <a:p>
            <a:pPr marL="457200" lvl="0" indent="-419100" algn="l" rtl="0">
              <a:lnSpc>
                <a:spcPct val="115000"/>
              </a:lnSpc>
              <a:spcBef>
                <a:spcPts val="0"/>
              </a:spcBef>
              <a:spcAft>
                <a:spcPts val="0"/>
              </a:spcAft>
              <a:buClr>
                <a:srgbClr val="000000"/>
              </a:buClr>
              <a:buSzPts val="3000"/>
              <a:buFont typeface="Economica"/>
              <a:buChar char="●"/>
            </a:pPr>
            <a:r>
              <a:rPr lang="en" sz="3000" b="1">
                <a:solidFill>
                  <a:srgbClr val="000000"/>
                </a:solidFill>
                <a:highlight>
                  <a:srgbClr val="EAD1DC"/>
                </a:highlight>
              </a:rPr>
              <a:t>Conclusion. (summaries what you’ve said + Restate your opinion using different words) </a:t>
            </a:r>
            <a:endParaRPr sz="3000">
              <a:solidFill>
                <a:srgbClr val="000000"/>
              </a:solidFill>
              <a:highlight>
                <a:srgbClr val="EAD1DC"/>
              </a:highlight>
            </a:endParaRPr>
          </a:p>
        </p:txBody>
      </p:sp>
      <p:sp>
        <p:nvSpPr>
          <p:cNvPr id="124" name="Google Shape;124;p21"/>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Clr>
                <a:srgbClr val="FF00FF"/>
              </a:buClr>
              <a:buSzPts val="2300"/>
              <a:buFont typeface="Economica"/>
              <a:buChar char="●"/>
            </a:pPr>
            <a:r>
              <a:rPr lang="en" sz="2300" b="1" u="sng">
                <a:solidFill>
                  <a:srgbClr val="FF00FF"/>
                </a:solidFill>
                <a:latin typeface="Economica"/>
                <a:ea typeface="Economica"/>
                <a:cs typeface="Economica"/>
                <a:sym typeface="Economica"/>
              </a:rPr>
              <a:t>Example:</a:t>
            </a:r>
            <a:endParaRPr sz="2300" b="1" u="sng">
              <a:solidFill>
                <a:srgbClr val="FF00FF"/>
              </a:solidFill>
              <a:latin typeface="Economica"/>
              <a:ea typeface="Economica"/>
              <a:cs typeface="Economica"/>
              <a:sym typeface="Economica"/>
            </a:endParaRPr>
          </a:p>
          <a:p>
            <a:pPr marL="457200" lvl="0" indent="0" algn="l" rtl="0">
              <a:spcBef>
                <a:spcPts val="1200"/>
              </a:spcBef>
              <a:spcAft>
                <a:spcPts val="0"/>
              </a:spcAft>
              <a:buClr>
                <a:schemeClr val="dk1"/>
              </a:buClr>
              <a:buSzPts val="1100"/>
              <a:buFont typeface="Arial"/>
              <a:buNone/>
            </a:pPr>
            <a:r>
              <a:rPr lang="en" sz="2300" b="1" i="1">
                <a:solidFill>
                  <a:srgbClr val="233A44"/>
                </a:solidFill>
                <a:latin typeface="Economica"/>
                <a:ea typeface="Economica"/>
                <a:cs typeface="Economica"/>
                <a:sym typeface="Economica"/>
              </a:rPr>
              <a:t>* To sum up…</a:t>
            </a:r>
            <a:endParaRPr sz="2300" b="1" i="1">
              <a:solidFill>
                <a:srgbClr val="233A44"/>
              </a:solidFill>
              <a:latin typeface="Economica"/>
              <a:ea typeface="Economica"/>
              <a:cs typeface="Economica"/>
              <a:sym typeface="Economica"/>
            </a:endParaRPr>
          </a:p>
          <a:p>
            <a:pPr marL="457200" lvl="0" indent="0" algn="l" rtl="0">
              <a:spcBef>
                <a:spcPts val="1200"/>
              </a:spcBef>
              <a:spcAft>
                <a:spcPts val="0"/>
              </a:spcAft>
              <a:buClr>
                <a:schemeClr val="dk1"/>
              </a:buClr>
              <a:buSzPts val="1100"/>
              <a:buFont typeface="Arial"/>
              <a:buNone/>
            </a:pPr>
            <a:r>
              <a:rPr lang="en" sz="2300" b="1" i="1">
                <a:solidFill>
                  <a:srgbClr val="233A44"/>
                </a:solidFill>
                <a:latin typeface="Economica"/>
                <a:ea typeface="Economica"/>
                <a:cs typeface="Economica"/>
                <a:sym typeface="Economica"/>
              </a:rPr>
              <a:t>* In conclusion…</a:t>
            </a:r>
            <a:endParaRPr sz="2300" b="1" i="1">
              <a:solidFill>
                <a:srgbClr val="233A44"/>
              </a:solidFill>
              <a:latin typeface="Economica"/>
              <a:ea typeface="Economica"/>
              <a:cs typeface="Economica"/>
              <a:sym typeface="Economica"/>
            </a:endParaRPr>
          </a:p>
          <a:p>
            <a:pPr marL="457200" lvl="0" indent="0" algn="l" rtl="0">
              <a:spcBef>
                <a:spcPts val="1200"/>
              </a:spcBef>
              <a:spcAft>
                <a:spcPts val="0"/>
              </a:spcAft>
              <a:buClr>
                <a:schemeClr val="dk1"/>
              </a:buClr>
              <a:buSzPts val="1100"/>
              <a:buFont typeface="Arial"/>
              <a:buNone/>
            </a:pPr>
            <a:r>
              <a:rPr lang="en" sz="2300" b="1" i="1">
                <a:solidFill>
                  <a:srgbClr val="233A44"/>
                </a:solidFill>
                <a:latin typeface="Economica"/>
                <a:ea typeface="Economica"/>
                <a:cs typeface="Economica"/>
                <a:sym typeface="Economica"/>
              </a:rPr>
              <a:t>* All in all, I still feel that…</a:t>
            </a:r>
            <a:endParaRPr sz="2300" b="1" i="1">
              <a:solidFill>
                <a:srgbClr val="233A44"/>
              </a:solidFill>
              <a:latin typeface="Economica"/>
              <a:ea typeface="Economica"/>
              <a:cs typeface="Economica"/>
              <a:sym typeface="Economica"/>
            </a:endParaRPr>
          </a:p>
          <a:p>
            <a:pPr marL="457200" lvl="0" indent="0" algn="l" rtl="0">
              <a:spcBef>
                <a:spcPts val="1200"/>
              </a:spcBef>
              <a:spcAft>
                <a:spcPts val="0"/>
              </a:spcAft>
              <a:buClr>
                <a:schemeClr val="dk1"/>
              </a:buClr>
              <a:buSzPts val="1100"/>
              <a:buFont typeface="Arial"/>
              <a:buNone/>
            </a:pPr>
            <a:r>
              <a:rPr lang="en" sz="2300" b="1" i="1">
                <a:solidFill>
                  <a:srgbClr val="233A44"/>
                </a:solidFill>
                <a:latin typeface="Economica"/>
                <a:ea typeface="Economica"/>
                <a:cs typeface="Economica"/>
                <a:sym typeface="Economica"/>
              </a:rPr>
              <a:t>* Taking everything into account…</a:t>
            </a:r>
            <a:endParaRPr sz="2300" b="1" i="1">
              <a:solidFill>
                <a:srgbClr val="233A44"/>
              </a:solidFill>
              <a:latin typeface="Economica"/>
              <a:ea typeface="Economica"/>
              <a:cs typeface="Economica"/>
              <a:sym typeface="Economica"/>
            </a:endParaRPr>
          </a:p>
          <a:p>
            <a:pPr marL="457200" lvl="0" indent="0" algn="l" rtl="0">
              <a:spcBef>
                <a:spcPts val="1200"/>
              </a:spcBef>
              <a:spcAft>
                <a:spcPts val="1200"/>
              </a:spcAft>
              <a:buClr>
                <a:schemeClr val="dk1"/>
              </a:buClr>
              <a:buSzPts val="1100"/>
              <a:buFont typeface="Arial"/>
              <a:buNone/>
            </a:pPr>
            <a:r>
              <a:rPr lang="en" sz="2300" b="1" i="1">
                <a:solidFill>
                  <a:srgbClr val="233A44"/>
                </a:solidFill>
                <a:latin typeface="Economica"/>
                <a:ea typeface="Economica"/>
                <a:cs typeface="Economica"/>
                <a:sym typeface="Economica"/>
              </a:rPr>
              <a:t>* All things considered...</a:t>
            </a:r>
            <a:endParaRPr sz="2300">
              <a:latin typeface="Economica"/>
              <a:ea typeface="Economica"/>
              <a:cs typeface="Economica"/>
              <a:sym typeface="Economica"/>
            </a:endParaRPr>
          </a:p>
        </p:txBody>
      </p:sp>
      <p:pic>
        <p:nvPicPr>
          <p:cNvPr id="125" name="Google Shape;125;p21"/>
          <p:cNvPicPr preferRelativeResize="0"/>
          <p:nvPr/>
        </p:nvPicPr>
        <p:blipFill>
          <a:blip r:embed="rId3">
            <a:alphaModFix/>
          </a:blip>
          <a:stretch>
            <a:fillRect/>
          </a:stretch>
        </p:blipFill>
        <p:spPr>
          <a:xfrm>
            <a:off x="6468850" y="1703975"/>
            <a:ext cx="1966800" cy="1966800"/>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286</TotalTime>
  <Words>1076</Words>
  <Application>Microsoft Office PowerPoint</Application>
  <PresentationFormat>On-screen Show (16:9)</PresentationFormat>
  <Paragraphs>73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Economica</vt:lpstr>
      <vt:lpstr>Calibri Light</vt:lpstr>
      <vt:lpstr>Open Sans</vt:lpstr>
      <vt:lpstr>Arial</vt:lpstr>
      <vt:lpstr>Calibri</vt:lpstr>
      <vt:lpstr>Retrospect</vt:lpstr>
      <vt:lpstr>Opinion Essay</vt:lpstr>
      <vt:lpstr>PowerPoint Presentation</vt:lpstr>
      <vt:lpstr>How to write an opinion essay?</vt:lpstr>
      <vt:lpstr>What are some words that we may write to show that we are stating an opinion?</vt:lpstr>
      <vt:lpstr>The structure of an opinion essay: </vt:lpstr>
      <vt:lpstr>The structure of an opinion essay:</vt:lpstr>
      <vt:lpstr>Introduction (You may start with a question) </vt:lpstr>
      <vt:lpstr>Main body : (each paragraph should present a separate viewpoint)</vt:lpstr>
      <vt:lpstr>Conclusion. (summaries what you’ve said + Restate your opinion using different words) </vt:lpstr>
      <vt:lpstr>PowerPoint Presentation</vt:lpstr>
      <vt:lpstr>Computers are a necessity. Do you agree or disagree? Support your opinion with arguments and examples.</vt:lpstr>
      <vt:lpstr>1- introduction ( state the topic and show your opinion clearly) :</vt:lpstr>
      <vt:lpstr>2- Body 1st paragraph (mention reasons and examples) :</vt:lpstr>
      <vt:lpstr>3- Body 2nd paragraph (mention more reasons and examples)</vt:lpstr>
      <vt:lpstr>4- Body 3rd paragraph ( Add the opposing viewpoint)</vt:lpstr>
      <vt:lpstr>5- Conclusion ( Sum up your opinion)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Faten Maayah</cp:lastModifiedBy>
  <cp:revision>4</cp:revision>
  <dcterms:modified xsi:type="dcterms:W3CDTF">2025-11-06T11:27:47Z</dcterms:modified>
</cp:coreProperties>
</file>