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sldIdLst>
    <p:sldId id="288" r:id="rId2"/>
    <p:sldId id="271" r:id="rId3"/>
    <p:sldId id="277" r:id="rId4"/>
    <p:sldId id="278" r:id="rId5"/>
    <p:sldId id="279" r:id="rId6"/>
    <p:sldId id="280" r:id="rId7"/>
    <p:sldId id="28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59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117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246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366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452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482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83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775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838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34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022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978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91365-5F67-46D3-813E-CE83D5CF2975}" type="datetimeFigureOut">
              <a:rPr lang="en-US" smtClean="0"/>
              <a:t>11/13/2022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68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3632" y="2365130"/>
            <a:ext cx="6858000" cy="670322"/>
          </a:xfrm>
        </p:spPr>
        <p:txBody>
          <a:bodyPr>
            <a:noAutofit/>
          </a:bodyPr>
          <a:lstStyle/>
          <a:p>
            <a:r>
              <a:rPr lang="ar-JO" sz="2800" dirty="0"/>
              <a:t>المادة : العلوم </a:t>
            </a:r>
          </a:p>
          <a:p>
            <a:r>
              <a:rPr lang="ar-JO" sz="2800" dirty="0"/>
              <a:t>الصف : </a:t>
            </a:r>
            <a:r>
              <a:rPr lang="ar-JO" sz="2800" dirty="0" smtClean="0"/>
              <a:t>السابع</a:t>
            </a:r>
            <a:endParaRPr lang="ar-JO" sz="2800" dirty="0"/>
          </a:p>
          <a:p>
            <a:r>
              <a:rPr lang="ar-JO" sz="2800" dirty="0"/>
              <a:t>الوحدة </a:t>
            </a:r>
            <a:r>
              <a:rPr lang="ar-JO" sz="2800" dirty="0" smtClean="0"/>
              <a:t>الرابعة :</a:t>
            </a:r>
            <a:r>
              <a:rPr lang="ar-JO" sz="2800" dirty="0"/>
              <a:t> </a:t>
            </a:r>
            <a:r>
              <a:rPr lang="ar-JO" sz="2800" dirty="0" smtClean="0"/>
              <a:t>المحاليل</a:t>
            </a:r>
            <a:endParaRPr lang="ar-JO" sz="2800" dirty="0"/>
          </a:p>
          <a:p>
            <a:r>
              <a:rPr lang="ar-JO" sz="2800" dirty="0"/>
              <a:t>الدرس </a:t>
            </a:r>
            <a:r>
              <a:rPr lang="ar-JO" sz="2800" dirty="0" smtClean="0"/>
              <a:t>الثاني </a:t>
            </a:r>
            <a:r>
              <a:rPr lang="ar-JO" sz="2800" dirty="0" smtClean="0"/>
              <a:t>:</a:t>
            </a:r>
            <a:r>
              <a:rPr lang="ar-JO" sz="2800" dirty="0"/>
              <a:t> </a:t>
            </a:r>
            <a:r>
              <a:rPr lang="ar-JO" sz="2800" dirty="0" smtClean="0"/>
              <a:t>الذائبية 1</a:t>
            </a:r>
            <a:endParaRPr lang="ar-JO" sz="2800" dirty="0" smtClean="0"/>
          </a:p>
          <a:p>
            <a:r>
              <a:rPr lang="ar-JO" sz="2800" dirty="0" smtClean="0"/>
              <a:t> من صفحة </a:t>
            </a:r>
            <a:r>
              <a:rPr lang="ar-JO" sz="2800" dirty="0" smtClean="0"/>
              <a:t>100  </a:t>
            </a:r>
            <a:r>
              <a:rPr lang="ar-JO" sz="2800" smtClean="0"/>
              <a:t>إلى </a:t>
            </a:r>
            <a:r>
              <a:rPr lang="ar-JO" sz="2800" smtClean="0"/>
              <a:t>103</a:t>
            </a:r>
            <a:endParaRPr lang="ar-JO" sz="2800" dirty="0" smtClean="0"/>
          </a:p>
          <a:p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854558" y="3526631"/>
            <a:ext cx="6020486" cy="200335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100" dirty="0"/>
          </a:p>
        </p:txBody>
      </p:sp>
      <p:sp>
        <p:nvSpPr>
          <p:cNvPr id="9" name="Date Placeholder 1">
            <a:extLst>
              <a:ext uri="{FF2B5EF4-FFF2-40B4-BE49-F238E27FC236}">
                <a16:creationId xmlns="" xmlns:a16="http://schemas.microsoft.com/office/drawing/2014/main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538782" y="5667864"/>
            <a:ext cx="2434202" cy="47298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100" dirty="0">
                <a:solidFill>
                  <a:srgbClr val="800000"/>
                </a:solidFill>
              </a:rPr>
              <a:t>معلمة المادة : هبة سوداح </a:t>
            </a:r>
            <a:endParaRPr lang="en-US" sz="2100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  <p:pic>
        <p:nvPicPr>
          <p:cNvPr id="11" name="Picture 2" descr="علم الذوبان: ما المقدار الزائد عن الحد؟ - للعِلم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1097" y="3861813"/>
            <a:ext cx="2855760" cy="1905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686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334E3A-C302-4CA7-9B31-6B181941F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973660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ar-JO" sz="4800" b="1" dirty="0" smtClean="0">
                <a:solidFill>
                  <a:srgbClr val="FF0000"/>
                </a:solidFill>
              </a:rPr>
              <a:t>المخلوط</a:t>
            </a:r>
            <a:br>
              <a:rPr lang="ar-JO" sz="4800" b="1" dirty="0" smtClean="0">
                <a:solidFill>
                  <a:srgbClr val="FF0000"/>
                </a:solidFill>
              </a:rPr>
            </a:br>
            <a:r>
              <a:rPr lang="ar-JO" sz="4800" b="1" dirty="0" smtClean="0">
                <a:solidFill>
                  <a:srgbClr val="FF0000"/>
                </a:solidFill>
              </a:rPr>
              <a:t>يتكون من عدة مكونات خلطت معا 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F4F6920-C890-4A07-B971-6722B031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646" y="1733567"/>
            <a:ext cx="9706708" cy="4268346"/>
          </a:xfrm>
        </p:spPr>
        <p:txBody>
          <a:bodyPr/>
          <a:lstStyle/>
          <a:p>
            <a:pPr marL="0" indent="0" algn="r">
              <a:buNone/>
            </a:pPr>
            <a:r>
              <a:rPr lang="ar-JO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 algn="r">
              <a:buNone/>
            </a:pPr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xmlns="" id="{9AFDF7B2-FFCF-4EF7-9666-657D949F0DD3}"/>
              </a:ext>
            </a:extLst>
          </p:cNvPr>
          <p:cNvCxnSpPr/>
          <p:nvPr/>
        </p:nvCxnSpPr>
        <p:spPr>
          <a:xfrm>
            <a:off x="7535060" y="1966830"/>
            <a:ext cx="1026942" cy="15474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xmlns="" id="{D7EF15A7-A258-4911-B94E-6753493B5CC1}"/>
              </a:ext>
            </a:extLst>
          </p:cNvPr>
          <p:cNvSpPr/>
          <p:nvPr/>
        </p:nvSpPr>
        <p:spPr>
          <a:xfrm>
            <a:off x="7535060" y="3589302"/>
            <a:ext cx="3576119" cy="1033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متجانس</a:t>
            </a:r>
          </a:p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موزعة بانتظام </a:t>
            </a:r>
            <a:endParaRPr lang="en-US" sz="2400" b="1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xmlns="" id="{3C4480E9-F22C-479C-80D6-2125FA067675}"/>
              </a:ext>
            </a:extLst>
          </p:cNvPr>
          <p:cNvCxnSpPr>
            <a:cxnSpLocks/>
          </p:cNvCxnSpPr>
          <p:nvPr/>
        </p:nvCxnSpPr>
        <p:spPr>
          <a:xfrm flipH="1">
            <a:off x="1635088" y="1930400"/>
            <a:ext cx="1559169" cy="1320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xmlns="" id="{D7EF15A7-A258-4911-B94E-6753493B5CC1}"/>
              </a:ext>
            </a:extLst>
          </p:cNvPr>
          <p:cNvSpPr/>
          <p:nvPr/>
        </p:nvSpPr>
        <p:spPr>
          <a:xfrm>
            <a:off x="107134" y="3448033"/>
            <a:ext cx="4374331" cy="1033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غير متجانس</a:t>
            </a:r>
          </a:p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غير موزعة بانتظام </a:t>
            </a:r>
            <a:endParaRPr lang="en-US" sz="2400" b="1" dirty="0">
              <a:solidFill>
                <a:schemeClr val="tx1"/>
              </a:solidFill>
            </a:endParaRPr>
          </a:p>
        </p:txBody>
      </p:sp>
      <p:pic>
        <p:nvPicPr>
          <p:cNvPr id="2050" name="Picture 2" descr="املفي - صابون سائل برائحة الورد 500 مل | My Websi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0016" y="4680928"/>
            <a:ext cx="2014237" cy="2014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ماذا سنتعلم من هي المواد الغير نقية ان نميز المواد الغير نقية - ppt download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88" t="37345" b="16687"/>
          <a:stretch/>
        </p:blipFill>
        <p:spPr bwMode="auto">
          <a:xfrm>
            <a:off x="205626" y="4571186"/>
            <a:ext cx="4418091" cy="2123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10243" y="4875473"/>
            <a:ext cx="1950309" cy="1959016"/>
          </a:xfrm>
          <a:prstGeom prst="rect">
            <a:avLst/>
          </a:prstGeom>
        </p:spPr>
      </p:pic>
      <p:pic>
        <p:nvPicPr>
          <p:cNvPr id="2056" name="Picture 8" descr="أخبار البلد : ما سر انقطاع منتج &quot;البيبسي&quot; من &quot;ثلاجات&quot; المحال التجارية ؟!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1879" y="4949662"/>
            <a:ext cx="1736914" cy="1736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85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334E3A-C302-4CA7-9B31-6B181941F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973660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ar-JO" sz="4800" b="1" dirty="0" smtClean="0">
                <a:solidFill>
                  <a:srgbClr val="FF0000"/>
                </a:solidFill>
              </a:rPr>
              <a:t>المخلوط المتجانس</a:t>
            </a:r>
            <a:br>
              <a:rPr lang="ar-JO" sz="4800" b="1" dirty="0" smtClean="0">
                <a:solidFill>
                  <a:srgbClr val="FF0000"/>
                </a:solidFill>
              </a:rPr>
            </a:br>
            <a:r>
              <a:rPr lang="ar-JO" sz="4800" b="1" dirty="0" smtClean="0">
                <a:solidFill>
                  <a:srgbClr val="FF0000"/>
                </a:solidFill>
              </a:rPr>
              <a:t>يتكون من عدة مكونات خلطت معا 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F4F6920-C890-4A07-B971-6722B031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646" y="1733567"/>
            <a:ext cx="9706708" cy="4268346"/>
          </a:xfrm>
        </p:spPr>
        <p:txBody>
          <a:bodyPr/>
          <a:lstStyle/>
          <a:p>
            <a:pPr marL="0" indent="0" algn="r">
              <a:buNone/>
            </a:pPr>
            <a:r>
              <a:rPr lang="ar-JO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 algn="r">
              <a:buNone/>
            </a:pPr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xmlns="" id="{D7EF15A7-A258-4911-B94E-6753493B5CC1}"/>
              </a:ext>
            </a:extLst>
          </p:cNvPr>
          <p:cNvSpPr/>
          <p:nvPr/>
        </p:nvSpPr>
        <p:spPr>
          <a:xfrm>
            <a:off x="8058613" y="5171257"/>
            <a:ext cx="3576119" cy="1033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متجانسة</a:t>
            </a:r>
          </a:p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موزعة بانتظام </a:t>
            </a:r>
            <a:endParaRPr lang="en-US" sz="2400" b="1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>
            <a:stCxn id="2" idx="2"/>
          </p:cNvCxnSpPr>
          <p:nvPr/>
        </p:nvCxnSpPr>
        <p:spPr>
          <a:xfrm>
            <a:off x="5164164" y="1930400"/>
            <a:ext cx="24836" cy="15823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467477" y="3567063"/>
            <a:ext cx="3702868" cy="11316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>
                <a:solidFill>
                  <a:schemeClr val="tx1"/>
                </a:solidFill>
              </a:rPr>
              <a:t> </a:t>
            </a:r>
            <a:r>
              <a:rPr lang="ar-JO" sz="3600" dirty="0" smtClean="0">
                <a:solidFill>
                  <a:schemeClr val="tx1"/>
                </a:solidFill>
              </a:rPr>
              <a:t> المحاليل </a:t>
            </a:r>
            <a:endParaRPr lang="en-US" sz="3600" dirty="0">
              <a:solidFill>
                <a:schemeClr val="tx1"/>
              </a:solidFill>
            </a:endParaRPr>
          </a:p>
        </p:txBody>
      </p:sp>
      <p:pic>
        <p:nvPicPr>
          <p:cNvPr id="3074" name="Picture 2" descr="منهاجي - متعة التعليم الهادف - المحاليل نوع خاص من المخاليط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0711" y="2388778"/>
            <a:ext cx="3971925" cy="2324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دوسية الكيمياء الصف التاسع الفصل الأول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54" y="2688815"/>
            <a:ext cx="3108783" cy="2024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Oval 10"/>
          <p:cNvSpPr/>
          <p:nvPr/>
        </p:nvSpPr>
        <p:spPr>
          <a:xfrm>
            <a:off x="3271676" y="5137941"/>
            <a:ext cx="4094469" cy="14123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تتكون المحاليل من 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المذيب والمذاب 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20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334E3A-C302-4CA7-9B31-6B181941F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973660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ar-JO" sz="4800" b="1" dirty="0" smtClean="0">
                <a:solidFill>
                  <a:srgbClr val="FF0000"/>
                </a:solidFill>
              </a:rPr>
              <a:t>المخلوط المتجانس</a:t>
            </a:r>
            <a:br>
              <a:rPr lang="ar-JO" sz="4800" b="1" dirty="0" smtClean="0">
                <a:solidFill>
                  <a:srgbClr val="FF0000"/>
                </a:solidFill>
              </a:rPr>
            </a:br>
            <a:r>
              <a:rPr lang="ar-JO" sz="4800" b="1" dirty="0" smtClean="0">
                <a:solidFill>
                  <a:srgbClr val="FF0000"/>
                </a:solidFill>
              </a:rPr>
              <a:t>المحلول 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F4F6920-C890-4A07-B971-6722B031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646" y="1733567"/>
            <a:ext cx="9706708" cy="4268346"/>
          </a:xfrm>
        </p:spPr>
        <p:txBody>
          <a:bodyPr/>
          <a:lstStyle/>
          <a:p>
            <a:pPr marL="0" indent="0" algn="r">
              <a:buNone/>
            </a:pPr>
            <a:r>
              <a:rPr lang="ar-JO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 algn="r">
              <a:buNone/>
            </a:pPr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xmlns="" id="{9AFDF7B2-FFCF-4EF7-9666-657D949F0DD3}"/>
              </a:ext>
            </a:extLst>
          </p:cNvPr>
          <p:cNvCxnSpPr/>
          <p:nvPr/>
        </p:nvCxnSpPr>
        <p:spPr>
          <a:xfrm>
            <a:off x="6303788" y="1703754"/>
            <a:ext cx="1026942" cy="15474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xmlns="" id="{D7EF15A7-A258-4911-B94E-6753493B5CC1}"/>
              </a:ext>
            </a:extLst>
          </p:cNvPr>
          <p:cNvSpPr/>
          <p:nvPr/>
        </p:nvSpPr>
        <p:spPr>
          <a:xfrm>
            <a:off x="6832347" y="3177766"/>
            <a:ext cx="4846623" cy="3023858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المذيب</a:t>
            </a:r>
          </a:p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مادة تفكك جزيئات المذاب وتكون كميتها أكبر من كمية المذاب  </a:t>
            </a:r>
            <a:endParaRPr lang="en-US" sz="2400" b="1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385996" y="1733567"/>
            <a:ext cx="787652" cy="14441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xmlns="" id="{D7EF15A7-A258-4911-B94E-6753493B5CC1}"/>
              </a:ext>
            </a:extLst>
          </p:cNvPr>
          <p:cNvSpPr/>
          <p:nvPr/>
        </p:nvSpPr>
        <p:spPr>
          <a:xfrm>
            <a:off x="108642" y="3251200"/>
            <a:ext cx="4905469" cy="3285402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المذاب </a:t>
            </a:r>
          </a:p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مادة تتفكك جزيئاتها وتنتشر بين جزيئات المذيب وتكون كميتها أقل من كمية المذيب   </a:t>
            </a:r>
            <a:endParaRPr lang="en-US" sz="24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92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334E3A-C302-4CA7-9B31-6B181941F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2341" y="1167791"/>
            <a:ext cx="8973660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ar-JO" sz="4800" b="1" dirty="0" smtClean="0">
                <a:solidFill>
                  <a:srgbClr val="FF0000"/>
                </a:solidFill>
              </a:rPr>
              <a:t>الذوبان</a:t>
            </a:r>
            <a:r>
              <a:rPr lang="ar-JO" sz="4800" b="1" dirty="0" smtClean="0"/>
              <a:t/>
            </a:r>
            <a:br>
              <a:rPr lang="ar-JO" sz="4800" b="1" dirty="0" smtClean="0"/>
            </a:br>
            <a:r>
              <a:rPr lang="ar-JO" sz="4800" b="1" dirty="0" smtClean="0"/>
              <a:t>انتشار جسيمات المذاب بانتظام بين جزيئات المذيب  </a:t>
            </a:r>
            <a:endParaRPr lang="en-US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F4F6920-C890-4A07-B971-6722B031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646" y="1733567"/>
            <a:ext cx="9706708" cy="4268346"/>
          </a:xfrm>
        </p:spPr>
        <p:txBody>
          <a:bodyPr/>
          <a:lstStyle/>
          <a:p>
            <a:pPr marL="0" indent="0" algn="r">
              <a:buNone/>
            </a:pPr>
            <a:r>
              <a:rPr lang="ar-JO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 algn="r">
              <a:buNone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895651" y="2736057"/>
            <a:ext cx="3702868" cy="11316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chemeClr val="tx1"/>
                </a:solidFill>
              </a:rPr>
              <a:t>ذوبان السكر في الماء </a:t>
            </a:r>
            <a:endParaRPr lang="en-US" sz="3600" dirty="0" smtClean="0">
              <a:solidFill>
                <a:schemeClr val="tx1"/>
              </a:solidFill>
            </a:endParaRPr>
          </a:p>
          <a:p>
            <a:pPr algn="ctr"/>
            <a:r>
              <a:rPr lang="ar-JO" sz="3600" dirty="0" smtClean="0">
                <a:solidFill>
                  <a:schemeClr val="tx1"/>
                </a:solidFill>
              </a:rPr>
              <a:t>( محلول)</a:t>
            </a:r>
            <a:endParaRPr lang="en-US" sz="3600" dirty="0">
              <a:solidFill>
                <a:schemeClr val="tx1"/>
              </a:solidFill>
            </a:endParaRPr>
          </a:p>
        </p:txBody>
      </p:sp>
      <p:pic>
        <p:nvPicPr>
          <p:cNvPr id="3074" name="Picture 2" descr="منهاجي - متعة التعليم الهادف - المحاليل نوع خاص من المخاليط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123" y="4132904"/>
            <a:ext cx="3971925" cy="2324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دوسية الكيمياء الصف التاسع الفصل الأول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732" y="4535722"/>
            <a:ext cx="3108783" cy="2024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154689" y="2909107"/>
            <a:ext cx="3702868" cy="11316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chemeClr val="tx1"/>
                </a:solidFill>
              </a:rPr>
              <a:t>ذوبان الملح في الماء</a:t>
            </a:r>
            <a:endParaRPr lang="en-US" sz="3600" dirty="0" smtClean="0">
              <a:solidFill>
                <a:schemeClr val="tx1"/>
              </a:solidFill>
            </a:endParaRPr>
          </a:p>
          <a:p>
            <a:pPr algn="ctr"/>
            <a:r>
              <a:rPr lang="ar-JO" sz="3600" dirty="0" smtClean="0">
                <a:solidFill>
                  <a:schemeClr val="tx1"/>
                </a:solidFill>
              </a:rPr>
              <a:t> ( محلول ) 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1732" y="5164757"/>
            <a:ext cx="960609" cy="5502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0177834"/>
              </p:ext>
            </p:extLst>
          </p:nvPr>
        </p:nvGraphicFramePr>
        <p:xfrm>
          <a:off x="4762123" y="3123446"/>
          <a:ext cx="2084304" cy="15662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152"/>
                <a:gridCol w="1042152"/>
              </a:tblGrid>
              <a:tr h="367485"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>
                          <a:solidFill>
                            <a:schemeClr val="tx1"/>
                          </a:solidFill>
                        </a:rPr>
                        <a:t>المذاب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>
                          <a:solidFill>
                            <a:schemeClr val="tx1"/>
                          </a:solidFill>
                        </a:rPr>
                        <a:t>المذيب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198764"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>
                          <a:solidFill>
                            <a:schemeClr val="tx1"/>
                          </a:solidFill>
                        </a:rPr>
                        <a:t>السكر</a:t>
                      </a:r>
                    </a:p>
                    <a:p>
                      <a:pPr algn="ctr"/>
                      <a:endParaRPr lang="ar-JO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ar-JO" dirty="0" smtClean="0">
                          <a:solidFill>
                            <a:schemeClr val="tx1"/>
                          </a:solidFill>
                        </a:rPr>
                        <a:t>الملح</a:t>
                      </a:r>
                      <a:r>
                        <a:rPr lang="ar-JO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dirty="0" smtClean="0">
                          <a:solidFill>
                            <a:schemeClr val="tx1"/>
                          </a:solidFill>
                        </a:rPr>
                        <a:t>الماء</a:t>
                      </a:r>
                    </a:p>
                    <a:p>
                      <a:pPr algn="ctr"/>
                      <a:endParaRPr lang="ar-JO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ar-JO" dirty="0" smtClean="0">
                          <a:solidFill>
                            <a:schemeClr val="tx1"/>
                          </a:solidFill>
                        </a:rPr>
                        <a:t>الماء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482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334E3A-C302-4CA7-9B31-6B181941F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7470" y="1115485"/>
            <a:ext cx="8973660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ar-JO" sz="4800" b="1" dirty="0" smtClean="0">
                <a:solidFill>
                  <a:srgbClr val="FF0000"/>
                </a:solidFill>
              </a:rPr>
              <a:t>تركيز المحلول</a:t>
            </a:r>
            <a:r>
              <a:rPr lang="ar-JO" sz="4800" b="1" dirty="0" smtClean="0"/>
              <a:t/>
            </a:r>
            <a:br>
              <a:rPr lang="ar-JO" sz="4800" b="1" dirty="0" smtClean="0"/>
            </a:br>
            <a:r>
              <a:rPr lang="ar-JO" sz="4000" dirty="0" smtClean="0"/>
              <a:t>تعبير عن العلاقة بين كميتي المذيب والمذاب في المحلول   </a:t>
            </a:r>
            <a:endParaRPr lang="en-US" sz="4800" dirty="0"/>
          </a:p>
        </p:txBody>
      </p:sp>
      <p:sp>
        <p:nvSpPr>
          <p:cNvPr id="10" name="Rectangle 9"/>
          <p:cNvSpPr/>
          <p:nvPr/>
        </p:nvSpPr>
        <p:spPr>
          <a:xfrm>
            <a:off x="2607397" y="2694360"/>
            <a:ext cx="5893807" cy="31758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3600" dirty="0" smtClean="0">
                <a:solidFill>
                  <a:schemeClr val="tx1"/>
                </a:solidFill>
              </a:rPr>
              <a:t>  </a:t>
            </a:r>
            <a:r>
              <a:rPr lang="ar-JO" sz="3600" dirty="0" smtClean="0">
                <a:solidFill>
                  <a:schemeClr val="tx1"/>
                </a:solidFill>
              </a:rPr>
              <a:t>تركيز المحلول = كتلة المذاب </a:t>
            </a:r>
          </a:p>
          <a:p>
            <a:pPr algn="r"/>
            <a:r>
              <a:rPr lang="ar-JO" sz="3600" dirty="0">
                <a:solidFill>
                  <a:schemeClr val="tx1"/>
                </a:solidFill>
              </a:rPr>
              <a:t> </a:t>
            </a:r>
            <a:r>
              <a:rPr lang="ar-JO" sz="3600" dirty="0" smtClean="0">
                <a:solidFill>
                  <a:schemeClr val="tx1"/>
                </a:solidFill>
              </a:rPr>
              <a:t>                    حجم المحلول 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1732" y="5164757"/>
            <a:ext cx="960609" cy="5502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3802454" y="4273234"/>
            <a:ext cx="2453489" cy="181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0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446067" y="1831303"/>
            <a:ext cx="5242987" cy="19229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JO" sz="3600" dirty="0" smtClean="0">
                <a:solidFill>
                  <a:schemeClr val="tx1"/>
                </a:solidFill>
              </a:rPr>
              <a:t>تركيز المحلول = كتلة المذاب </a:t>
            </a:r>
          </a:p>
          <a:p>
            <a:pPr algn="r"/>
            <a:r>
              <a:rPr lang="ar-JO" sz="3600" dirty="0">
                <a:solidFill>
                  <a:schemeClr val="tx1"/>
                </a:solidFill>
              </a:rPr>
              <a:t> </a:t>
            </a:r>
            <a:r>
              <a:rPr lang="ar-JO" sz="3600" dirty="0" smtClean="0">
                <a:solidFill>
                  <a:schemeClr val="tx1"/>
                </a:solidFill>
              </a:rPr>
              <a:t>                    حجم المحلول 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1732" y="5164757"/>
            <a:ext cx="960609" cy="5502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6889688" y="2774649"/>
            <a:ext cx="2453489" cy="181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451732" y="3996859"/>
            <a:ext cx="4744016" cy="233579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2400" dirty="0" smtClean="0">
                <a:solidFill>
                  <a:schemeClr val="tx1"/>
                </a:solidFill>
              </a:rPr>
              <a:t>وحدة كل من</a:t>
            </a:r>
          </a:p>
          <a:p>
            <a:pPr algn="ctr" rtl="1"/>
            <a:r>
              <a:rPr lang="ar-JO" sz="2400" dirty="0" smtClean="0">
                <a:solidFill>
                  <a:schemeClr val="tx1"/>
                </a:solidFill>
              </a:rPr>
              <a:t>كتلة المذاب ( غ )</a:t>
            </a:r>
            <a:r>
              <a:rPr lang="ar-JO" sz="2400" dirty="0">
                <a:solidFill>
                  <a:schemeClr val="tx1"/>
                </a:solidFill>
              </a:rPr>
              <a:t> </a:t>
            </a:r>
            <a:r>
              <a:rPr lang="ar-JO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endParaRPr lang="ar-JO" sz="2400" dirty="0" smtClean="0">
              <a:solidFill>
                <a:schemeClr val="tx1"/>
              </a:solidFill>
            </a:endParaRPr>
          </a:p>
          <a:p>
            <a:pPr algn="ctr" rtl="1"/>
            <a:r>
              <a:rPr lang="ar-JO" sz="2400" dirty="0" smtClean="0">
                <a:solidFill>
                  <a:schemeClr val="tx1"/>
                </a:solidFill>
              </a:rPr>
              <a:t>حجم المحلول ( مل )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ar-JO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   ml</a:t>
            </a:r>
            <a:endParaRPr lang="ar-JO" sz="2400" dirty="0" smtClean="0">
              <a:solidFill>
                <a:schemeClr val="tx1"/>
              </a:solidFill>
            </a:endParaRPr>
          </a:p>
          <a:p>
            <a:pPr algn="ctr" rtl="1"/>
            <a:r>
              <a:rPr lang="ar-JO" sz="2400" dirty="0" smtClean="0">
                <a:solidFill>
                  <a:schemeClr val="tx1"/>
                </a:solidFill>
              </a:rPr>
              <a:t>تركيز المحلول ( غ / مل )</a:t>
            </a:r>
            <a:r>
              <a:rPr lang="en-US" sz="2400" dirty="0" smtClean="0">
                <a:solidFill>
                  <a:schemeClr val="tx1"/>
                </a:solidFill>
              </a:rPr>
              <a:t>  g / ml  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446067" y="3996859"/>
            <a:ext cx="4744016" cy="233579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2400" dirty="0" smtClean="0">
                <a:solidFill>
                  <a:schemeClr val="tx1"/>
                </a:solidFill>
              </a:rPr>
              <a:t>يرمز الى كل من</a:t>
            </a:r>
          </a:p>
          <a:p>
            <a:pPr algn="ctr" rtl="1"/>
            <a:r>
              <a:rPr lang="ar-JO" sz="2400" dirty="0" smtClean="0">
                <a:solidFill>
                  <a:schemeClr val="tx1"/>
                </a:solidFill>
              </a:rPr>
              <a:t>كتلة المذاب</a:t>
            </a:r>
            <a:r>
              <a:rPr lang="ar-JO" sz="2400" dirty="0">
                <a:solidFill>
                  <a:schemeClr val="tx1"/>
                </a:solidFill>
              </a:rPr>
              <a:t> </a:t>
            </a:r>
            <a:r>
              <a:rPr lang="ar-JO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m</a:t>
            </a:r>
            <a:endParaRPr lang="ar-JO" sz="2400" dirty="0" smtClean="0">
              <a:solidFill>
                <a:schemeClr val="tx1"/>
              </a:solidFill>
            </a:endParaRPr>
          </a:p>
          <a:p>
            <a:pPr algn="ctr" rtl="1"/>
            <a:r>
              <a:rPr lang="ar-JO" sz="2400" dirty="0" smtClean="0">
                <a:solidFill>
                  <a:schemeClr val="tx1"/>
                </a:solidFill>
              </a:rPr>
              <a:t>حجم المحلول</a:t>
            </a:r>
            <a:r>
              <a:rPr lang="ar-JO" sz="2400" dirty="0">
                <a:solidFill>
                  <a:schemeClr val="tx1"/>
                </a:solidFill>
              </a:rPr>
              <a:t> </a:t>
            </a:r>
            <a:r>
              <a:rPr lang="ar-JO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V</a:t>
            </a:r>
            <a:endParaRPr lang="ar-JO" sz="2400" dirty="0" smtClean="0">
              <a:solidFill>
                <a:schemeClr val="tx1"/>
              </a:solidFill>
            </a:endParaRPr>
          </a:p>
          <a:p>
            <a:pPr algn="ctr" rtl="1"/>
            <a:r>
              <a:rPr lang="ar-JO" sz="2400" dirty="0" smtClean="0">
                <a:solidFill>
                  <a:schemeClr val="tx1"/>
                </a:solidFill>
              </a:rPr>
              <a:t>تركيز المحلول </a:t>
            </a:r>
            <a:r>
              <a:rPr lang="en-US" sz="2400" dirty="0" smtClean="0">
                <a:solidFill>
                  <a:schemeClr val="tx1"/>
                </a:solidFill>
              </a:rPr>
              <a:t> C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810692" y="2091351"/>
            <a:ext cx="1846908" cy="14202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smtClean="0">
                <a:solidFill>
                  <a:schemeClr val="tx1"/>
                </a:solidFill>
              </a:rPr>
              <a:t>   C = m </a:t>
            </a:r>
          </a:p>
          <a:p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smtClean="0">
                <a:solidFill>
                  <a:schemeClr val="tx1"/>
                </a:solidFill>
              </a:rPr>
              <a:t>         V </a:t>
            </a:r>
            <a:endParaRPr lang="ar-JO" sz="3600" dirty="0" smtClean="0">
              <a:solidFill>
                <a:schemeClr val="tx1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2734146" y="2802642"/>
            <a:ext cx="718570" cy="115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785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705</TotalTime>
  <Words>164</Words>
  <Application>Microsoft Office PowerPoint</Application>
  <PresentationFormat>Widescreen</PresentationFormat>
  <Paragraphs>55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المخلوط يتكون من عدة مكونات خلطت معا </vt:lpstr>
      <vt:lpstr>المخلوط المتجانس يتكون من عدة مكونات خلطت معا </vt:lpstr>
      <vt:lpstr>المخلوط المتجانس المحلول </vt:lpstr>
      <vt:lpstr>الذوبان انتشار جسيمات المذاب بانتظام بين جزيئات المذيب  </vt:lpstr>
      <vt:lpstr>تركيز المحلول تعبير عن العلاقة بين كميتي المذيب والمذاب في المحلول  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تصنيف الحيوانات</dc:title>
  <dc:creator>Heba</dc:creator>
  <cp:lastModifiedBy>ADMIN</cp:lastModifiedBy>
  <cp:revision>61</cp:revision>
  <dcterms:created xsi:type="dcterms:W3CDTF">2020-09-19T14:44:44Z</dcterms:created>
  <dcterms:modified xsi:type="dcterms:W3CDTF">2022-11-13T17:28:13Z</dcterms:modified>
</cp:coreProperties>
</file>