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15"/>
  </p:notesMasterIdLst>
  <p:sldIdLst>
    <p:sldId id="256" r:id="rId2"/>
    <p:sldId id="257" r:id="rId3"/>
    <p:sldId id="274" r:id="rId4"/>
    <p:sldId id="275" r:id="rId5"/>
    <p:sldId id="259" r:id="rId6"/>
    <p:sldId id="261" r:id="rId7"/>
    <p:sldId id="272" r:id="rId8"/>
    <p:sldId id="273" r:id="rId9"/>
    <p:sldId id="262" r:id="rId10"/>
    <p:sldId id="263" r:id="rId11"/>
    <p:sldId id="264" r:id="rId12"/>
    <p:sldId id="265" r:id="rId13"/>
    <p:sldId id="260" r:id="rId14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0975" autoAdjust="0"/>
  </p:normalViewPr>
  <p:slideViewPr>
    <p:cSldViewPr>
      <p:cViewPr varScale="1">
        <p:scale>
          <a:sx n="77" d="100"/>
          <a:sy n="77" d="100"/>
        </p:scale>
        <p:origin x="12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E044BC6-72B6-4347-8A65-79EB578F49DC}" type="datetimeFigureOut">
              <a:rPr lang="ar-JO" smtClean="0"/>
              <a:pPr/>
              <a:t>13/05/1447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5ABD85A-7F77-4D9A-B81A-4BCE2652A608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BD85A-7F77-4D9A-B81A-4BCE2652A608}" type="slidenum">
              <a:rPr lang="ar-JO" smtClean="0"/>
              <a:pPr/>
              <a:t>1</a:t>
            </a:fld>
            <a:endParaRPr lang="ar-J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747-3461-497A-8DA8-F1D52AA32432}" type="datetimeFigureOut">
              <a:rPr lang="ar-JO" smtClean="0"/>
              <a:pPr/>
              <a:t>13/05/1447</a:t>
            </a:fld>
            <a:endParaRPr lang="ar-JO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747-3461-497A-8DA8-F1D52AA32432}" type="datetimeFigureOut">
              <a:rPr lang="ar-JO" smtClean="0"/>
              <a:pPr/>
              <a:t>13/05/1447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747-3461-497A-8DA8-F1D52AA32432}" type="datetimeFigureOut">
              <a:rPr lang="ar-JO" smtClean="0"/>
              <a:pPr/>
              <a:t>13/05/1447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747-3461-497A-8DA8-F1D52AA32432}" type="datetimeFigureOut">
              <a:rPr lang="ar-JO" smtClean="0"/>
              <a:pPr/>
              <a:t>13/05/1447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747-3461-497A-8DA8-F1D52AA32432}" type="datetimeFigureOut">
              <a:rPr lang="ar-JO" smtClean="0"/>
              <a:pPr/>
              <a:t>13/05/1447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747-3461-497A-8DA8-F1D52AA32432}" type="datetimeFigureOut">
              <a:rPr lang="ar-JO" smtClean="0"/>
              <a:pPr/>
              <a:t>13/05/1447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747-3461-497A-8DA8-F1D52AA32432}" type="datetimeFigureOut">
              <a:rPr lang="ar-JO" smtClean="0"/>
              <a:pPr/>
              <a:t>13/05/1447</a:t>
            </a:fld>
            <a:endParaRPr lang="ar-JO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747-3461-497A-8DA8-F1D52AA32432}" type="datetimeFigureOut">
              <a:rPr lang="ar-JO" smtClean="0"/>
              <a:pPr/>
              <a:t>13/05/1447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747-3461-497A-8DA8-F1D52AA32432}" type="datetimeFigureOut">
              <a:rPr lang="ar-JO" smtClean="0"/>
              <a:pPr/>
              <a:t>13/05/1447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747-3461-497A-8DA8-F1D52AA32432}" type="datetimeFigureOut">
              <a:rPr lang="ar-JO" smtClean="0"/>
              <a:pPr/>
              <a:t>13/05/1447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747-3461-497A-8DA8-F1D52AA32432}" type="datetimeFigureOut">
              <a:rPr lang="ar-JO" smtClean="0"/>
              <a:pPr/>
              <a:t>13/05/1447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E4CB747-3461-497A-8DA8-F1D52AA32432}" type="datetimeFigureOut">
              <a:rPr lang="ar-JO" smtClean="0"/>
              <a:pPr/>
              <a:t>13/05/1447</a:t>
            </a:fld>
            <a:endParaRPr lang="ar-JO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JO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oshiba\AppData\Local\Microsoft\Windows\INetCache\IE\N33I7Q15\study[1]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9318406">
            <a:off x="195548" y="294608"/>
            <a:ext cx="2486029" cy="2419353"/>
          </a:xfrm>
          <a:prstGeom prst="rect">
            <a:avLst/>
          </a:prstGeom>
          <a:noFill/>
        </p:spPr>
      </p:pic>
      <p:sp>
        <p:nvSpPr>
          <p:cNvPr id="5" name="مستطيل مستدير الزوايا 4"/>
          <p:cNvSpPr/>
          <p:nvPr/>
        </p:nvSpPr>
        <p:spPr>
          <a:xfrm>
            <a:off x="2357422" y="1214422"/>
            <a:ext cx="6286544" cy="564357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400" b="1" dirty="0" smtClean="0">
                <a:latin typeface="Arial" pitchFamily="34" charset="0"/>
                <a:cs typeface="Arial" pitchFamily="34" charset="0"/>
              </a:rPr>
              <a:t>مدارس بطريركية الروم </a:t>
            </a:r>
            <a:r>
              <a:rPr lang="ar-JO" sz="2400" b="1" smtClean="0">
                <a:latin typeface="Arial" pitchFamily="34" charset="0"/>
                <a:cs typeface="Arial" pitchFamily="34" charset="0"/>
              </a:rPr>
              <a:t>المقدسية </a:t>
            </a:r>
            <a:r>
              <a:rPr lang="ar-JO" sz="2400" b="1" smtClean="0">
                <a:latin typeface="Arial" pitchFamily="34" charset="0"/>
                <a:cs typeface="Arial" pitchFamily="34" charset="0"/>
              </a:rPr>
              <a:t>الثانويّه</a:t>
            </a:r>
            <a:r>
              <a:rPr lang="ar-JO" sz="24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ar-JO" sz="2400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ar-JO" sz="2400" b="1" dirty="0" err="1" smtClean="0">
                <a:latin typeface="Arial" pitchFamily="34" charset="0"/>
                <a:cs typeface="Arial" pitchFamily="34" charset="0"/>
              </a:rPr>
              <a:t>مأدبا</a:t>
            </a:r>
            <a:endParaRPr lang="ar-JO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ar-JO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ar-JO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ar-JO" sz="2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ar-JO" sz="2400" b="1" dirty="0" smtClean="0">
                <a:latin typeface="Arial" pitchFamily="34" charset="0"/>
                <a:cs typeface="Arial" pitchFamily="34" charset="0"/>
              </a:rPr>
              <a:t>المادة:- اللغة العربية </a:t>
            </a:r>
          </a:p>
          <a:p>
            <a:pPr algn="ctr"/>
            <a:endParaRPr lang="ar-JO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ar-JO" sz="2400" b="1" dirty="0" smtClean="0">
                <a:latin typeface="Arial" pitchFamily="34" charset="0"/>
                <a:cs typeface="Arial" pitchFamily="34" charset="0"/>
              </a:rPr>
              <a:t>القاعدة :- الأفعال الخمسة </a:t>
            </a:r>
          </a:p>
          <a:p>
            <a:pPr algn="ctr"/>
            <a:endParaRPr lang="ar-JO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ar-JO" sz="2400" b="1" dirty="0" smtClean="0">
                <a:latin typeface="Arial" pitchFamily="34" charset="0"/>
                <a:cs typeface="Arial" pitchFamily="34" charset="0"/>
              </a:rPr>
              <a:t>الصف:- السابع ”أ +ب“ </a:t>
            </a:r>
          </a:p>
          <a:p>
            <a:pPr algn="ctr"/>
            <a:endParaRPr lang="ar-JO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ar-JO" sz="2400" b="1" dirty="0" smtClean="0">
                <a:latin typeface="Arial" pitchFamily="34" charset="0"/>
                <a:cs typeface="Arial" pitchFamily="34" charset="0"/>
              </a:rPr>
              <a:t>المعلمة:- دعاء اللبابدة 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تمرير عمودي 5"/>
          <p:cNvSpPr/>
          <p:nvPr/>
        </p:nvSpPr>
        <p:spPr>
          <a:xfrm>
            <a:off x="714348" y="285728"/>
            <a:ext cx="8215370" cy="6715172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000" b="1" dirty="0" smtClean="0">
                <a:latin typeface="Arial" pitchFamily="34" charset="0"/>
                <a:cs typeface="Arial" pitchFamily="34" charset="0"/>
              </a:rPr>
              <a:t>** الأفعال الخمسة عندما تسبق بحروف الجزم ” لام الأمر الجازمة ، لا الناهية ،لم حرف النفي والجزم” يكون علامة حذف النون . </a:t>
            </a:r>
            <a:endParaRPr lang="ar-SA" sz="4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تمرير أفقي 4"/>
          <p:cNvSpPr/>
          <p:nvPr/>
        </p:nvSpPr>
        <p:spPr>
          <a:xfrm>
            <a:off x="1000100" y="357166"/>
            <a:ext cx="6643734" cy="1071570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علامات إعراب </a:t>
            </a:r>
            <a:r>
              <a:rPr lang="ar-JO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الأفعال الخمسة 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6500826" y="1500174"/>
            <a:ext cx="214314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الأفعال الخمسة :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1071538" y="2071678"/>
            <a:ext cx="7572428" cy="954107"/>
          </a:xfrm>
          <a:prstGeom prst="rect">
            <a:avLst/>
          </a:prstGeom>
          <a:solidFill>
            <a:srgbClr val="FFFF00"/>
          </a:solidFill>
          <a:effectLst>
            <a:softEdge rad="317500"/>
          </a:effectLst>
        </p:spPr>
        <p:txBody>
          <a:bodyPr wrap="square" rtlCol="1">
            <a:spAutoFit/>
          </a:bodyPr>
          <a:lstStyle/>
          <a:p>
            <a:r>
              <a:rPr lang="ar-SA" sz="2800" b="1" dirty="0">
                <a:latin typeface="Arial" pitchFamily="34" charset="0"/>
                <a:cs typeface="Arial" pitchFamily="34" charset="0"/>
              </a:rPr>
              <a:t>كل فعل مضارع اتصلت به ألف الاثنين ، أو واو الجماعة ، أو ياء المخاطبة سواء أكان مبدوءا بالتاء أو الياء .</a:t>
            </a:r>
            <a:endParaRPr lang="ar-SA" sz="28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6715140" y="3000372"/>
            <a:ext cx="214314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مثل : </a:t>
            </a:r>
          </a:p>
        </p:txBody>
      </p:sp>
      <p:sp>
        <p:nvSpPr>
          <p:cNvPr id="9" name="مستطيل 8"/>
          <p:cNvSpPr/>
          <p:nvPr/>
        </p:nvSpPr>
        <p:spPr>
          <a:xfrm>
            <a:off x="1214414" y="3786190"/>
            <a:ext cx="77153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الصديقان يتعاونان .                </a:t>
            </a:r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الفعل (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يتعاونان</a:t>
            </a:r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) اتصل بألف الاثنين .</a:t>
            </a:r>
          </a:p>
          <a:p>
            <a:r>
              <a:rPr lang="ar-SA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المؤمنون يقيمون الصلاة .        </a:t>
            </a:r>
            <a:r>
              <a:rPr lang="ar-SA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الفعل (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يقيمون</a:t>
            </a:r>
            <a:r>
              <a:rPr lang="ar-SA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) اتصل بواو الجماعة .</a:t>
            </a:r>
          </a:p>
          <a:p>
            <a:r>
              <a:rPr lang="ar-SA" sz="24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أنتِ تحبين الخير .                  </a:t>
            </a:r>
            <a:r>
              <a:rPr lang="ar-SA" sz="24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الفعل (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تحبين</a:t>
            </a:r>
            <a:r>
              <a:rPr lang="ar-SA" sz="24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) اتصل بياء المخاطبة 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7000860" y="5000636"/>
            <a:ext cx="214314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إعرابها : 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285720" y="5500702"/>
            <a:ext cx="8858280" cy="954107"/>
          </a:xfrm>
          <a:prstGeom prst="rect">
            <a:avLst/>
          </a:prstGeom>
          <a:solidFill>
            <a:srgbClr val="FF3399"/>
          </a:solidFill>
          <a:effectLst>
            <a:softEdge rad="317500"/>
          </a:effectLst>
        </p:spPr>
        <p:txBody>
          <a:bodyPr wrap="square">
            <a:spAutoFit/>
          </a:bodyPr>
          <a:lstStyle/>
          <a:p>
            <a:r>
              <a:rPr lang="ar-SA" sz="2800" b="1" dirty="0">
                <a:latin typeface="Arial" pitchFamily="34" charset="0"/>
                <a:cs typeface="Arial" pitchFamily="34" charset="0"/>
              </a:rPr>
              <a:t>ترفع وعلامة رفعها ثبوت النون .</a:t>
            </a:r>
          </a:p>
          <a:p>
            <a:r>
              <a:rPr lang="ar-SA" sz="2800" b="1" dirty="0">
                <a:latin typeface="Arial" pitchFamily="34" charset="0"/>
                <a:cs typeface="Arial" pitchFamily="34" charset="0"/>
              </a:rPr>
              <a:t> وتنصب وتجزم وعلامة نصبها أو جزمها حذف النون .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  <p:bldP spid="9" grpId="0" build="p"/>
      <p:bldP spid="11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15680" y="0"/>
          <a:ext cx="9128320" cy="6857999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35244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38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02684">
                <a:tc>
                  <a:txBody>
                    <a:bodyPr/>
                    <a:lstStyle/>
                    <a:p>
                      <a:pPr algn="ctr" rtl="1"/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400" b="1" dirty="0">
                          <a:latin typeface="Arial" pitchFamily="34" charset="0"/>
                          <a:cs typeface="Arial" pitchFamily="34" charset="0"/>
                        </a:rPr>
                        <a:t>أنتم </a:t>
                      </a:r>
                      <a:r>
                        <a:rPr lang="ar-SA" sz="2400" b="1" u="sng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تكرمون</a:t>
                      </a:r>
                      <a:r>
                        <a:rPr lang="ar-SA" sz="2400" b="1" dirty="0">
                          <a:latin typeface="Arial" pitchFamily="34" charset="0"/>
                          <a:cs typeface="Arial" pitchFamily="34" charset="0"/>
                        </a:rPr>
                        <a:t> الضيف</a:t>
                      </a:r>
                      <a:endParaRPr lang="ar-SA" sz="24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2684">
                <a:tc>
                  <a:txBody>
                    <a:bodyPr/>
                    <a:lstStyle/>
                    <a:p>
                      <a:pPr algn="ctr" rtl="1"/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400" b="1" dirty="0">
                          <a:latin typeface="Arial" pitchFamily="34" charset="0"/>
                          <a:cs typeface="Arial" pitchFamily="34" charset="0"/>
                        </a:rPr>
                        <a:t>يسرني </a:t>
                      </a:r>
                      <a:r>
                        <a:rPr lang="ar-SA" sz="2400" b="1" baseline="0" dirty="0">
                          <a:latin typeface="Arial" pitchFamily="34" charset="0"/>
                          <a:cs typeface="Arial" pitchFamily="34" charset="0"/>
                        </a:rPr>
                        <a:t>أن </a:t>
                      </a:r>
                      <a:r>
                        <a:rPr lang="ar-SA" sz="2400" b="1" u="sng" baseline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تأتيا</a:t>
                      </a:r>
                      <a:r>
                        <a:rPr lang="ar-SA" sz="2400" b="1" baseline="0" dirty="0">
                          <a:latin typeface="Arial" pitchFamily="34" charset="0"/>
                          <a:cs typeface="Arial" pitchFamily="34" charset="0"/>
                        </a:rPr>
                        <a:t> لمنزلي</a:t>
                      </a:r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2684">
                <a:tc>
                  <a:txBody>
                    <a:bodyPr/>
                    <a:lstStyle/>
                    <a:p>
                      <a:pPr algn="ctr" rtl="1"/>
                      <a:endParaRPr lang="ar-SA" sz="20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000" b="1" dirty="0">
                          <a:latin typeface="Arial" pitchFamily="34" charset="0"/>
                          <a:cs typeface="Arial" pitchFamily="34" charset="0"/>
                        </a:rPr>
                        <a:t>لا </a:t>
                      </a:r>
                      <a:r>
                        <a:rPr lang="ar-SA" sz="2000" b="1" u="sng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تغادري</a:t>
                      </a:r>
                      <a:r>
                        <a:rPr lang="ar-SA" sz="2000" b="1" baseline="0" dirty="0">
                          <a:latin typeface="Arial" pitchFamily="34" charset="0"/>
                          <a:cs typeface="Arial" pitchFamily="34" charset="0"/>
                        </a:rPr>
                        <a:t> قبل أن أعود إلى المنزل</a:t>
                      </a:r>
                      <a:endParaRPr lang="ar-SA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2684">
                <a:tc>
                  <a:txBody>
                    <a:bodyPr/>
                    <a:lstStyle/>
                    <a:p>
                      <a:pPr algn="ctr" rtl="1"/>
                      <a:endParaRPr lang="ar-SA" sz="20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000" b="1" dirty="0">
                          <a:latin typeface="Arial" pitchFamily="34" charset="0"/>
                          <a:cs typeface="Arial" pitchFamily="34" charset="0"/>
                        </a:rPr>
                        <a:t>يجب أن </a:t>
                      </a:r>
                      <a:r>
                        <a:rPr lang="ar-SA" sz="2000" b="1" u="sng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تتقوا</a:t>
                      </a:r>
                      <a:r>
                        <a:rPr lang="ar-SA" sz="2000" b="1" dirty="0">
                          <a:latin typeface="Arial" pitchFamily="34" charset="0"/>
                          <a:cs typeface="Arial" pitchFamily="34" charset="0"/>
                        </a:rPr>
                        <a:t> الله في أبنائكم</a:t>
                      </a:r>
                      <a:r>
                        <a:rPr lang="ar-SA" sz="2000" b="1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ar-SA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9583">
                <a:tc>
                  <a:txBody>
                    <a:bodyPr/>
                    <a:lstStyle/>
                    <a:p>
                      <a:pPr algn="ctr" rtl="1"/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400" b="1" dirty="0">
                          <a:latin typeface="Arial" pitchFamily="34" charset="0"/>
                          <a:cs typeface="Arial" pitchFamily="34" charset="0"/>
                        </a:rPr>
                        <a:t>أنتما </a:t>
                      </a:r>
                      <a:r>
                        <a:rPr lang="ar-SA" sz="2400" b="1" u="sng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تحرصان</a:t>
                      </a:r>
                      <a:r>
                        <a:rPr lang="ar-SA" sz="2400" b="1" dirty="0">
                          <a:latin typeface="Arial" pitchFamily="34" charset="0"/>
                          <a:cs typeface="Arial" pitchFamily="34" charset="0"/>
                        </a:rPr>
                        <a:t> على أداء</a:t>
                      </a:r>
                      <a:r>
                        <a:rPr lang="ar-SA" sz="2400" b="1" baseline="0" dirty="0">
                          <a:latin typeface="Arial" pitchFamily="34" charset="0"/>
                          <a:cs typeface="Arial" pitchFamily="34" charset="0"/>
                        </a:rPr>
                        <a:t> واجبكم</a:t>
                      </a:r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7680">
                <a:tc>
                  <a:txBody>
                    <a:bodyPr/>
                    <a:lstStyle/>
                    <a:p>
                      <a:pPr algn="ctr" rtl="1"/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400" b="1" dirty="0">
                          <a:latin typeface="Arial" pitchFamily="34" charset="0"/>
                          <a:cs typeface="Arial" pitchFamily="34" charset="0"/>
                        </a:rPr>
                        <a:t>لن </a:t>
                      </a:r>
                      <a:r>
                        <a:rPr lang="ar-SA" sz="2400" b="1" u="sng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تستيقظي</a:t>
                      </a:r>
                      <a:r>
                        <a:rPr lang="ar-SA" sz="2400" b="1" dirty="0">
                          <a:latin typeface="Arial" pitchFamily="34" charset="0"/>
                          <a:cs typeface="Arial" pitchFamily="34" charset="0"/>
                        </a:rPr>
                        <a:t> باكرًا لأنك</a:t>
                      </a:r>
                      <a:r>
                        <a:rPr lang="ar-SA" sz="2400" b="1" baseline="0" dirty="0">
                          <a:latin typeface="Arial" pitchFamily="34" charset="0"/>
                          <a:cs typeface="Arial" pitchFamily="34" charset="0"/>
                        </a:rPr>
                        <a:t> متعبة</a:t>
                      </a:r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مربع نص 6"/>
          <p:cNvSpPr txBox="1"/>
          <p:nvPr/>
        </p:nvSpPr>
        <p:spPr>
          <a:xfrm>
            <a:off x="214282" y="214290"/>
            <a:ext cx="528641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فعل مضارع مرفوع وعلامة رفعه ثبوت النون لأنه من الأفعال الخمسة والواو ضمير متصل مبني في محل رفع فاعل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214282" y="1285860"/>
            <a:ext cx="528638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فعل مضارع منصوب وعلامة نصبه حذف النون لأنه من الأفعال الخمسة وألف الاثنين ضمير متصل مبني في محل رفع فاعل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14282" y="2714620"/>
            <a:ext cx="535785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فعل مضارع مجزوم وعلامة جزمه حذف النون لأنه من الأفعال الخمسة وياء المخاطبة ضمير متصل مبني في محل رفع فاعل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142844" y="3714752"/>
            <a:ext cx="54292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فعل مضارع منصوب وعلامة نصبه حذف النون لأنه من الأفعال الخمسة و الواو ضمير متصل مبني في محل رفع فاعل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14282" y="4857760"/>
            <a:ext cx="535785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rgbClr val="CC0099"/>
                </a:solidFill>
                <a:latin typeface="Arial" pitchFamily="34" charset="0"/>
                <a:cs typeface="Arial" pitchFamily="34" charset="0"/>
              </a:rPr>
              <a:t>فعل مضارع مرفوع وعلامة رفعه ثبوت النون لأنه من الأفعال الخمسة وألف الاثنين ضمير متصل مبني في محل رفع فاعل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14282" y="5929330"/>
            <a:ext cx="550072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فعل مضارع منصوب وعلامة نصبه حذف النون لأنه من الأفعال الخمسة وياء المخاطبة ضمير متصل مبني في محل رفع فاعل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  <p:bldP spid="9" grpId="0" build="p"/>
      <p:bldP spid="10" grpId="0" build="p"/>
      <p:bldP spid="11" grpId="0" build="p"/>
      <p:bldP spid="1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toshiba\AppData\Local\Microsoft\Windows\INetCache\IE\N33I7Q15\study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214686" cy="3214686"/>
          </a:xfrm>
          <a:prstGeom prst="rect">
            <a:avLst/>
          </a:prstGeom>
          <a:noFill/>
        </p:spPr>
      </p:pic>
      <p:sp>
        <p:nvSpPr>
          <p:cNvPr id="7" name="مستطيل 6"/>
          <p:cNvSpPr/>
          <p:nvPr/>
        </p:nvSpPr>
        <p:spPr>
          <a:xfrm>
            <a:off x="3214678" y="1142984"/>
            <a:ext cx="5286412" cy="4714908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16000">
                <a:srgbClr val="1F1F1F"/>
              </a:gs>
              <a:gs pos="17999">
                <a:srgbClr val="FFFFFF"/>
              </a:gs>
              <a:gs pos="42000">
                <a:srgbClr val="636363"/>
              </a:gs>
              <a:gs pos="53000">
                <a:srgbClr val="CFCFCF"/>
              </a:gs>
              <a:gs pos="66000">
                <a:srgbClr val="CFCFCF"/>
              </a:gs>
              <a:gs pos="75999">
                <a:srgbClr val="1F1F1F"/>
              </a:gs>
              <a:gs pos="78999">
                <a:srgbClr val="FFFFFF"/>
              </a:gs>
              <a:gs pos="100000">
                <a:srgbClr val="7F7F7F"/>
              </a:gs>
            </a:gsLst>
            <a:lin ang="27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000" b="1" dirty="0" smtClean="0">
                <a:solidFill>
                  <a:srgbClr val="7030A0"/>
                </a:solidFill>
              </a:rPr>
              <a:t>انتهى شرح القاعدة </a:t>
            </a:r>
          </a:p>
          <a:p>
            <a:pPr algn="ctr"/>
            <a:r>
              <a:rPr lang="ar-JO" sz="4000" b="1" dirty="0" smtClean="0">
                <a:solidFill>
                  <a:srgbClr val="7030A0"/>
                </a:solidFill>
              </a:rPr>
              <a:t>معلمة المادة:- دعاء اللبابدة </a:t>
            </a:r>
            <a:endParaRPr lang="ar-SA" sz="4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Low"/>
            <a:r>
              <a:rPr lang="ar-JO" sz="800" dirty="0" smtClean="0"/>
              <a:t>ً</a:t>
            </a:r>
            <a:endParaRPr lang="ar-JO" sz="8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2000232" y="285728"/>
            <a:ext cx="6286544" cy="584775"/>
          </a:xfrm>
          <a:prstGeom prst="rect">
            <a:avLst/>
          </a:prstGeom>
          <a:solidFill>
            <a:srgbClr val="00FFFF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الأفعال</a:t>
            </a:r>
            <a:r>
              <a:rPr lang="ar-JO" sz="3200" b="1" dirty="0" smtClean="0">
                <a:latin typeface="Arial" pitchFamily="34" charset="0"/>
                <a:cs typeface="Arial" pitchFamily="34" charset="0"/>
              </a:rPr>
              <a:t> الخمسة</a:t>
            </a:r>
            <a:r>
              <a:rPr lang="ar-SA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3200" b="1" dirty="0">
                <a:latin typeface="Arial" pitchFamily="34" charset="0"/>
                <a:cs typeface="Arial" pitchFamily="34" charset="0"/>
              </a:rPr>
              <a:t>من حيث </a:t>
            </a:r>
            <a:r>
              <a:rPr lang="ar-SA" sz="3200" b="1" dirty="0" smtClean="0">
                <a:latin typeface="Arial" pitchFamily="34" charset="0"/>
                <a:cs typeface="Arial" pitchFamily="34" charset="0"/>
              </a:rPr>
              <a:t>الإعراب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6429388" y="2214554"/>
            <a:ext cx="1428760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800" b="1" dirty="0" smtClean="0">
                <a:latin typeface="Arial" pitchFamily="34" charset="0"/>
                <a:cs typeface="Arial" pitchFamily="34" charset="0"/>
              </a:rPr>
              <a:t>الرفع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3786182" y="2214554"/>
            <a:ext cx="1428760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err="1" smtClean="0">
                <a:latin typeface="Arial" pitchFamily="34" charset="0"/>
                <a:cs typeface="Arial" pitchFamily="34" charset="0"/>
              </a:rPr>
              <a:t>ال</a:t>
            </a:r>
            <a:r>
              <a:rPr lang="ar-JO" sz="2800" b="1" dirty="0" smtClean="0">
                <a:latin typeface="Arial" pitchFamily="34" charset="0"/>
                <a:cs typeface="Arial" pitchFamily="34" charset="0"/>
              </a:rPr>
              <a:t>نصب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1785918" y="2143116"/>
            <a:ext cx="1428760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err="1" smtClean="0">
                <a:latin typeface="Arial" pitchFamily="34" charset="0"/>
                <a:cs typeface="Arial" pitchFamily="34" charset="0"/>
              </a:rPr>
              <a:t>ال</a:t>
            </a:r>
            <a:r>
              <a:rPr lang="ar-JO" sz="2800" b="1" dirty="0" smtClean="0">
                <a:latin typeface="Arial" pitchFamily="34" charset="0"/>
                <a:cs typeface="Arial" pitchFamily="34" charset="0"/>
              </a:rPr>
              <a:t>جزم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رابط كسهم مستقيم 7"/>
          <p:cNvCxnSpPr/>
          <p:nvPr/>
        </p:nvCxnSpPr>
        <p:spPr>
          <a:xfrm rot="5400000">
            <a:off x="1929588" y="1427942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 rot="5400000">
            <a:off x="4250529" y="1464455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رابط كسهم مستقيم 12"/>
          <p:cNvCxnSpPr/>
          <p:nvPr/>
        </p:nvCxnSpPr>
        <p:spPr>
          <a:xfrm rot="5400000">
            <a:off x="6393669" y="1535893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مستطيل 18"/>
          <p:cNvSpPr/>
          <p:nvPr/>
        </p:nvSpPr>
        <p:spPr>
          <a:xfrm>
            <a:off x="928662" y="4143380"/>
            <a:ext cx="5643602" cy="10715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JO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ما المقصود بالأفعال الخمسة ؟؟؟؟ </a:t>
            </a:r>
            <a:endParaRPr lang="ar-SA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رابط كسهم مستقيم 19"/>
          <p:cNvCxnSpPr/>
          <p:nvPr/>
        </p:nvCxnSpPr>
        <p:spPr>
          <a:xfrm rot="10800000">
            <a:off x="6643702" y="4429132"/>
            <a:ext cx="250029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رابط كسهم مستقيم 22"/>
          <p:cNvCxnSpPr/>
          <p:nvPr/>
        </p:nvCxnSpPr>
        <p:spPr>
          <a:xfrm rot="10800000">
            <a:off x="6643702" y="4572008"/>
            <a:ext cx="250029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 animBg="1"/>
      <p:bldP spid="7" grpId="0" build="p" animBg="1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سهم إلى اليسار 1"/>
          <p:cNvSpPr/>
          <p:nvPr/>
        </p:nvSpPr>
        <p:spPr>
          <a:xfrm>
            <a:off x="7072330" y="285728"/>
            <a:ext cx="1857388" cy="928694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b="1" dirty="0">
                <a:latin typeface="Arial" pitchFamily="34" charset="0"/>
                <a:cs typeface="Arial" pitchFamily="34" charset="0"/>
              </a:rPr>
              <a:t>نحو</a:t>
            </a:r>
          </a:p>
        </p:txBody>
      </p:sp>
      <p:sp>
        <p:nvSpPr>
          <p:cNvPr id="3" name="سهم إلى اليسار 2"/>
          <p:cNvSpPr/>
          <p:nvPr/>
        </p:nvSpPr>
        <p:spPr>
          <a:xfrm>
            <a:off x="7000892" y="1643050"/>
            <a:ext cx="1857388" cy="928694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نحو</a:t>
            </a:r>
          </a:p>
        </p:txBody>
      </p:sp>
      <p:sp>
        <p:nvSpPr>
          <p:cNvPr id="4" name="سهم إلى اليسار 3"/>
          <p:cNvSpPr/>
          <p:nvPr/>
        </p:nvSpPr>
        <p:spPr>
          <a:xfrm>
            <a:off x="7072330" y="2714620"/>
            <a:ext cx="1857388" cy="928694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نحو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3000364" y="3000372"/>
            <a:ext cx="4000528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JO" sz="2400" b="1" dirty="0" smtClean="0">
                <a:latin typeface="Arial" pitchFamily="34" charset="0"/>
                <a:cs typeface="Arial" pitchFamily="34" charset="0"/>
              </a:rPr>
              <a:t>أنت تحترمين النظام 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1500166" y="1928802"/>
            <a:ext cx="5500726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JO" sz="2400" b="1" dirty="0" smtClean="0">
                <a:latin typeface="Arial" pitchFamily="34" charset="0"/>
                <a:cs typeface="Arial" pitchFamily="34" charset="0"/>
              </a:rPr>
              <a:t>المهندسان يخططان لبناء المشروع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928662" y="3714752"/>
            <a:ext cx="8215338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latin typeface="Arial" pitchFamily="34" charset="0"/>
                <a:cs typeface="Arial" pitchFamily="34" charset="0"/>
              </a:rPr>
              <a:t>- </a:t>
            </a:r>
            <a:r>
              <a:rPr lang="ar-JO" sz="3600" b="1" dirty="0" smtClean="0">
                <a:latin typeface="Arial" pitchFamily="34" charset="0"/>
                <a:cs typeface="Arial" pitchFamily="34" charset="0"/>
              </a:rPr>
              <a:t>نلاحظ أن الجمل السابقة قد احتوت على أفعال مضارعة اتصل بها ” واو الجماعة ، ألف الاثنين ، ي المخاطبة </a:t>
            </a:r>
            <a:r>
              <a:rPr lang="ar-JO" sz="3600" b="1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SA" sz="3600" b="1" dirty="0" smtClean="0">
                <a:latin typeface="Arial" pitchFamily="34" charset="0"/>
                <a:cs typeface="Arial" pitchFamily="34" charset="0"/>
              </a:rPr>
              <a:t>لم </a:t>
            </a:r>
            <a:r>
              <a:rPr lang="ar-JO" sz="3600" b="1" dirty="0" smtClean="0">
                <a:latin typeface="Arial" pitchFamily="34" charset="0"/>
                <a:cs typeface="Arial" pitchFamily="34" charset="0"/>
              </a:rPr>
              <a:t>يسبق بأحد حروف النصب أو الجزم“</a:t>
            </a:r>
            <a:r>
              <a:rPr lang="ar-SA" sz="3600" b="1" dirty="0" smtClean="0">
                <a:latin typeface="Arial" pitchFamily="34" charset="0"/>
                <a:cs typeface="Arial" pitchFamily="34" charset="0"/>
              </a:rPr>
              <a:t>.</a:t>
            </a:r>
            <a:endParaRPr lang="ar-S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1571604" y="571480"/>
            <a:ext cx="5500726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JO" sz="2400" b="1" dirty="0" smtClean="0">
                <a:latin typeface="Arial" pitchFamily="34" charset="0"/>
                <a:cs typeface="Arial" pitchFamily="34" charset="0"/>
              </a:rPr>
              <a:t>الطلاب يكتبون الدّرس بمهارة 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build="p" animBg="1"/>
      <p:bldP spid="4" grpId="0" build="p" animBg="1"/>
      <p:bldP spid="5" grpId="0" build="p" animBg="1"/>
      <p:bldP spid="6" grpId="0" build="p" animBg="1"/>
      <p:bldP spid="7" grpId="0" build="p"/>
      <p:bldP spid="8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357290" y="500042"/>
            <a:ext cx="6715172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JO" sz="3200" b="1" dirty="0" smtClean="0">
                <a:latin typeface="Arial" pitchFamily="34" charset="0"/>
                <a:cs typeface="Arial" pitchFamily="34" charset="0"/>
              </a:rPr>
              <a:t>كيف تعرب الأفعال الخمسة في حالة الرّفع؟؟؟؟</a:t>
            </a:r>
            <a:r>
              <a:rPr lang="ar-SA" sz="3200" b="1" dirty="0" smtClean="0">
                <a:latin typeface="Arial" pitchFamily="34" charset="0"/>
                <a:cs typeface="Arial" pitchFamily="34" charset="0"/>
              </a:rPr>
              <a:t>: 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785786" y="1714488"/>
            <a:ext cx="3500462" cy="584775"/>
          </a:xfrm>
          <a:prstGeom prst="rect">
            <a:avLst/>
          </a:prstGeom>
          <a:solidFill>
            <a:srgbClr val="66FF99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JO" sz="3200" b="1" dirty="0" smtClean="0">
                <a:latin typeface="Arial" pitchFamily="34" charset="0"/>
                <a:cs typeface="Arial" pitchFamily="34" charset="0"/>
              </a:rPr>
              <a:t>يكتبون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2500298" y="2857496"/>
            <a:ext cx="4000528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JO" sz="3200" b="1" dirty="0" smtClean="0">
                <a:latin typeface="Arial" pitchFamily="34" charset="0"/>
                <a:cs typeface="Arial" pitchFamily="34" charset="0"/>
              </a:rPr>
              <a:t>يخططان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3929058" y="4286256"/>
            <a:ext cx="435771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JO" sz="3200" b="1" dirty="0" smtClean="0">
                <a:latin typeface="Arial" pitchFamily="34" charset="0"/>
                <a:cs typeface="Arial" pitchFamily="34" charset="0"/>
              </a:rPr>
              <a:t>تحترمين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سهم إلى اليسار 5"/>
          <p:cNvSpPr/>
          <p:nvPr/>
        </p:nvSpPr>
        <p:spPr>
          <a:xfrm>
            <a:off x="5929322" y="1500174"/>
            <a:ext cx="1857388" cy="928694"/>
          </a:xfrm>
          <a:prstGeom prst="leftArrow">
            <a:avLst>
              <a:gd name="adj1" fmla="val 100000"/>
              <a:gd name="adj2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نحو</a:t>
            </a:r>
          </a:p>
        </p:txBody>
      </p:sp>
      <p:sp>
        <p:nvSpPr>
          <p:cNvPr id="7" name="سهم إلى اليسار 6"/>
          <p:cNvSpPr/>
          <p:nvPr/>
        </p:nvSpPr>
        <p:spPr>
          <a:xfrm>
            <a:off x="6500826" y="2714620"/>
            <a:ext cx="1857388" cy="928694"/>
          </a:xfrm>
          <a:prstGeom prst="leftArrow">
            <a:avLst>
              <a:gd name="adj1" fmla="val 100000"/>
              <a:gd name="adj2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نحو</a:t>
            </a:r>
          </a:p>
        </p:txBody>
      </p:sp>
      <p:sp>
        <p:nvSpPr>
          <p:cNvPr id="8" name="سهم إلى اليسار 7"/>
          <p:cNvSpPr/>
          <p:nvPr/>
        </p:nvSpPr>
        <p:spPr>
          <a:xfrm flipH="1">
            <a:off x="1357290" y="3929066"/>
            <a:ext cx="2214578" cy="928694"/>
          </a:xfrm>
          <a:prstGeom prst="leftArrow">
            <a:avLst>
              <a:gd name="adj1" fmla="val 100000"/>
              <a:gd name="adj2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نحو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0" y="5072074"/>
            <a:ext cx="9144000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r>
              <a:rPr lang="ar-JO" sz="3200" b="1" dirty="0" smtClean="0">
                <a:latin typeface="Arial" pitchFamily="34" charset="0"/>
                <a:cs typeface="Arial" pitchFamily="34" charset="0"/>
              </a:rPr>
              <a:t>فعل مضارع مرفوع وعلامة رفعه ثبوت النون لأنه من الأفعال الخمسة / الضمير ”واو،ي، </a:t>
            </a:r>
            <a:r>
              <a:rPr lang="ar-JO" sz="3200" b="1" dirty="0" err="1" smtClean="0">
                <a:latin typeface="Arial" pitchFamily="34" charset="0"/>
                <a:cs typeface="Arial" pitchFamily="34" charset="0"/>
              </a:rPr>
              <a:t>ا</a:t>
            </a:r>
            <a:r>
              <a:rPr lang="ar-JO" sz="3200" b="1" dirty="0" smtClean="0">
                <a:latin typeface="Arial" pitchFamily="34" charset="0"/>
                <a:cs typeface="Arial" pitchFamily="34" charset="0"/>
              </a:rPr>
              <a:t>“ ضمير متصل مبني في محل رفع فاعل . 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6" grpId="0" build="p" animBg="1"/>
      <p:bldP spid="7" grpId="0" build="p" animBg="1"/>
      <p:bldP spid="8" grpId="0" build="p" animBg="1"/>
      <p:bldP spid="9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toshiba\AppData\Local\Microsoft\Windows\INetCache\IE\30XTHYZ7\barr3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96484" cy="2157428"/>
          </a:xfrm>
          <a:prstGeom prst="rect">
            <a:avLst/>
          </a:prstGeom>
          <a:noFill/>
        </p:spPr>
      </p:pic>
      <p:sp>
        <p:nvSpPr>
          <p:cNvPr id="8" name="مربع نص 7"/>
          <p:cNvSpPr txBox="1"/>
          <p:nvPr/>
        </p:nvSpPr>
        <p:spPr>
          <a:xfrm>
            <a:off x="2285984" y="0"/>
            <a:ext cx="6858016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JO" sz="6000" b="1" dirty="0" smtClean="0">
                <a:latin typeface="Arial" pitchFamily="34" charset="0"/>
                <a:cs typeface="Arial" pitchFamily="34" charset="0"/>
              </a:rPr>
              <a:t>الأفعال الخمسة في حالة النصب ؟؟؟ </a:t>
            </a:r>
            <a:endParaRPr lang="ar-SA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4214810" y="1857365"/>
            <a:ext cx="471490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ar-JO" sz="2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محمد وخالد لن يشعرا </a:t>
            </a:r>
            <a:r>
              <a:rPr lang="ar-JO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بالتعب بعد الآن</a:t>
            </a:r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ar-SA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4214810" y="2928934"/>
            <a:ext cx="471490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ar-JO" sz="28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شارك الطلاب في الرحلة المدرسية كي يجددوا نشاطهم</a:t>
            </a:r>
            <a:endParaRPr lang="ar-SA" sz="28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5357818" y="4286256"/>
            <a:ext cx="335758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ar-JO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يجب أن ترتّبا الغرفة </a:t>
            </a:r>
            <a:r>
              <a:rPr lang="ar-SA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ar-SA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5500694" y="5214951"/>
            <a:ext cx="350046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ar-JO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لن  تتهاوني مع المقصرينَ</a:t>
            </a:r>
            <a:endParaRPr lang="ar-SA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285720" y="2000240"/>
            <a:ext cx="4500594" cy="714380"/>
          </a:xfrm>
          <a:prstGeom prst="roundRect">
            <a:avLst/>
          </a:prstGeom>
          <a:solidFill>
            <a:srgbClr val="66FF99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الفعل المضارع ”يشعرا“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714348" y="2857496"/>
            <a:ext cx="3500462" cy="714380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الفعل المضارع ”  يجدّدوا“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642910" y="4143380"/>
            <a:ext cx="3500462" cy="714380"/>
          </a:xfrm>
          <a:prstGeom prst="roundRect">
            <a:avLst/>
          </a:prstGeom>
          <a:solidFill>
            <a:srgbClr val="CC0099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الفعل المضارع ”ترتّبا“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500034" y="5214950"/>
            <a:ext cx="3500462" cy="714380"/>
          </a:xfrm>
          <a:prstGeom prst="roundRect">
            <a:avLst/>
          </a:prstGeom>
          <a:solidFill>
            <a:srgbClr val="CC0099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الفعل المضارع ”تتهاوني “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build="p"/>
      <p:bldP spid="11" grpId="0" build="p"/>
      <p:bldP spid="12" grpId="0" build="p"/>
      <p:bldP spid="13" grpId="0" build="p" animBg="1"/>
      <p:bldP spid="14" grpId="0" build="p" animBg="1"/>
      <p:bldP spid="15" grpId="0" build="p" animBg="1"/>
      <p:bldP spid="16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/>
          <p:cNvSpPr txBox="1"/>
          <p:nvPr/>
        </p:nvSpPr>
        <p:spPr>
          <a:xfrm>
            <a:off x="1071538" y="1428736"/>
            <a:ext cx="6858048" cy="4154984"/>
          </a:xfrm>
          <a:prstGeom prst="rect">
            <a:avLst/>
          </a:prstGeom>
          <a:scene3d>
            <a:camera prst="isometricRightUp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JO" sz="6600" b="1" dirty="0" smtClean="0">
                <a:latin typeface="Arial" pitchFamily="34" charset="0"/>
                <a:cs typeface="Arial" pitchFamily="34" charset="0"/>
              </a:rPr>
              <a:t>نلاحظ أنّ الأفعال الخمسة قد سبقت بحروف نصب / كيف تعرب هذه الأفعال ؟؟؟</a:t>
            </a:r>
            <a:endParaRPr lang="ar-SA" sz="6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تمرير أفقي 1"/>
          <p:cNvSpPr/>
          <p:nvPr/>
        </p:nvSpPr>
        <p:spPr>
          <a:xfrm>
            <a:off x="0" y="0"/>
            <a:ext cx="9144000" cy="7072338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>
              <a:buAutoNum type="arabicPeriod"/>
            </a:pPr>
            <a:r>
              <a:rPr lang="ar-JO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لن:- حرف نفي ونصب </a:t>
            </a:r>
            <a:r>
              <a:rPr lang="ar-JO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/ </a:t>
            </a:r>
            <a:r>
              <a:rPr lang="ar-JO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يشعرا:- فعل مضارع منصوب وعلامة نصبه حذف النون لأنه من الأفعال الخمسة / </a:t>
            </a:r>
            <a:r>
              <a:rPr lang="ar-JO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ar-JO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:- ضمير متصل مبني في محل رفع فاعل</a:t>
            </a:r>
          </a:p>
          <a:p>
            <a:pPr marL="457200" indent="-457200">
              <a:buAutoNum type="arabicPeriod"/>
            </a:pPr>
            <a:r>
              <a:rPr lang="ar-JO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.كي:- حرف نصب </a:t>
            </a:r>
            <a:r>
              <a:rPr lang="ar-JO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/ </a:t>
            </a:r>
            <a:r>
              <a:rPr lang="ar-JO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يجددّوا:- فعل مضارع منصوب وعلامة نصبه حذف النون لأنه من الأفعال الخمسة / وا :- ضمير متصل مبني في محل رفع فاعل</a:t>
            </a:r>
          </a:p>
          <a:p>
            <a:pPr marL="457200" indent="-457200">
              <a:buFontTx/>
              <a:buAutoNum type="arabicPeriod"/>
            </a:pPr>
            <a:r>
              <a:rPr lang="ar-JO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أن:- حرف توكيد نصب </a:t>
            </a:r>
            <a:r>
              <a:rPr lang="ar-JO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ar-JO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ترتّبا:- فعل مضارع منصوب وعلامة نصبه حذف النون لأنه من الأفعال الخمسة / </a:t>
            </a:r>
            <a:r>
              <a:rPr lang="ar-JO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ar-JO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:- ضمير متصل مبني في محل رفع فاعل</a:t>
            </a:r>
          </a:p>
          <a:p>
            <a:pPr marL="457200" indent="-457200">
              <a:buFontTx/>
              <a:buAutoNum type="arabicPeriod"/>
            </a:pPr>
            <a:r>
              <a:rPr lang="ar-JO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لن:- حرف نفي ونصب </a:t>
            </a:r>
            <a:r>
              <a:rPr lang="ar-JO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ar-JO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تتهاوني:- فعل مضارع منصوب وعلامة نصبه حذف النون لأنه من الأفعال الخمسة / </a:t>
            </a:r>
            <a:r>
              <a:rPr lang="ar-JO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ar-JO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:- ضمير متصل مبني في محل رفع فاعل</a:t>
            </a:r>
            <a:endParaRPr lang="ar-SA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تمرير عمودي 1"/>
          <p:cNvSpPr/>
          <p:nvPr/>
        </p:nvSpPr>
        <p:spPr>
          <a:xfrm>
            <a:off x="1571604" y="285728"/>
            <a:ext cx="6572296" cy="6715172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4000" b="1" dirty="0" smtClean="0">
                <a:latin typeface="Arial" pitchFamily="34" charset="0"/>
                <a:cs typeface="Arial" pitchFamily="34" charset="0"/>
              </a:rPr>
              <a:t>** الأفعال الخمسة عندما تسبق بحروف النصب ” أن ، لن، كي ، حتى ، لام التعليل ” يكون علامة نصبها حذف النون / الضمير المتصل بها دائما يعرب“ ضمير متصل مبني في محل رفع فاعل.</a:t>
            </a:r>
            <a:endParaRPr lang="ar-SA" sz="4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1" y="357166"/>
          <a:ext cx="8929718" cy="3535680"/>
        </p:xfrm>
        <a:graphic>
          <a:graphicData uri="http://schemas.openxmlformats.org/drawingml/2006/table">
            <a:tbl>
              <a:tblPr rtl="1" firstRow="1" bandRow="1">
                <a:tableStyleId>{8799B23B-EC83-4686-B30A-512413B5E67A}</a:tableStyleId>
              </a:tblPr>
              <a:tblGrid>
                <a:gridCol w="2109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203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2999"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حرف</a:t>
                      </a:r>
                      <a:r>
                        <a:rPr lang="ar-JO" sz="2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الجزم</a:t>
                      </a:r>
                      <a:endParaRPr lang="ar-SA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مثال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999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>
                          <a:solidFill>
                            <a:srgbClr val="009900"/>
                          </a:solidFill>
                          <a:latin typeface="Arial" pitchFamily="34" charset="0"/>
                          <a:cs typeface="Arial" pitchFamily="34" charset="0"/>
                        </a:rPr>
                        <a:t>لم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999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>
                          <a:solidFill>
                            <a:srgbClr val="009900"/>
                          </a:solidFill>
                          <a:latin typeface="Arial" pitchFamily="34" charset="0"/>
                          <a:cs typeface="Arial" pitchFamily="34" charset="0"/>
                        </a:rPr>
                        <a:t>لام الأمر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999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9900"/>
                          </a:solidFill>
                          <a:latin typeface="Arial" pitchFamily="34" charset="0"/>
                          <a:cs typeface="Arial" pitchFamily="34" charset="0"/>
                        </a:rPr>
                        <a:t>لا </a:t>
                      </a:r>
                      <a:r>
                        <a:rPr lang="ar-SA" sz="2800" b="1" dirty="0">
                          <a:solidFill>
                            <a:srgbClr val="009900"/>
                          </a:solidFill>
                          <a:latin typeface="Arial" pitchFamily="34" charset="0"/>
                          <a:cs typeface="Arial" pitchFamily="34" charset="0"/>
                        </a:rPr>
                        <a:t>الناهية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5468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2800" b="1" dirty="0" smtClean="0">
                          <a:solidFill>
                            <a:srgbClr val="009900"/>
                          </a:solidFill>
                          <a:latin typeface="Arial" pitchFamily="34" charset="0"/>
                          <a:cs typeface="Arial" pitchFamily="34" charset="0"/>
                        </a:rPr>
                        <a:t>لا</a:t>
                      </a:r>
                      <a:endParaRPr lang="ar-SA" sz="2800" b="1" dirty="0" smtClean="0">
                        <a:solidFill>
                          <a:srgbClr val="0099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2999"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لام</a:t>
                      </a:r>
                      <a:r>
                        <a:rPr lang="ar-JO" sz="28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الأمر</a:t>
                      </a:r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مربع نص 5"/>
          <p:cNvSpPr txBox="1"/>
          <p:nvPr/>
        </p:nvSpPr>
        <p:spPr>
          <a:xfrm>
            <a:off x="285720" y="928670"/>
            <a:ext cx="4786346" cy="461665"/>
          </a:xfrm>
          <a:prstGeom prst="rect">
            <a:avLst/>
          </a:prstGeom>
          <a:solidFill>
            <a:srgbClr val="FFFF00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u="sng" dirty="0">
                <a:latin typeface="Arial" pitchFamily="34" charset="0"/>
                <a:cs typeface="Arial" pitchFamily="34" charset="0"/>
              </a:rPr>
              <a:t>لم </a:t>
            </a:r>
            <a:r>
              <a:rPr lang="ar-JO" sz="2400" b="1" u="sng" dirty="0" smtClean="0">
                <a:latin typeface="Arial" pitchFamily="34" charset="0"/>
                <a:cs typeface="Arial" pitchFamily="34" charset="0"/>
              </a:rPr>
              <a:t>تسمعا</a:t>
            </a:r>
            <a:r>
              <a:rPr lang="ar-SA" sz="24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JO" sz="2400" b="1" dirty="0" smtClean="0">
                <a:latin typeface="Arial" pitchFamily="34" charset="0"/>
                <a:cs typeface="Arial" pitchFamily="34" charset="0"/>
              </a:rPr>
              <a:t>نصيحة المعلمة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214282" y="1428736"/>
            <a:ext cx="4857784" cy="461665"/>
          </a:xfrm>
          <a:prstGeom prst="rect">
            <a:avLst/>
          </a:prstGeom>
          <a:solidFill>
            <a:srgbClr val="00B0F0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u="sng" dirty="0" smtClean="0">
                <a:latin typeface="Arial" pitchFamily="34" charset="0"/>
                <a:cs typeface="Arial" pitchFamily="34" charset="0"/>
              </a:rPr>
              <a:t>لتكرم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ْ</a:t>
            </a:r>
            <a:r>
              <a:rPr lang="ar-JO" sz="2400" b="1" dirty="0" smtClean="0">
                <a:latin typeface="Arial" pitchFamily="34" charset="0"/>
                <a:cs typeface="Arial" pitchFamily="34" charset="0"/>
              </a:rPr>
              <a:t>ا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JO" sz="2400" b="1" dirty="0" smtClean="0">
                <a:latin typeface="Arial" pitchFamily="34" charset="0"/>
                <a:cs typeface="Arial" pitchFamily="34" charset="0"/>
              </a:rPr>
              <a:t>الضيف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214282" y="1928802"/>
            <a:ext cx="4857784" cy="461665"/>
          </a:xfrm>
          <a:prstGeom prst="rect">
            <a:avLst/>
          </a:prstGeom>
          <a:solidFill>
            <a:srgbClr val="FF0066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u="sng" dirty="0">
                <a:latin typeface="Arial" pitchFamily="34" charset="0"/>
                <a:cs typeface="Arial" pitchFamily="34" charset="0"/>
              </a:rPr>
              <a:t>لا </a:t>
            </a:r>
            <a:r>
              <a:rPr lang="ar-SA" sz="2400" b="1" u="sng" dirty="0" smtClean="0">
                <a:latin typeface="Arial" pitchFamily="34" charset="0"/>
                <a:cs typeface="Arial" pitchFamily="34" charset="0"/>
              </a:rPr>
              <a:t>تقنطْ</a:t>
            </a:r>
            <a:r>
              <a:rPr lang="ar-JO" sz="2400" b="1" u="sng" dirty="0" err="1" smtClean="0">
                <a:latin typeface="Arial" pitchFamily="34" charset="0"/>
                <a:cs typeface="Arial" pitchFamily="34" charset="0"/>
              </a:rPr>
              <a:t>وا</a:t>
            </a:r>
            <a:r>
              <a:rPr lang="ar-SA" sz="24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من رحمة الله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14282" y="2428868"/>
            <a:ext cx="4857784" cy="461665"/>
          </a:xfrm>
          <a:prstGeom prst="rect">
            <a:avLst/>
          </a:prstGeom>
          <a:solidFill>
            <a:srgbClr val="00CC66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JO" sz="2400" b="1" u="sng" dirty="0" smtClean="0">
                <a:latin typeface="Arial" pitchFamily="34" charset="0"/>
                <a:cs typeface="Arial" pitchFamily="34" charset="0"/>
              </a:rPr>
              <a:t>لا</a:t>
            </a:r>
            <a:r>
              <a:rPr lang="ar-SA" sz="2400" b="1" u="sng" dirty="0" smtClean="0">
                <a:latin typeface="Arial" pitchFamily="34" charset="0"/>
                <a:cs typeface="Arial" pitchFamily="34" charset="0"/>
              </a:rPr>
              <a:t> تصبر</a:t>
            </a:r>
            <a:r>
              <a:rPr lang="ar-JO" sz="2400" b="1" u="sng" dirty="0" smtClean="0">
                <a:latin typeface="Arial" pitchFamily="34" charset="0"/>
                <a:cs typeface="Arial" pitchFamily="34" charset="0"/>
              </a:rPr>
              <a:t>ي</a:t>
            </a:r>
            <a:r>
              <a:rPr lang="ar-SA" sz="2400" b="1" u="sng" dirty="0" smtClean="0">
                <a:latin typeface="Arial" pitchFamily="34" charset="0"/>
                <a:cs typeface="Arial" pitchFamily="34" charset="0"/>
              </a:rPr>
              <a:t>ْ </a:t>
            </a:r>
            <a:r>
              <a:rPr lang="ar-JO" sz="2400" b="1" dirty="0" smtClean="0">
                <a:latin typeface="Arial" pitchFamily="34" charset="0"/>
                <a:cs typeface="Arial" pitchFamily="34" charset="0"/>
              </a:rPr>
              <a:t>على الظلّم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285720" y="3500438"/>
            <a:ext cx="4786346" cy="461665"/>
          </a:xfrm>
          <a:prstGeom prst="rect">
            <a:avLst/>
          </a:prstGeom>
          <a:solidFill>
            <a:srgbClr val="FFFF99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JO" sz="2400" b="1" u="sng" dirty="0" smtClean="0">
                <a:latin typeface="Arial" pitchFamily="34" charset="0"/>
                <a:cs typeface="Arial" pitchFamily="34" charset="0"/>
              </a:rPr>
              <a:t>ل</a:t>
            </a:r>
            <a:r>
              <a:rPr lang="ar-SA" sz="2400" b="1" u="sng" dirty="0" smtClean="0">
                <a:latin typeface="Arial" pitchFamily="34" charset="0"/>
                <a:cs typeface="Arial" pitchFamily="34" charset="0"/>
              </a:rPr>
              <a:t>تفعل</a:t>
            </a:r>
            <a:r>
              <a:rPr lang="ar-JO" sz="2400" b="1" u="sng" dirty="0" err="1" smtClean="0">
                <a:latin typeface="Arial" pitchFamily="34" charset="0"/>
                <a:cs typeface="Arial" pitchFamily="34" charset="0"/>
              </a:rPr>
              <a:t>وا</a:t>
            </a:r>
            <a:r>
              <a:rPr lang="ar-SA" sz="24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JO" sz="2400" b="1" dirty="0" smtClean="0">
                <a:latin typeface="Arial" pitchFamily="34" charset="0"/>
                <a:cs typeface="Arial" pitchFamily="34" charset="0"/>
              </a:rPr>
              <a:t>الخير دائما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شكل بيضاوي 10"/>
          <p:cNvSpPr/>
          <p:nvPr/>
        </p:nvSpPr>
        <p:spPr>
          <a:xfrm>
            <a:off x="-428660" y="4071942"/>
            <a:ext cx="9572660" cy="27860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dirty="0" smtClean="0">
                <a:solidFill>
                  <a:srgbClr val="FF0000"/>
                </a:solidFill>
              </a:rPr>
              <a:t>** نلاحظ أنّ الأفعال المضارعة ”  قد سبقت بحروف جزم ” لذلك الفعل المضارع سيكون مجزوما وعلامة جزمه حذف النون لأنه من الأفعال الخمسة ” والضمير المتصل ” ضمير متصل مبني في محل رفع فاعل</a:t>
            </a:r>
            <a:endParaRPr lang="ar-SA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7" grpId="0" build="p" animBg="1"/>
      <p:bldP spid="8" grpId="0" build="p" animBg="1"/>
      <p:bldP spid="9" grpId="0" build="p" animBg="1"/>
      <p:bldP spid="10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262</TotalTime>
  <Words>694</Words>
  <Application>Microsoft Office PowerPoint</Application>
  <PresentationFormat>On-screen Show (4:3)</PresentationFormat>
  <Paragraphs>92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Gill Sans MT</vt:lpstr>
      <vt:lpstr>Majalla UI</vt:lpstr>
      <vt:lpstr>Verdana</vt:lpstr>
      <vt:lpstr>Wingdings 2</vt:lpstr>
      <vt:lpstr>انقلاب</vt:lpstr>
      <vt:lpstr>PowerPoint Presentation</vt:lpstr>
      <vt:lpstr>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الجملة الأسمية</dc:title>
  <dc:creator>toshiba</dc:creator>
  <cp:lastModifiedBy>دعاء دعاء فهد اللبابده</cp:lastModifiedBy>
  <cp:revision>49</cp:revision>
  <dcterms:created xsi:type="dcterms:W3CDTF">2017-02-23T13:00:19Z</dcterms:created>
  <dcterms:modified xsi:type="dcterms:W3CDTF">2025-11-03T19:39:08Z</dcterms:modified>
</cp:coreProperties>
</file>