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0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0975" autoAdjust="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91E8B9-FE13-40EC-A09A-28DE74832FD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JO"/>
        </a:p>
      </dgm:t>
    </dgm:pt>
    <dgm:pt modelId="{8C1E0EC1-2E7F-4369-9CED-D691139B6C40}">
      <dgm:prSet phldrT="[Text]"/>
      <dgm:spPr/>
      <dgm:t>
        <a:bodyPr/>
        <a:lstStyle/>
        <a:p>
          <a:pPr rtl="1"/>
          <a:r>
            <a:rPr lang="ar-JO" dirty="0" smtClean="0"/>
            <a:t>الأسماء الخمسة </a:t>
          </a:r>
          <a:endParaRPr lang="ar-JO" dirty="0"/>
        </a:p>
      </dgm:t>
    </dgm:pt>
    <dgm:pt modelId="{34303FC2-A813-4CE7-A3CE-EC361CA3E8A2}" type="parTrans" cxnId="{05AB123E-C8C5-4F93-B263-1F5A10CB7FB7}">
      <dgm:prSet/>
      <dgm:spPr/>
      <dgm:t>
        <a:bodyPr/>
        <a:lstStyle/>
        <a:p>
          <a:pPr rtl="1"/>
          <a:endParaRPr lang="ar-JO"/>
        </a:p>
      </dgm:t>
    </dgm:pt>
    <dgm:pt modelId="{BC8DCCFC-AD4D-4F23-AB29-5771F038740C}" type="sibTrans" cxnId="{05AB123E-C8C5-4F93-B263-1F5A10CB7FB7}">
      <dgm:prSet/>
      <dgm:spPr/>
      <dgm:t>
        <a:bodyPr/>
        <a:lstStyle/>
        <a:p>
          <a:pPr rtl="1"/>
          <a:endParaRPr lang="ar-JO"/>
        </a:p>
      </dgm:t>
    </dgm:pt>
    <dgm:pt modelId="{B7DC377E-2353-4976-8AAA-C368C83DB318}">
      <dgm:prSet phldrT="[Text]"/>
      <dgm:spPr/>
      <dgm:t>
        <a:bodyPr/>
        <a:lstStyle/>
        <a:p>
          <a:pPr rtl="1"/>
          <a:r>
            <a:rPr lang="ar-JO" dirty="0" smtClean="0"/>
            <a:t>فو /حمو“ قريب الزوج ”</a:t>
          </a:r>
          <a:endParaRPr lang="ar-JO" dirty="0"/>
        </a:p>
      </dgm:t>
    </dgm:pt>
    <dgm:pt modelId="{B45C958C-DEE0-4DE5-B02F-A2EB582BDF7B}" type="parTrans" cxnId="{46461CE0-6A9D-47FA-AE21-FE01233656D1}">
      <dgm:prSet/>
      <dgm:spPr/>
      <dgm:t>
        <a:bodyPr/>
        <a:lstStyle/>
        <a:p>
          <a:pPr rtl="1"/>
          <a:endParaRPr lang="ar-JO"/>
        </a:p>
      </dgm:t>
    </dgm:pt>
    <dgm:pt modelId="{BE53EBDE-6CB9-4817-8FBA-0C9B2DFD3CF0}" type="sibTrans" cxnId="{46461CE0-6A9D-47FA-AE21-FE01233656D1}">
      <dgm:prSet/>
      <dgm:spPr/>
      <dgm:t>
        <a:bodyPr/>
        <a:lstStyle/>
        <a:p>
          <a:pPr rtl="1"/>
          <a:endParaRPr lang="ar-JO"/>
        </a:p>
      </dgm:t>
    </dgm:pt>
    <dgm:pt modelId="{A9844056-B54E-41E7-B21A-24116647822A}">
      <dgm:prSet phldrT="[Text]"/>
      <dgm:spPr/>
      <dgm:t>
        <a:bodyPr/>
        <a:lstStyle/>
        <a:p>
          <a:pPr rtl="1"/>
          <a:r>
            <a:rPr lang="ar-JO" dirty="0" smtClean="0"/>
            <a:t>أبو / أخو / ذو : صاحب </a:t>
          </a:r>
          <a:endParaRPr lang="ar-JO" dirty="0"/>
        </a:p>
      </dgm:t>
    </dgm:pt>
    <dgm:pt modelId="{7E71C343-C811-495A-B94E-EF0CCA49F84C}" type="parTrans" cxnId="{26266349-3117-4A6F-BEC5-36F35EB77559}">
      <dgm:prSet/>
      <dgm:spPr/>
      <dgm:t>
        <a:bodyPr/>
        <a:lstStyle/>
        <a:p>
          <a:pPr rtl="1"/>
          <a:endParaRPr lang="ar-JO"/>
        </a:p>
      </dgm:t>
    </dgm:pt>
    <dgm:pt modelId="{03584496-0A9B-4EE2-BEBC-BE233AC312E6}" type="sibTrans" cxnId="{26266349-3117-4A6F-BEC5-36F35EB77559}">
      <dgm:prSet/>
      <dgm:spPr/>
      <dgm:t>
        <a:bodyPr/>
        <a:lstStyle/>
        <a:p>
          <a:pPr rtl="1"/>
          <a:endParaRPr lang="ar-JO"/>
        </a:p>
      </dgm:t>
    </dgm:pt>
    <dgm:pt modelId="{F5F49DA9-8EE4-4FD5-AEEE-C9D824BD1868}" type="pres">
      <dgm:prSet presAssocID="{9091E8B9-FE13-40EC-A09A-28DE74832FD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089CFE62-BF93-46F1-808F-D6F9B0A78DC3}" type="pres">
      <dgm:prSet presAssocID="{8C1E0EC1-2E7F-4369-9CED-D691139B6C40}" presName="hierRoot1" presStyleCnt="0"/>
      <dgm:spPr/>
    </dgm:pt>
    <dgm:pt modelId="{188A8426-5756-4FFA-9D4C-B5BAB87434C8}" type="pres">
      <dgm:prSet presAssocID="{8C1E0EC1-2E7F-4369-9CED-D691139B6C40}" presName="composite" presStyleCnt="0"/>
      <dgm:spPr/>
    </dgm:pt>
    <dgm:pt modelId="{FE4A13AC-7931-4E1E-98A1-EA5F54927630}" type="pres">
      <dgm:prSet presAssocID="{8C1E0EC1-2E7F-4369-9CED-D691139B6C40}" presName="background" presStyleLbl="node0" presStyleIdx="0" presStyleCnt="1"/>
      <dgm:spPr/>
    </dgm:pt>
    <dgm:pt modelId="{1B07A3B5-851D-4BF2-BB25-22289C63ADD8}" type="pres">
      <dgm:prSet presAssocID="{8C1E0EC1-2E7F-4369-9CED-D691139B6C40}" presName="text" presStyleLbl="fgAcc0" presStyleIdx="0" presStyleCnt="1" custScaleX="66462" custScaleY="7087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A476184-B289-4DB7-BB20-1784F8A6BF13}" type="pres">
      <dgm:prSet presAssocID="{8C1E0EC1-2E7F-4369-9CED-D691139B6C40}" presName="hierChild2" presStyleCnt="0"/>
      <dgm:spPr/>
    </dgm:pt>
    <dgm:pt modelId="{1C814DA5-EA92-43B7-AE03-4474C9F9A473}" type="pres">
      <dgm:prSet presAssocID="{B45C958C-DEE0-4DE5-B02F-A2EB582BDF7B}" presName="Name10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551D777B-1CB6-4EBC-8D68-81747CC5A81F}" type="pres">
      <dgm:prSet presAssocID="{B7DC377E-2353-4976-8AAA-C368C83DB318}" presName="hierRoot2" presStyleCnt="0"/>
      <dgm:spPr/>
    </dgm:pt>
    <dgm:pt modelId="{F9150E5D-CA64-46E8-8942-E072749FB925}" type="pres">
      <dgm:prSet presAssocID="{B7DC377E-2353-4976-8AAA-C368C83DB318}" presName="composite2" presStyleCnt="0"/>
      <dgm:spPr/>
    </dgm:pt>
    <dgm:pt modelId="{67C4349C-3933-4E42-AB77-265B050A39B1}" type="pres">
      <dgm:prSet presAssocID="{B7DC377E-2353-4976-8AAA-C368C83DB318}" presName="background2" presStyleLbl="node2" presStyleIdx="0" presStyleCnt="2"/>
      <dgm:spPr/>
    </dgm:pt>
    <dgm:pt modelId="{F5D3569B-BCC9-4066-B15B-B9C3703036E5}" type="pres">
      <dgm:prSet presAssocID="{B7DC377E-2353-4976-8AAA-C368C83DB318}" presName="text2" presStyleLbl="fgAcc2" presStyleIdx="0" presStyleCnt="2" custScaleX="62108" custScaleY="49956">
        <dgm:presLayoutVars>
          <dgm:chPref val="3"/>
        </dgm:presLayoutVars>
      </dgm:prSet>
      <dgm:spPr/>
      <dgm:t>
        <a:bodyPr/>
        <a:lstStyle/>
        <a:p>
          <a:pPr rtl="1"/>
          <a:endParaRPr lang="ar-JO"/>
        </a:p>
      </dgm:t>
    </dgm:pt>
    <dgm:pt modelId="{E06B19B6-ECCA-4A5F-93EE-E76127F8BC07}" type="pres">
      <dgm:prSet presAssocID="{B7DC377E-2353-4976-8AAA-C368C83DB318}" presName="hierChild3" presStyleCnt="0"/>
      <dgm:spPr/>
    </dgm:pt>
    <dgm:pt modelId="{C140DE9E-155A-438F-A820-38E730DFBF87}" type="pres">
      <dgm:prSet presAssocID="{7E71C343-C811-495A-B94E-EF0CCA49F84C}" presName="Name10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27DD90D1-CC4D-48BF-95E0-8CE94BA56586}" type="pres">
      <dgm:prSet presAssocID="{A9844056-B54E-41E7-B21A-24116647822A}" presName="hierRoot2" presStyleCnt="0"/>
      <dgm:spPr/>
    </dgm:pt>
    <dgm:pt modelId="{AC1D3E56-F54C-4BEF-A924-92A82E1BBF83}" type="pres">
      <dgm:prSet presAssocID="{A9844056-B54E-41E7-B21A-24116647822A}" presName="composite2" presStyleCnt="0"/>
      <dgm:spPr/>
    </dgm:pt>
    <dgm:pt modelId="{F54F5D7C-2489-4DCA-A231-E71A6C7B2CC3}" type="pres">
      <dgm:prSet presAssocID="{A9844056-B54E-41E7-B21A-24116647822A}" presName="background2" presStyleLbl="node2" presStyleIdx="1" presStyleCnt="2"/>
      <dgm:spPr/>
    </dgm:pt>
    <dgm:pt modelId="{3590C538-17D2-4EF5-9309-4B377DA98650}" type="pres">
      <dgm:prSet presAssocID="{A9844056-B54E-41E7-B21A-24116647822A}" presName="text2" presStyleLbl="fgAcc2" presStyleIdx="1" presStyleCnt="2" custScaleX="62321" custScaleY="53373" custLinFactNeighborX="-3904" custLinFactNeighborY="-179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4D2739D-1DA2-4978-9585-9685812B3181}" type="pres">
      <dgm:prSet presAssocID="{A9844056-B54E-41E7-B21A-24116647822A}" presName="hierChild3" presStyleCnt="0"/>
      <dgm:spPr/>
    </dgm:pt>
  </dgm:ptLst>
  <dgm:cxnLst>
    <dgm:cxn modelId="{C58C81D6-E3E9-49BE-9E3A-E209B5F10476}" type="presOf" srcId="{A9844056-B54E-41E7-B21A-24116647822A}" destId="{3590C538-17D2-4EF5-9309-4B377DA98650}" srcOrd="0" destOrd="0" presId="urn:microsoft.com/office/officeart/2005/8/layout/hierarchy1"/>
    <dgm:cxn modelId="{3037FD1F-5A20-41C6-92BA-45EC530F4A28}" type="presOf" srcId="{B45C958C-DEE0-4DE5-B02F-A2EB582BDF7B}" destId="{1C814DA5-EA92-43B7-AE03-4474C9F9A473}" srcOrd="0" destOrd="0" presId="urn:microsoft.com/office/officeart/2005/8/layout/hierarchy1"/>
    <dgm:cxn modelId="{B30B718C-65D5-4C02-A6FC-4F85177E54FA}" type="presOf" srcId="{7E71C343-C811-495A-B94E-EF0CCA49F84C}" destId="{C140DE9E-155A-438F-A820-38E730DFBF87}" srcOrd="0" destOrd="0" presId="urn:microsoft.com/office/officeart/2005/8/layout/hierarchy1"/>
    <dgm:cxn modelId="{26266349-3117-4A6F-BEC5-36F35EB77559}" srcId="{8C1E0EC1-2E7F-4369-9CED-D691139B6C40}" destId="{A9844056-B54E-41E7-B21A-24116647822A}" srcOrd="1" destOrd="0" parTransId="{7E71C343-C811-495A-B94E-EF0CCA49F84C}" sibTransId="{03584496-0A9B-4EE2-BEBC-BE233AC312E6}"/>
    <dgm:cxn modelId="{7671E225-3301-45A0-BB73-A4321BE00ABC}" type="presOf" srcId="{9091E8B9-FE13-40EC-A09A-28DE74832FDD}" destId="{F5F49DA9-8EE4-4FD5-AEEE-C9D824BD1868}" srcOrd="0" destOrd="0" presId="urn:microsoft.com/office/officeart/2005/8/layout/hierarchy1"/>
    <dgm:cxn modelId="{A19A5B83-D440-46BC-A4EA-9F2902FA1DB8}" type="presOf" srcId="{8C1E0EC1-2E7F-4369-9CED-D691139B6C40}" destId="{1B07A3B5-851D-4BF2-BB25-22289C63ADD8}" srcOrd="0" destOrd="0" presId="urn:microsoft.com/office/officeart/2005/8/layout/hierarchy1"/>
    <dgm:cxn modelId="{05AB123E-C8C5-4F93-B263-1F5A10CB7FB7}" srcId="{9091E8B9-FE13-40EC-A09A-28DE74832FDD}" destId="{8C1E0EC1-2E7F-4369-9CED-D691139B6C40}" srcOrd="0" destOrd="0" parTransId="{34303FC2-A813-4CE7-A3CE-EC361CA3E8A2}" sibTransId="{BC8DCCFC-AD4D-4F23-AB29-5771F038740C}"/>
    <dgm:cxn modelId="{BA7D0A07-E70F-4F18-9C8D-6630D69D440F}" type="presOf" srcId="{B7DC377E-2353-4976-8AAA-C368C83DB318}" destId="{F5D3569B-BCC9-4066-B15B-B9C3703036E5}" srcOrd="0" destOrd="0" presId="urn:microsoft.com/office/officeart/2005/8/layout/hierarchy1"/>
    <dgm:cxn modelId="{46461CE0-6A9D-47FA-AE21-FE01233656D1}" srcId="{8C1E0EC1-2E7F-4369-9CED-D691139B6C40}" destId="{B7DC377E-2353-4976-8AAA-C368C83DB318}" srcOrd="0" destOrd="0" parTransId="{B45C958C-DEE0-4DE5-B02F-A2EB582BDF7B}" sibTransId="{BE53EBDE-6CB9-4817-8FBA-0C9B2DFD3CF0}"/>
    <dgm:cxn modelId="{1F76E4D9-4EFC-42BF-9143-B48ABE0D3C2E}" type="presParOf" srcId="{F5F49DA9-8EE4-4FD5-AEEE-C9D824BD1868}" destId="{089CFE62-BF93-46F1-808F-D6F9B0A78DC3}" srcOrd="0" destOrd="0" presId="urn:microsoft.com/office/officeart/2005/8/layout/hierarchy1"/>
    <dgm:cxn modelId="{4C92C9AD-3709-43C0-8BE9-FF4DFF1289B1}" type="presParOf" srcId="{089CFE62-BF93-46F1-808F-D6F9B0A78DC3}" destId="{188A8426-5756-4FFA-9D4C-B5BAB87434C8}" srcOrd="0" destOrd="0" presId="urn:microsoft.com/office/officeart/2005/8/layout/hierarchy1"/>
    <dgm:cxn modelId="{9DC4E287-045F-4DF2-8348-0745D6F029D1}" type="presParOf" srcId="{188A8426-5756-4FFA-9D4C-B5BAB87434C8}" destId="{FE4A13AC-7931-4E1E-98A1-EA5F54927630}" srcOrd="0" destOrd="0" presId="urn:microsoft.com/office/officeart/2005/8/layout/hierarchy1"/>
    <dgm:cxn modelId="{95AF29BB-2DEE-400B-B63F-D04CAB13B8AE}" type="presParOf" srcId="{188A8426-5756-4FFA-9D4C-B5BAB87434C8}" destId="{1B07A3B5-851D-4BF2-BB25-22289C63ADD8}" srcOrd="1" destOrd="0" presId="urn:microsoft.com/office/officeart/2005/8/layout/hierarchy1"/>
    <dgm:cxn modelId="{307B81D8-3239-4429-AFA3-F8797B79B675}" type="presParOf" srcId="{089CFE62-BF93-46F1-808F-D6F9B0A78DC3}" destId="{EA476184-B289-4DB7-BB20-1784F8A6BF13}" srcOrd="1" destOrd="0" presId="urn:microsoft.com/office/officeart/2005/8/layout/hierarchy1"/>
    <dgm:cxn modelId="{C81F1DCA-49D9-48F8-A0F1-A8865BEB917E}" type="presParOf" srcId="{EA476184-B289-4DB7-BB20-1784F8A6BF13}" destId="{1C814DA5-EA92-43B7-AE03-4474C9F9A473}" srcOrd="0" destOrd="0" presId="urn:microsoft.com/office/officeart/2005/8/layout/hierarchy1"/>
    <dgm:cxn modelId="{7E09D6F6-E52F-40B1-B139-725FD923EB46}" type="presParOf" srcId="{EA476184-B289-4DB7-BB20-1784F8A6BF13}" destId="{551D777B-1CB6-4EBC-8D68-81747CC5A81F}" srcOrd="1" destOrd="0" presId="urn:microsoft.com/office/officeart/2005/8/layout/hierarchy1"/>
    <dgm:cxn modelId="{F7068E58-A1E5-4C62-A3BD-26E1D1B95964}" type="presParOf" srcId="{551D777B-1CB6-4EBC-8D68-81747CC5A81F}" destId="{F9150E5D-CA64-46E8-8942-E072749FB925}" srcOrd="0" destOrd="0" presId="urn:microsoft.com/office/officeart/2005/8/layout/hierarchy1"/>
    <dgm:cxn modelId="{07B4F461-756B-41E7-948E-6D321162B7AD}" type="presParOf" srcId="{F9150E5D-CA64-46E8-8942-E072749FB925}" destId="{67C4349C-3933-4E42-AB77-265B050A39B1}" srcOrd="0" destOrd="0" presId="urn:microsoft.com/office/officeart/2005/8/layout/hierarchy1"/>
    <dgm:cxn modelId="{96BE5A49-A287-472D-8DF6-64517CE789B0}" type="presParOf" srcId="{F9150E5D-CA64-46E8-8942-E072749FB925}" destId="{F5D3569B-BCC9-4066-B15B-B9C3703036E5}" srcOrd="1" destOrd="0" presId="urn:microsoft.com/office/officeart/2005/8/layout/hierarchy1"/>
    <dgm:cxn modelId="{70603229-7B58-4510-9401-D022BA961CA6}" type="presParOf" srcId="{551D777B-1CB6-4EBC-8D68-81747CC5A81F}" destId="{E06B19B6-ECCA-4A5F-93EE-E76127F8BC07}" srcOrd="1" destOrd="0" presId="urn:microsoft.com/office/officeart/2005/8/layout/hierarchy1"/>
    <dgm:cxn modelId="{A02831CA-D2BF-49F6-B462-27443ECA7390}" type="presParOf" srcId="{EA476184-B289-4DB7-BB20-1784F8A6BF13}" destId="{C140DE9E-155A-438F-A820-38E730DFBF87}" srcOrd="2" destOrd="0" presId="urn:microsoft.com/office/officeart/2005/8/layout/hierarchy1"/>
    <dgm:cxn modelId="{27440561-BD24-444E-893E-3DD3946A60E4}" type="presParOf" srcId="{EA476184-B289-4DB7-BB20-1784F8A6BF13}" destId="{27DD90D1-CC4D-48BF-95E0-8CE94BA56586}" srcOrd="3" destOrd="0" presId="urn:microsoft.com/office/officeart/2005/8/layout/hierarchy1"/>
    <dgm:cxn modelId="{C43446DB-23C3-4E09-990D-CFBCA7EBFCE7}" type="presParOf" srcId="{27DD90D1-CC4D-48BF-95E0-8CE94BA56586}" destId="{AC1D3E56-F54C-4BEF-A924-92A82E1BBF83}" srcOrd="0" destOrd="0" presId="urn:microsoft.com/office/officeart/2005/8/layout/hierarchy1"/>
    <dgm:cxn modelId="{84AC5ABF-C74F-4667-B59C-F6EDEBC55938}" type="presParOf" srcId="{AC1D3E56-F54C-4BEF-A924-92A82E1BBF83}" destId="{F54F5D7C-2489-4DCA-A231-E71A6C7B2CC3}" srcOrd="0" destOrd="0" presId="urn:microsoft.com/office/officeart/2005/8/layout/hierarchy1"/>
    <dgm:cxn modelId="{38254DBC-3015-48DB-A5B3-B1020A0B338E}" type="presParOf" srcId="{AC1D3E56-F54C-4BEF-A924-92A82E1BBF83}" destId="{3590C538-17D2-4EF5-9309-4B377DA98650}" srcOrd="1" destOrd="0" presId="urn:microsoft.com/office/officeart/2005/8/layout/hierarchy1"/>
    <dgm:cxn modelId="{6C197ED0-B512-40BA-B0D5-B84A449F4702}" type="presParOf" srcId="{27DD90D1-CC4D-48BF-95E0-8CE94BA56586}" destId="{04D2739D-1DA2-4978-9585-9685812B3181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E044BC6-72B6-4347-8A65-79EB578F49DC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5ABD85A-7F77-4D9A-B81A-4BCE2652A608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BD85A-7F77-4D9A-B81A-4BCE2652A608}" type="slidenum">
              <a:rPr lang="ar-JO" smtClean="0"/>
              <a:pPr/>
              <a:t>1</a:t>
            </a:fld>
            <a:endParaRPr lang="ar-J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JO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4CB747-3461-497A-8DA8-F1D52AA32432}" type="datetimeFigureOut">
              <a:rPr lang="ar-JO" smtClean="0"/>
              <a:pPr/>
              <a:t>29/07/1441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JO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B5BB29C-C89E-4EF8-835F-AA9ADB17FCC4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0232" y="3857628"/>
            <a:ext cx="7143768" cy="1714513"/>
          </a:xfrm>
        </p:spPr>
        <p:txBody>
          <a:bodyPr/>
          <a:lstStyle/>
          <a:p>
            <a:r>
              <a:rPr lang="ar-JO" dirty="0" smtClean="0"/>
              <a:t>الأسماء الخمسة </a:t>
            </a:r>
            <a:endParaRPr lang="ar-JO" dirty="0"/>
          </a:p>
        </p:txBody>
      </p:sp>
      <p:pic>
        <p:nvPicPr>
          <p:cNvPr id="1026" name="Picture 2" descr="C:\Users\toshiba\AppData\Local\Microsoft\Windows\INetCache\IE\N33I7Q15\study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318406">
            <a:off x="481332" y="508945"/>
            <a:ext cx="2486029" cy="241935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2857496"/>
            <a:ext cx="9144000" cy="4000504"/>
          </a:xfrm>
        </p:spPr>
        <p:txBody>
          <a:bodyPr>
            <a:normAutofit/>
          </a:bodyPr>
          <a:lstStyle/>
          <a:p>
            <a:pPr algn="r"/>
            <a:r>
              <a:rPr lang="ar-JO" sz="3200" dirty="0" smtClean="0"/>
              <a:t>** توقفت </a:t>
            </a:r>
            <a:r>
              <a:rPr lang="ar-JO" sz="3200" u="sng" dirty="0" smtClean="0"/>
              <a:t>عند أبي مؤنس</a:t>
            </a:r>
            <a:r>
              <a:rPr lang="ar-JO" sz="3200" dirty="0" smtClean="0"/>
              <a:t> في الحديقة العامّة</a:t>
            </a:r>
          </a:p>
          <a:p>
            <a:pPr algn="r"/>
            <a:r>
              <a:rPr lang="ar-JO" sz="3200" dirty="0" smtClean="0"/>
              <a:t>عند : ظرف مكان منصوب وعلامة نصبه الفتحة وهو مضاف  . </a:t>
            </a:r>
          </a:p>
          <a:p>
            <a:pPr algn="r"/>
            <a:r>
              <a:rPr lang="ar-JO" sz="3200" dirty="0" smtClean="0"/>
              <a:t>أبي :- مضاف إليه مجرور وعلامة جره الياء لأنه من الأسماء الخمسة وهو مضاف . </a:t>
            </a:r>
          </a:p>
          <a:p>
            <a:pPr algn="r"/>
            <a:r>
              <a:rPr lang="ar-JO" sz="3200" dirty="0" smtClean="0"/>
              <a:t>مؤنس :- مضاف إليه مجرور وعلامة جره تنوين الكسر الظاهر على آخره . </a:t>
            </a:r>
          </a:p>
          <a:p>
            <a:pPr algn="r"/>
            <a:endParaRPr lang="ar-JO" sz="3200" dirty="0"/>
          </a:p>
        </p:txBody>
      </p:sp>
      <p:sp>
        <p:nvSpPr>
          <p:cNvPr id="4" name="Sun 3"/>
          <p:cNvSpPr/>
          <p:nvPr/>
        </p:nvSpPr>
        <p:spPr>
          <a:xfrm>
            <a:off x="785786" y="785794"/>
            <a:ext cx="2786082" cy="1571636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71546"/>
            <a:ext cx="9144000" cy="1362075"/>
          </a:xfrm>
        </p:spPr>
        <p:txBody>
          <a:bodyPr/>
          <a:lstStyle/>
          <a:p>
            <a:pPr algn="r"/>
            <a:r>
              <a:rPr lang="ar-JO" dirty="0" smtClean="0"/>
              <a:t>كيف تعرب الأسماء الخمسة ؟؟؟؟؟؟</a:t>
            </a:r>
            <a:endParaRPr lang="ar-J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2786058"/>
            <a:ext cx="9144000" cy="4071942"/>
          </a:xfrm>
        </p:spPr>
        <p:txBody>
          <a:bodyPr>
            <a:normAutofit/>
          </a:bodyPr>
          <a:lstStyle/>
          <a:p>
            <a:pPr algn="r"/>
            <a:r>
              <a:rPr lang="ar-JO" sz="3200" dirty="0" smtClean="0"/>
              <a:t>** إذا تحققت شروط الأسماء الخمسة :- </a:t>
            </a:r>
            <a:r>
              <a:rPr lang="ar-JO" sz="3200" u="sng" dirty="0" smtClean="0"/>
              <a:t>الإفراد </a:t>
            </a:r>
            <a:r>
              <a:rPr lang="ar-JO" sz="3200" u="sng" dirty="0" err="1" smtClean="0"/>
              <a:t>و</a:t>
            </a:r>
            <a:endParaRPr lang="ar-JO" sz="3200" u="sng" dirty="0" smtClean="0"/>
          </a:p>
          <a:p>
            <a:pPr algn="r"/>
            <a:r>
              <a:rPr lang="ar-JO" sz="3200" u="sng" dirty="0" smtClean="0"/>
              <a:t>الإضافة إلى غير ياء المتكلم</a:t>
            </a:r>
            <a:r>
              <a:rPr lang="ar-JO" sz="3200" dirty="0" smtClean="0"/>
              <a:t> تعرب كالتالي :- </a:t>
            </a:r>
          </a:p>
          <a:p>
            <a:pPr algn="r"/>
            <a:r>
              <a:rPr lang="ar-JO" sz="3200" dirty="0" smtClean="0"/>
              <a:t>1 . الرفع ...... ترفع بالواو </a:t>
            </a:r>
          </a:p>
          <a:p>
            <a:pPr algn="r"/>
            <a:r>
              <a:rPr lang="ar-JO" sz="3200" dirty="0" smtClean="0"/>
              <a:t>2. النصب ..... تنصب بالألف</a:t>
            </a:r>
          </a:p>
          <a:p>
            <a:pPr algn="r"/>
            <a:r>
              <a:rPr lang="ar-JO" sz="3200" dirty="0" smtClean="0"/>
              <a:t>3. الجر ..... تجر بالياء </a:t>
            </a:r>
          </a:p>
          <a:p>
            <a:pPr algn="r"/>
            <a:r>
              <a:rPr lang="ar-JO" sz="3200" dirty="0" smtClean="0"/>
              <a:t>* أي تعرب بالحروف وليس بالحركات ......   </a:t>
            </a:r>
          </a:p>
        </p:txBody>
      </p:sp>
      <p:sp>
        <p:nvSpPr>
          <p:cNvPr id="4" name="Down Arrow 3"/>
          <p:cNvSpPr/>
          <p:nvPr/>
        </p:nvSpPr>
        <p:spPr>
          <a:xfrm rot="18115959">
            <a:off x="1259004" y="-153215"/>
            <a:ext cx="642942" cy="18087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14422"/>
            <a:ext cx="9144000" cy="1204935"/>
          </a:xfrm>
        </p:spPr>
        <p:txBody>
          <a:bodyPr/>
          <a:lstStyle/>
          <a:p>
            <a:pPr algn="r"/>
            <a:r>
              <a:rPr lang="ar-JO" dirty="0" smtClean="0"/>
              <a:t>كيف تعرب الأسماء الخمسة إذا </a:t>
            </a:r>
            <a:br>
              <a:rPr lang="ar-JO" dirty="0" smtClean="0"/>
            </a:br>
            <a:r>
              <a:rPr lang="ar-JO" dirty="0" smtClean="0"/>
              <a:t>فقدت شروطها ؟؟؟؟؟؟؟؟</a:t>
            </a:r>
            <a:endParaRPr lang="ar-J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2857496"/>
            <a:ext cx="9144000" cy="4000504"/>
          </a:xfrm>
        </p:spPr>
        <p:txBody>
          <a:bodyPr>
            <a:normAutofit/>
          </a:bodyPr>
          <a:lstStyle/>
          <a:p>
            <a:pPr marL="569214" indent="-514350" algn="r">
              <a:buAutoNum type="arabicPeriod"/>
            </a:pPr>
            <a:r>
              <a:rPr lang="ar-JO" sz="3200" u="sng" dirty="0" smtClean="0"/>
              <a:t>أخواك</a:t>
            </a:r>
            <a:r>
              <a:rPr lang="ar-JO" sz="3200" dirty="0" smtClean="0"/>
              <a:t> رائعان في التعامل ..</a:t>
            </a:r>
          </a:p>
          <a:p>
            <a:pPr marL="569214" indent="-514350" algn="r"/>
            <a:r>
              <a:rPr lang="ar-JO" sz="3200" dirty="0" smtClean="0"/>
              <a:t>ليست من الأسماء الخمسة لأنها مثنى / تعرب ... مبتدأ مرفوع بالألف لأنه مثنى .</a:t>
            </a:r>
          </a:p>
          <a:p>
            <a:pPr marL="569214" indent="-514350" algn="r"/>
            <a:r>
              <a:rPr lang="ar-JO" sz="3200" dirty="0" smtClean="0"/>
              <a:t>2. أقدّر كل </a:t>
            </a:r>
            <a:r>
              <a:rPr lang="ar-JO" sz="3200" u="sng" dirty="0" smtClean="0"/>
              <a:t>أب </a:t>
            </a:r>
            <a:r>
              <a:rPr lang="ar-JO" sz="3200" u="sng" dirty="0" err="1" smtClean="0"/>
              <a:t>ٍ</a:t>
            </a:r>
            <a:r>
              <a:rPr lang="ar-JO" sz="3200" u="sng" dirty="0" smtClean="0"/>
              <a:t> </a:t>
            </a:r>
            <a:r>
              <a:rPr lang="ar-JO" sz="3200" dirty="0" smtClean="0"/>
              <a:t>يحترم أفكار أبنائه . </a:t>
            </a:r>
          </a:p>
          <a:p>
            <a:pPr marL="569214" indent="-514350" algn="r"/>
            <a:r>
              <a:rPr lang="ar-JO" sz="3200" dirty="0" smtClean="0"/>
              <a:t>ليست من الأسماء الخمسة لأنها لم تضاف / تعرب :- </a:t>
            </a:r>
          </a:p>
          <a:p>
            <a:pPr marL="569214" indent="-514350" algn="r"/>
            <a:r>
              <a:rPr lang="ar-JO" sz="3200" dirty="0" smtClean="0"/>
              <a:t>مضاف إليه مجرور وعلامة جره تنوين الكسر الظاهر على أخره . </a:t>
            </a:r>
            <a:endParaRPr lang="ar-JO" sz="3200" dirty="0"/>
          </a:p>
        </p:txBody>
      </p:sp>
      <p:sp>
        <p:nvSpPr>
          <p:cNvPr id="5" name="Explosion 1 4"/>
          <p:cNvSpPr/>
          <p:nvPr/>
        </p:nvSpPr>
        <p:spPr>
          <a:xfrm>
            <a:off x="571472" y="1071546"/>
            <a:ext cx="1714512" cy="157163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285860"/>
            <a:ext cx="9144000" cy="5572140"/>
          </a:xfrm>
        </p:spPr>
        <p:txBody>
          <a:bodyPr>
            <a:normAutofit/>
          </a:bodyPr>
          <a:lstStyle/>
          <a:p>
            <a:pPr algn="r"/>
            <a:r>
              <a:rPr lang="ar-JO" sz="3200" dirty="0" smtClean="0"/>
              <a:t>3. كان </a:t>
            </a:r>
            <a:r>
              <a:rPr lang="ar-JO" sz="3200" u="sng" dirty="0" smtClean="0"/>
              <a:t>الآباء</a:t>
            </a:r>
            <a:r>
              <a:rPr lang="ar-JO" sz="3200" dirty="0" smtClean="0"/>
              <a:t> يأخذون برأي أبنائهم في كل شئ </a:t>
            </a:r>
          </a:p>
          <a:p>
            <a:pPr algn="r"/>
            <a:r>
              <a:rPr lang="ar-JO" sz="3200" dirty="0" err="1" smtClean="0"/>
              <a:t>الاباء</a:t>
            </a:r>
            <a:r>
              <a:rPr lang="ar-JO" sz="3200" dirty="0" smtClean="0"/>
              <a:t> .. ليست من الأسماء الخمسة لأنها تدّل على جمع / تعرب :- اسم كان مرفوع وعلامة رفعه الضمة الظاهرة على آخرة . </a:t>
            </a:r>
          </a:p>
          <a:p>
            <a:pPr algn="r"/>
            <a:endParaRPr lang="ar-JO" sz="3200" dirty="0" smtClean="0"/>
          </a:p>
          <a:p>
            <a:pPr algn="r"/>
            <a:r>
              <a:rPr lang="ar-JO" sz="3200" dirty="0" smtClean="0"/>
              <a:t>4. سلّمت </a:t>
            </a:r>
            <a:r>
              <a:rPr lang="ar-JO" sz="3200" u="sng" dirty="0" smtClean="0"/>
              <a:t>على ذويك </a:t>
            </a:r>
            <a:r>
              <a:rPr lang="ar-JO" sz="3200" dirty="0" smtClean="0"/>
              <a:t>.. </a:t>
            </a:r>
          </a:p>
          <a:p>
            <a:pPr algn="r"/>
            <a:r>
              <a:rPr lang="ar-JO" sz="3200" dirty="0" smtClean="0"/>
              <a:t>ليست من الأسماء الخمسة لأنها ملحق بجمع مذكر السالم /ذو لا تضاف إلا إلى اسم ظاهر . تعرب :</a:t>
            </a:r>
          </a:p>
          <a:p>
            <a:pPr algn="r"/>
            <a:r>
              <a:rPr lang="ar-JO" sz="3200" dirty="0" smtClean="0"/>
              <a:t>اسم مجرور وعلامة جره الياء لأنه ملحق بجمع المذكر السالم . </a:t>
            </a:r>
          </a:p>
        </p:txBody>
      </p:sp>
      <p:sp>
        <p:nvSpPr>
          <p:cNvPr id="4" name="Multiply 3"/>
          <p:cNvSpPr/>
          <p:nvPr/>
        </p:nvSpPr>
        <p:spPr>
          <a:xfrm>
            <a:off x="2928926" y="571480"/>
            <a:ext cx="1143008" cy="71438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5" name="Multiply 4"/>
          <p:cNvSpPr/>
          <p:nvPr/>
        </p:nvSpPr>
        <p:spPr>
          <a:xfrm>
            <a:off x="4500562" y="571480"/>
            <a:ext cx="1143008" cy="71438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6" name="Multiply 5"/>
          <p:cNvSpPr/>
          <p:nvPr/>
        </p:nvSpPr>
        <p:spPr>
          <a:xfrm>
            <a:off x="5929322" y="571480"/>
            <a:ext cx="1143008" cy="71438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714488"/>
            <a:ext cx="9144000" cy="5143512"/>
          </a:xfrm>
        </p:spPr>
        <p:txBody>
          <a:bodyPr>
            <a:normAutofit/>
          </a:bodyPr>
          <a:lstStyle/>
          <a:p>
            <a:pPr algn="r"/>
            <a:r>
              <a:rPr lang="ar-JO" sz="3200" dirty="0" smtClean="0"/>
              <a:t>5. وصل </a:t>
            </a:r>
            <a:r>
              <a:rPr lang="ar-JO" sz="3200" u="sng" dirty="0" smtClean="0"/>
              <a:t>أخي</a:t>
            </a:r>
            <a:r>
              <a:rPr lang="ar-JO" sz="3200" dirty="0" smtClean="0"/>
              <a:t> إلى العمل باكرا</a:t>
            </a:r>
          </a:p>
          <a:p>
            <a:pPr algn="r"/>
            <a:r>
              <a:rPr lang="ar-JO" sz="3200" dirty="0" smtClean="0"/>
              <a:t>ليست من الأسماء الخمسة لأنها أضيفت إلى ياء المتكلم / وتعرب  :- فاعل مرفوع وعلامة رفعة الضمة المقدّرة على ما قبل الياء .  ي :- ضمير متصل مبني في محل جر بالإضافة . </a:t>
            </a:r>
          </a:p>
          <a:p>
            <a:pPr algn="r"/>
            <a:endParaRPr lang="ar-JO" sz="3200" dirty="0" smtClean="0"/>
          </a:p>
          <a:p>
            <a:pPr algn="r"/>
            <a:endParaRPr lang="ar-JO" sz="3200" dirty="0"/>
          </a:p>
        </p:txBody>
      </p:sp>
      <p:sp>
        <p:nvSpPr>
          <p:cNvPr id="4" name="Smiley Face 3"/>
          <p:cNvSpPr/>
          <p:nvPr/>
        </p:nvSpPr>
        <p:spPr>
          <a:xfrm rot="18610772">
            <a:off x="285720" y="357166"/>
            <a:ext cx="1500198" cy="121444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0"/>
            <a:ext cx="8262966" cy="6500834"/>
          </a:xfrm>
        </p:spPr>
        <p:txBody>
          <a:bodyPr/>
          <a:lstStyle/>
          <a:p>
            <a:pPr algn="r"/>
            <a:endParaRPr lang="ar-JO" dirty="0" smtClean="0"/>
          </a:p>
          <a:p>
            <a:pPr algn="r"/>
            <a:endParaRPr lang="ar-JO" dirty="0" smtClean="0"/>
          </a:p>
          <a:p>
            <a:pPr algn="ctr"/>
            <a:r>
              <a:rPr lang="ar-JO" sz="4000" dirty="0" smtClean="0"/>
              <a:t> </a:t>
            </a:r>
            <a:r>
              <a:rPr lang="ar-JO" sz="4000" dirty="0" err="1" smtClean="0"/>
              <a:t>اتمنى</a:t>
            </a:r>
            <a:r>
              <a:rPr lang="ar-JO" sz="4000" dirty="0" smtClean="0"/>
              <a:t> أن تكونوا قد استفدتم من الحصة </a:t>
            </a:r>
          </a:p>
          <a:p>
            <a:pPr algn="ctr"/>
            <a:r>
              <a:rPr lang="ar-JO" sz="4000" dirty="0" smtClean="0"/>
              <a:t>نشكر لكم حسن استماعكم </a:t>
            </a:r>
          </a:p>
          <a:p>
            <a:pPr algn="ctr"/>
            <a:endParaRPr lang="ar-JO" sz="4000" dirty="0" smtClean="0"/>
          </a:p>
          <a:p>
            <a:pPr algn="ctr"/>
            <a:r>
              <a:rPr lang="ar-JO" sz="4000" dirty="0" smtClean="0"/>
              <a:t>لا تنس حل </a:t>
            </a:r>
            <a:r>
              <a:rPr lang="ar-JO" sz="4000" smtClean="0"/>
              <a:t>ورقة العمل </a:t>
            </a:r>
            <a:endParaRPr lang="ar-SA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Low"/>
            <a:r>
              <a:rPr lang="ar-JO" sz="800" dirty="0" smtClean="0"/>
              <a:t>ً</a:t>
            </a:r>
            <a:endParaRPr lang="ar-JO" sz="800" dirty="0"/>
          </a:p>
        </p:txBody>
      </p:sp>
      <p:graphicFrame>
        <p:nvGraphicFramePr>
          <p:cNvPr id="11" name="Diagram 10"/>
          <p:cNvGraphicFramePr/>
          <p:nvPr/>
        </p:nvGraphicFramePr>
        <p:xfrm>
          <a:off x="1500166" y="1000108"/>
          <a:ext cx="6096000" cy="5135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85860"/>
            <a:ext cx="9144000" cy="1223978"/>
          </a:xfrm>
        </p:spPr>
        <p:txBody>
          <a:bodyPr/>
          <a:lstStyle/>
          <a:p>
            <a:pPr algn="r"/>
            <a:r>
              <a:rPr lang="ar-JO" sz="4000" dirty="0" smtClean="0"/>
              <a:t>ما هي شروط الأسماء الخمسة:-</a:t>
            </a:r>
            <a:endParaRPr lang="ar-JO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2714620"/>
            <a:ext cx="9144000" cy="4143380"/>
          </a:xfrm>
        </p:spPr>
        <p:txBody>
          <a:bodyPr>
            <a:normAutofit/>
          </a:bodyPr>
          <a:lstStyle/>
          <a:p>
            <a:pPr algn="r"/>
            <a:r>
              <a:rPr lang="ar-JO" sz="3600" dirty="0" smtClean="0"/>
              <a:t>أ. أن تكون مفردة أي ليست </a:t>
            </a:r>
          </a:p>
          <a:p>
            <a:pPr algn="r"/>
            <a:r>
              <a:rPr lang="ar-JO" sz="3600" dirty="0" smtClean="0"/>
              <a:t>مثناه أو تدّل على جمع . </a:t>
            </a:r>
          </a:p>
          <a:p>
            <a:pPr algn="r"/>
            <a:r>
              <a:rPr lang="ar-JO" sz="3600" dirty="0" smtClean="0"/>
              <a:t>ب. أن تكون مضافة إلى غير </a:t>
            </a:r>
          </a:p>
          <a:p>
            <a:pPr algn="r"/>
            <a:r>
              <a:rPr lang="ar-JO" sz="3600" dirty="0" smtClean="0"/>
              <a:t>ياء المتكلم . </a:t>
            </a:r>
            <a:endParaRPr lang="ar-JO" sz="3600" smtClean="0"/>
          </a:p>
          <a:p>
            <a:pPr algn="r"/>
            <a:endParaRPr lang="ar-JO" sz="3600" dirty="0" smtClean="0"/>
          </a:p>
        </p:txBody>
      </p:sp>
      <p:pic>
        <p:nvPicPr>
          <p:cNvPr id="2051" name="Picture 3" descr="C:\Users\toshiba\AppData\Local\Microsoft\Windows\INetCache\IE\30XTHYZ7\barr3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86150"/>
            <a:ext cx="3276600" cy="3371850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214422"/>
            <a:ext cx="7239000" cy="1362075"/>
          </a:xfrm>
        </p:spPr>
        <p:txBody>
          <a:bodyPr/>
          <a:lstStyle/>
          <a:p>
            <a:pPr algn="r"/>
            <a:r>
              <a:rPr lang="ar-JO" dirty="0" smtClean="0"/>
              <a:t>امثلة على الأسماء الخمسة في حالة الرفع </a:t>
            </a:r>
            <a:endParaRPr lang="ar-J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071810"/>
            <a:ext cx="9144000" cy="3786190"/>
          </a:xfrm>
        </p:spPr>
        <p:txBody>
          <a:bodyPr>
            <a:normAutofit/>
          </a:bodyPr>
          <a:lstStyle/>
          <a:p>
            <a:pPr algn="r"/>
            <a:r>
              <a:rPr lang="ar-JO" sz="3200" dirty="0" smtClean="0"/>
              <a:t>** جاء أبو محمد إلى المدرسة ماشيا </a:t>
            </a:r>
          </a:p>
          <a:p>
            <a:pPr algn="r"/>
            <a:r>
              <a:rPr lang="ar-JO" sz="3200" dirty="0" smtClean="0"/>
              <a:t>أبو– فاعل مرفوع بالواو لأنه من الأسماء الخمسة وهو مضاف . </a:t>
            </a:r>
          </a:p>
          <a:p>
            <a:pPr algn="r"/>
            <a:r>
              <a:rPr lang="ar-JO" sz="3200" dirty="0" smtClean="0"/>
              <a:t>محمد :- مضاف إليه مجرور وعلامة جره تنوين الكسر الظاهر على آخره . </a:t>
            </a:r>
            <a:endParaRPr lang="ar-JO" sz="32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 algn="r"/>
            <a:r>
              <a:rPr lang="ar-JO" sz="3200" dirty="0" smtClean="0"/>
              <a:t>2. </a:t>
            </a:r>
            <a:r>
              <a:rPr lang="ar-JO" sz="3200" u="sng" dirty="0" smtClean="0"/>
              <a:t>فوك</a:t>
            </a:r>
            <a:r>
              <a:rPr lang="ar-JO" sz="3200" dirty="0" smtClean="0"/>
              <a:t> لا ينطق إلاّ خيرا . </a:t>
            </a:r>
          </a:p>
          <a:p>
            <a:pPr algn="r"/>
            <a:r>
              <a:rPr lang="ar-JO" sz="3200" dirty="0" smtClean="0"/>
              <a:t>فوك :- مبتدأ مرفوع وعلامة رفعه الواو لأنه من الأسماء الخمسة وهو مضاف  .  ك :- ضمير متصل مبني في محل جر بالإضافة . </a:t>
            </a:r>
          </a:p>
          <a:p>
            <a:pPr algn="r"/>
            <a:endParaRPr lang="ar-JO" sz="3200" dirty="0" smtClean="0"/>
          </a:p>
          <a:p>
            <a:pPr algn="r"/>
            <a:r>
              <a:rPr lang="ar-JO" sz="3200" dirty="0" smtClean="0"/>
              <a:t>3. كان </a:t>
            </a:r>
            <a:r>
              <a:rPr lang="ar-JO" sz="3200" u="sng" dirty="0" smtClean="0"/>
              <a:t>حمو البنت </a:t>
            </a:r>
            <a:r>
              <a:rPr lang="ar-JO" sz="3200" dirty="0" smtClean="0"/>
              <a:t>طيّبا في التعامل . </a:t>
            </a:r>
          </a:p>
          <a:p>
            <a:pPr algn="r"/>
            <a:r>
              <a:rPr lang="ar-JO" sz="3200" dirty="0" smtClean="0"/>
              <a:t>حمو :- اسم كان مرفوع بالواو لأنه من الأسماء الخمسة وهو مضاف  . البنت :- مضاف إليه مجرور وعلامة جره الكسرة الظاهرة على آخره . </a:t>
            </a:r>
            <a:endParaRPr lang="ar-JO" sz="32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14422"/>
            <a:ext cx="9144000" cy="1219199"/>
          </a:xfrm>
        </p:spPr>
        <p:txBody>
          <a:bodyPr/>
          <a:lstStyle/>
          <a:p>
            <a:pPr algn="r"/>
            <a:r>
              <a:rPr lang="ar-JO" dirty="0" smtClean="0"/>
              <a:t>امثلة على الأسماء الخمسة في حالة النصب </a:t>
            </a:r>
            <a:endParaRPr lang="ar-J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2800806"/>
            <a:ext cx="9144000" cy="4057194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ar-JO" sz="3200" dirty="0" smtClean="0"/>
              <a:t>شاهدت </a:t>
            </a:r>
            <a:r>
              <a:rPr lang="ar-JO" sz="3200" u="sng" dirty="0" smtClean="0"/>
              <a:t>ذا الفضل </a:t>
            </a:r>
            <a:r>
              <a:rPr lang="ar-JO" sz="3200" dirty="0" smtClean="0"/>
              <a:t>متفائلا . </a:t>
            </a:r>
          </a:p>
          <a:p>
            <a:pPr algn="r"/>
            <a:r>
              <a:rPr lang="ar-JO" sz="3200" dirty="0" smtClean="0"/>
              <a:t>ذا :- مفعول </a:t>
            </a:r>
            <a:r>
              <a:rPr lang="ar-JO" sz="3200" dirty="0" err="1" smtClean="0"/>
              <a:t>به</a:t>
            </a:r>
            <a:r>
              <a:rPr lang="ar-JO" sz="3200" dirty="0" smtClean="0"/>
              <a:t> منصوب وعلامة نصبه الألف لأنه من الأسماء الخمسة وهو مضاف . </a:t>
            </a:r>
          </a:p>
          <a:p>
            <a:pPr algn="r"/>
            <a:r>
              <a:rPr lang="ar-JO" sz="3200" dirty="0" smtClean="0"/>
              <a:t>الفضل :- مضاف إليه مجرور وعلامة جره الكسرة الظاهرة على آخره . </a:t>
            </a:r>
          </a:p>
          <a:p>
            <a:pPr algn="r"/>
            <a:endParaRPr lang="ar-JO" sz="3200" dirty="0" smtClean="0"/>
          </a:p>
          <a:p>
            <a:pPr algn="r"/>
            <a:endParaRPr lang="ar-JO" sz="3200" dirty="0" smtClean="0"/>
          </a:p>
          <a:p>
            <a:pPr algn="r"/>
            <a:r>
              <a:rPr lang="ar-JO" sz="3200" dirty="0" smtClean="0"/>
              <a:t>** إنّ أخاك رجل رائع . </a:t>
            </a:r>
            <a:endParaRPr lang="ar-JO" sz="32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428604"/>
            <a:ext cx="9144000" cy="6429396"/>
          </a:xfrm>
        </p:spPr>
        <p:txBody>
          <a:bodyPr>
            <a:normAutofit/>
          </a:bodyPr>
          <a:lstStyle/>
          <a:p>
            <a:pPr algn="r"/>
            <a:r>
              <a:rPr lang="ar-JO" sz="3200" dirty="0" smtClean="0"/>
              <a:t>** إنّ </a:t>
            </a:r>
            <a:r>
              <a:rPr lang="ar-JO" sz="3200" u="sng" dirty="0" smtClean="0"/>
              <a:t>أخاك</a:t>
            </a:r>
            <a:r>
              <a:rPr lang="ar-JO" sz="3200" dirty="0" smtClean="0"/>
              <a:t> رجل رائع . </a:t>
            </a:r>
          </a:p>
          <a:p>
            <a:pPr algn="r"/>
            <a:r>
              <a:rPr lang="ar-JO" sz="3200" dirty="0" smtClean="0"/>
              <a:t>أخا :- اسم أنّ منصوب وعلامة نصبه الألف لأنه من الأسماء الخمسة . وهو مضاف </a:t>
            </a:r>
          </a:p>
          <a:p>
            <a:pPr algn="r"/>
            <a:r>
              <a:rPr lang="ar-JO" sz="3200" dirty="0" smtClean="0"/>
              <a:t>ك :- ضمير متصل مبني في محل جر مضاف إليه . </a:t>
            </a:r>
          </a:p>
          <a:p>
            <a:pPr algn="r"/>
            <a:endParaRPr lang="ar-JO" sz="3200" dirty="0" smtClean="0"/>
          </a:p>
          <a:p>
            <a:pPr algn="r"/>
            <a:endParaRPr lang="ar-JO" sz="3200" dirty="0" smtClean="0"/>
          </a:p>
          <a:p>
            <a:pPr algn="r"/>
            <a:r>
              <a:rPr lang="ar-JO" sz="3200" dirty="0" smtClean="0"/>
              <a:t>** تذكّر :- </a:t>
            </a:r>
            <a:r>
              <a:rPr lang="ar-JO" sz="3200" b="1" u="sng" dirty="0" smtClean="0"/>
              <a:t>أن الحروف الناسخة  ، اسمها منصوب وخبرها مرفوع . </a:t>
            </a:r>
            <a:endParaRPr lang="ar-JO" sz="3200" b="1" u="sng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14422"/>
            <a:ext cx="9144000" cy="1362075"/>
          </a:xfrm>
        </p:spPr>
        <p:txBody>
          <a:bodyPr/>
          <a:lstStyle/>
          <a:p>
            <a:pPr algn="r"/>
            <a:r>
              <a:rPr lang="ar-JO" dirty="0" smtClean="0"/>
              <a:t>امثلة على الأسماء الخمسة في حالة الجر :</a:t>
            </a:r>
            <a:endParaRPr lang="ar-J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000372"/>
            <a:ext cx="9144000" cy="3857628"/>
          </a:xfrm>
        </p:spPr>
        <p:txBody>
          <a:bodyPr>
            <a:normAutofit/>
          </a:bodyPr>
          <a:lstStyle/>
          <a:p>
            <a:pPr algn="r"/>
            <a:r>
              <a:rPr lang="ar-JO" sz="3200" dirty="0" smtClean="0"/>
              <a:t>** سلمّت </a:t>
            </a:r>
            <a:r>
              <a:rPr lang="ar-JO" sz="3200" u="sng" dirty="0" smtClean="0"/>
              <a:t>على ذي خلق </a:t>
            </a:r>
            <a:r>
              <a:rPr lang="ar-JO" sz="3200" dirty="0" smtClean="0"/>
              <a:t>رفيع . </a:t>
            </a:r>
          </a:p>
          <a:p>
            <a:pPr algn="r"/>
            <a:r>
              <a:rPr lang="ar-JO" sz="3200" dirty="0" smtClean="0"/>
              <a:t>على :- حرف جر / ذي :- اسم مجرور وعلامة جره الياء لأنه من الأسماء الخمسة وهو مضاف . </a:t>
            </a:r>
          </a:p>
          <a:p>
            <a:pPr algn="r"/>
            <a:r>
              <a:rPr lang="ar-JO" sz="3200" dirty="0" smtClean="0"/>
              <a:t>خلق :- مضاف إليه مجرور وعلامة جره تنوين الكسر الظاهر على آخره . </a:t>
            </a:r>
          </a:p>
          <a:p>
            <a:pPr algn="r"/>
            <a:endParaRPr lang="ar-JO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1357298"/>
            <a:ext cx="7239000" cy="1276373"/>
          </a:xfrm>
        </p:spPr>
        <p:txBody>
          <a:bodyPr>
            <a:normAutofit fontScale="90000"/>
          </a:bodyPr>
          <a:lstStyle/>
          <a:p>
            <a:pPr algn="r"/>
            <a:r>
              <a:rPr lang="ar-JO" sz="4000" dirty="0" smtClean="0"/>
              <a:t>الأسماء الخمسة في حالة</a:t>
            </a:r>
            <a:br>
              <a:rPr lang="ar-JO" sz="4000" dirty="0" smtClean="0"/>
            </a:br>
            <a:r>
              <a:rPr lang="ar-JO" sz="4000" dirty="0" smtClean="0"/>
              <a:t> الجر </a:t>
            </a:r>
            <a:endParaRPr lang="ar-JO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000348"/>
            <a:ext cx="9144000" cy="3857652"/>
          </a:xfrm>
        </p:spPr>
        <p:txBody>
          <a:bodyPr>
            <a:normAutofit/>
          </a:bodyPr>
          <a:lstStyle/>
          <a:p>
            <a:pPr algn="r"/>
            <a:r>
              <a:rPr lang="ar-JO" sz="3600" dirty="0" smtClean="0"/>
              <a:t>**. قرأت في كتاب </a:t>
            </a:r>
            <a:r>
              <a:rPr lang="ar-JO" sz="3600" u="sng" dirty="0" smtClean="0"/>
              <a:t>أخيك</a:t>
            </a:r>
            <a:r>
              <a:rPr lang="ar-JO" sz="3600" dirty="0" smtClean="0"/>
              <a:t> معلومات مفيدة . </a:t>
            </a:r>
          </a:p>
          <a:p>
            <a:pPr algn="r"/>
            <a:r>
              <a:rPr lang="ar-JO" sz="3600" dirty="0" smtClean="0"/>
              <a:t>أخي :- مضاف إليه مجرور وعلامة جره الياء لأنه من الأسماء الخمسة وهو مضاف </a:t>
            </a:r>
          </a:p>
          <a:p>
            <a:pPr algn="r"/>
            <a:r>
              <a:rPr lang="ar-JO" sz="3600" dirty="0" smtClean="0"/>
              <a:t>ك :- ضمير متصل مبني في محل جر بالإضافة . </a:t>
            </a:r>
            <a:endParaRPr lang="ar-JO" sz="3600" dirty="0"/>
          </a:p>
        </p:txBody>
      </p:sp>
      <p:pic>
        <p:nvPicPr>
          <p:cNvPr id="3075" name="Picture 3" descr="C:\Users\toshiba\AppData\Local\Microsoft\Windows\INetCache\IE\N33I7Q15\study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214686" cy="3214686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236</TotalTime>
  <Words>603</Words>
  <Application>Microsoft Office PowerPoint</Application>
  <PresentationFormat>عرض على الشاشة (3:4)‏</PresentationFormat>
  <Paragraphs>72</Paragraphs>
  <Slides>15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Verve</vt:lpstr>
      <vt:lpstr>الأسماء الخمسة </vt:lpstr>
      <vt:lpstr>ً</vt:lpstr>
      <vt:lpstr>ما هي شروط الأسماء الخمسة:-</vt:lpstr>
      <vt:lpstr>امثلة على الأسماء الخمسة في حالة الرفع </vt:lpstr>
      <vt:lpstr>الشريحة 5</vt:lpstr>
      <vt:lpstr>امثلة على الأسماء الخمسة في حالة النصب </vt:lpstr>
      <vt:lpstr>الشريحة 7</vt:lpstr>
      <vt:lpstr>امثلة على الأسماء الخمسة في حالة الجر :</vt:lpstr>
      <vt:lpstr>الأسماء الخمسة في حالة  الجر </vt:lpstr>
      <vt:lpstr>الشريحة 10</vt:lpstr>
      <vt:lpstr>كيف تعرب الأسماء الخمسة ؟؟؟؟؟؟</vt:lpstr>
      <vt:lpstr>كيف تعرب الأسماء الخمسة إذا  فقدت شروطها ؟؟؟؟؟؟؟؟</vt:lpstr>
      <vt:lpstr>الشريحة 13</vt:lpstr>
      <vt:lpstr>الشريحة 14</vt:lpstr>
      <vt:lpstr>الشريحة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الجملة الأسمية</dc:title>
  <dc:creator>toshiba</dc:creator>
  <cp:lastModifiedBy>digital</cp:lastModifiedBy>
  <cp:revision>41</cp:revision>
  <dcterms:created xsi:type="dcterms:W3CDTF">2017-02-23T13:00:19Z</dcterms:created>
  <dcterms:modified xsi:type="dcterms:W3CDTF">2020-03-23T20:56:10Z</dcterms:modified>
</cp:coreProperties>
</file>