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83" r:id="rId4"/>
    <p:sldId id="281" r:id="rId5"/>
    <p:sldId id="284" r:id="rId6"/>
    <p:sldId id="286" r:id="rId7"/>
    <p:sldId id="285" r:id="rId8"/>
    <p:sldId id="288" r:id="rId9"/>
    <p:sldId id="289" r:id="rId10"/>
    <p:sldId id="287" r:id="rId11"/>
    <p:sldId id="290" r:id="rId12"/>
    <p:sldId id="292" r:id="rId13"/>
    <p:sldId id="293" r:id="rId14"/>
    <p:sldId id="294" r:id="rId15"/>
    <p:sldId id="295" r:id="rId16"/>
    <p:sldId id="296" r:id="rId17"/>
    <p:sldId id="269" r:id="rId18"/>
    <p:sldId id="257" r:id="rId19"/>
    <p:sldId id="277" r:id="rId20"/>
    <p:sldId id="280" r:id="rId21"/>
    <p:sldId id="279" r:id="rId22"/>
    <p:sldId id="261" r:id="rId23"/>
    <p:sldId id="278" r:id="rId24"/>
    <p:sldId id="264" r:id="rId25"/>
    <p:sldId id="273" r:id="rId26"/>
    <p:sldId id="271" r:id="rId27"/>
    <p:sldId id="276" r:id="rId28"/>
    <p:sldId id="297" r:id="rId2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5FFFF"/>
    <a:srgbClr val="3366CC"/>
    <a:srgbClr val="006699"/>
    <a:srgbClr val="009900"/>
    <a:srgbClr val="FF3300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F3C4-F85B-47D1-AC2F-9D6BCD2066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A6AD6-3383-4204-BABF-E88E84B6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A6AD6-3383-4204-BABF-E88E84B682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9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CF35-2F16-49FA-8657-5BB14C012AE4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24A6-07C7-47C0-8432-1A3989A0F6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0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5EFF-D6A7-42E0-B576-90647CAF16F2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DE59-8733-459C-AD37-6928266A8E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17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B6E9-8BF2-4B9D-A2B5-99DB3E8059DE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8ED9-B61F-47A0-96F0-FD9B6434BC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06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0B60-6A91-43D7-BDC8-E105F3AFE310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924A-6FA0-4B53-A44E-BA3F2590F9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88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4218-6FAD-4D16-B342-B7F7DF410DD2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6F01-0D00-4453-93C0-E517D5990F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28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840-0873-435D-A215-898A2E299767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92E3-A055-4FF3-8B96-B40CF7DD0F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03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5CCB-B201-4411-AC61-3B2FF8CCF5A4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1EAA-1653-488D-963F-04567E7AC7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83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F91A-269C-4D9E-ACE1-3A039B9A69EE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CB84-EF4B-4053-9E26-D8F77AC81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10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4B91-C851-448C-8704-36881CFAEB2E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FFFE-B625-4883-B748-A4FCE639AA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50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B389-41AD-4214-8A94-ED5574A94900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31E7-ED53-4805-9692-1D5F03F545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63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3E58-E9BE-4911-AACE-52C9BE217289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A00E-1187-4EF3-AA42-5B51FC771F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77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89C25-EBA5-4CAD-9E9A-52BB6642FB3B}" type="datetimeFigureOut">
              <a:rPr lang="pl-PL"/>
              <a:pPr>
                <a:defRPr/>
              </a:pPr>
              <a:t>28.10.2025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B707A-59A8-43E6-A8F2-681582A5A5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title="coloured pencils mad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2013" y="4697413"/>
            <a:ext cx="1200150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title="textbooks mad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5" y="4278313"/>
            <a:ext cx="1804988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title="clips mad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4956969"/>
            <a:ext cx="8953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5" y="553996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03B2B-7456-72C1-CEA2-54C6AA487923}"/>
              </a:ext>
            </a:extLst>
          </p:cNvPr>
          <p:cNvSpPr txBox="1"/>
          <p:nvPr/>
        </p:nvSpPr>
        <p:spPr>
          <a:xfrm>
            <a:off x="1043608" y="2321004"/>
            <a:ext cx="7368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Abadi" panose="020B0604020104020204" pitchFamily="34" charset="0"/>
              </a:rPr>
              <a:t>Types of Sentences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6573C-D76C-4D53-963F-89B722AE7FED}"/>
              </a:ext>
            </a:extLst>
          </p:cNvPr>
          <p:cNvSpPr/>
          <p:nvPr/>
        </p:nvSpPr>
        <p:spPr>
          <a:xfrm>
            <a:off x="1259632" y="1412776"/>
            <a:ext cx="6192688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FFFF00"/>
                </a:solidFill>
                <a:latin typeface="Abadi" panose="020B0604020104020204" pitchFamily="34" charset="0"/>
              </a:rPr>
              <a:t>An  exclamatory: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</a:rPr>
              <a:t>1. Expresses strong feelings 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</a:rPr>
              <a:t>2. Ends with an exclamation marks ( ! ).</a:t>
            </a:r>
          </a:p>
        </p:txBody>
      </p:sp>
    </p:spTree>
    <p:extLst>
      <p:ext uri="{BB962C8B-B14F-4D97-AF65-F5344CB8AC3E}">
        <p14:creationId xmlns:p14="http://schemas.microsoft.com/office/powerpoint/2010/main" val="424374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A905C7-6477-456D-8A99-A4C06D568225}"/>
              </a:ext>
            </a:extLst>
          </p:cNvPr>
          <p:cNvSpPr/>
          <p:nvPr/>
        </p:nvSpPr>
        <p:spPr>
          <a:xfrm>
            <a:off x="1043608" y="980728"/>
            <a:ext cx="604867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4000" b="1" u="sng" dirty="0">
                <a:solidFill>
                  <a:srgbClr val="FFFF00"/>
                </a:solidFill>
                <a:latin typeface="Abadi" panose="020B0604020104020204" pitchFamily="34" charset="0"/>
              </a:rPr>
              <a:t>Example: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4000" b="1" dirty="0">
                <a:solidFill>
                  <a:prstClr val="white"/>
                </a:solidFill>
                <a:latin typeface="Abadi" panose="020B0604020104020204" pitchFamily="34" charset="0"/>
              </a:rPr>
              <a:t>Wow ! It is a beautiful car ! </a:t>
            </a:r>
            <a:endParaRPr lang="en-US" dirty="0"/>
          </a:p>
        </p:txBody>
      </p:sp>
      <p:pic>
        <p:nvPicPr>
          <p:cNvPr id="1026" name="Picture 2" descr="Race Car Cartoon Images – Browse 84,180 Stock Photos, Vectors, and Video |  Adobe Stock">
            <a:extLst>
              <a:ext uri="{FF2B5EF4-FFF2-40B4-BE49-F238E27FC236}">
                <a16:creationId xmlns:a16="http://schemas.microsoft.com/office/drawing/2014/main" id="{BBB67977-D7CA-4B92-8726-7DA8AC69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07193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4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4CFC7-9232-4A51-89BE-0ABD036BFFE9}"/>
              </a:ext>
            </a:extLst>
          </p:cNvPr>
          <p:cNvSpPr/>
          <p:nvPr/>
        </p:nvSpPr>
        <p:spPr>
          <a:xfrm>
            <a:off x="683568" y="972430"/>
            <a:ext cx="7776864" cy="477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Identify whether each of the following sentences is a question, a statement , a command or exclamatory.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endParaRPr lang="en-GB" sz="3600" b="1" dirty="0">
              <a:solidFill>
                <a:srgbClr val="FFFF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1.</a:t>
            </a:r>
            <a:r>
              <a:rPr lang="en-GB" sz="3600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Watch out! The dog is coming!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2. What is your favourite pet?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3. Wash you</a:t>
            </a:r>
            <a:r>
              <a:rPr lang="en-US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r hands.</a:t>
            </a:r>
            <a:endParaRPr lang="en-GB" sz="3600" b="1" dirty="0">
              <a:solidFill>
                <a:schemeClr val="bg1"/>
              </a:solidFill>
              <a:latin typeface="Abadi" panose="020B0604020104020204" pitchFamily="34" charset="0"/>
              <a:cs typeface="+mn-cs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4. I like pizza.</a:t>
            </a:r>
            <a:endParaRPr lang="en-GB" sz="4000" b="1" dirty="0">
              <a:solidFill>
                <a:schemeClr val="bg1"/>
              </a:solidFill>
              <a:latin typeface="Abadi" panose="020B0604020104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2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4CFC7-9232-4A51-89BE-0ABD036BFFE9}"/>
              </a:ext>
            </a:extLst>
          </p:cNvPr>
          <p:cNvSpPr/>
          <p:nvPr/>
        </p:nvSpPr>
        <p:spPr>
          <a:xfrm>
            <a:off x="683568" y="972430"/>
            <a:ext cx="7776864" cy="477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Identify whether each of the following sentences is a question, a statement , a command or exclamatory.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endParaRPr lang="en-GB" sz="3600" b="1" dirty="0">
              <a:solidFill>
                <a:srgbClr val="FFFF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1.</a:t>
            </a:r>
            <a:r>
              <a:rPr lang="en-GB" sz="3600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Watch out! The dog is coming! (e)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2. What is your favourite pet? (q)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3. Wash you</a:t>
            </a:r>
            <a:r>
              <a:rPr lang="en-US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r hands.(c)</a:t>
            </a:r>
            <a:endParaRPr lang="en-GB" sz="3600" b="1" dirty="0">
              <a:solidFill>
                <a:schemeClr val="bg1"/>
              </a:solidFill>
              <a:latin typeface="Abadi" panose="020B0604020104020204" pitchFamily="34" charset="0"/>
              <a:cs typeface="+mn-cs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4. I like pizza</a:t>
            </a: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. (s)</a:t>
            </a:r>
          </a:p>
        </p:txBody>
      </p:sp>
    </p:spTree>
    <p:extLst>
      <p:ext uri="{BB962C8B-B14F-4D97-AF65-F5344CB8AC3E}">
        <p14:creationId xmlns:p14="http://schemas.microsoft.com/office/powerpoint/2010/main" val="9952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4CFC7-9232-4A51-89BE-0ABD036BFFE9}"/>
              </a:ext>
            </a:extLst>
          </p:cNvPr>
          <p:cNvSpPr/>
          <p:nvPr/>
        </p:nvSpPr>
        <p:spPr>
          <a:xfrm>
            <a:off x="683568" y="972430"/>
            <a:ext cx="7776864" cy="477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Identify whether each of the following sentences is a question, a statement , a command or exclamatory.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endParaRPr lang="en-GB" sz="3600" b="1" dirty="0">
              <a:solidFill>
                <a:srgbClr val="FFFF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5. Listen carefully. 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6. Why are you sad? 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7. </a:t>
            </a:r>
            <a:r>
              <a:rPr lang="en-US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I can read Arabic . </a:t>
            </a:r>
            <a:endParaRPr lang="en-GB" sz="3600" b="1" dirty="0">
              <a:solidFill>
                <a:schemeClr val="bg1"/>
              </a:solidFill>
              <a:latin typeface="Abadi" panose="020B0604020104020204" pitchFamily="34" charset="0"/>
              <a:cs typeface="+mn-cs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8. Oh no! I lost my bag </a:t>
            </a: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959094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4CFC7-9232-4A51-89BE-0ABD036BFFE9}"/>
              </a:ext>
            </a:extLst>
          </p:cNvPr>
          <p:cNvSpPr/>
          <p:nvPr/>
        </p:nvSpPr>
        <p:spPr>
          <a:xfrm>
            <a:off x="683568" y="972430"/>
            <a:ext cx="7776864" cy="477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rgbClr val="FFFF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Identify whether each of the following sentences is a question, a statement , a command or exclamatory.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endParaRPr lang="en-GB" sz="3600" b="1" dirty="0">
              <a:solidFill>
                <a:srgbClr val="FFFF00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5. Listen carefully.(c)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6. Why are you sad? (q)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7. </a:t>
            </a:r>
            <a:r>
              <a:rPr lang="en-US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I can read Arabic. (s)</a:t>
            </a:r>
            <a:endParaRPr lang="en-GB" sz="3600" b="1" dirty="0">
              <a:solidFill>
                <a:schemeClr val="bg1"/>
              </a:solidFill>
              <a:latin typeface="Abadi" panose="020B0604020104020204" pitchFamily="34" charset="0"/>
              <a:cs typeface="+mn-cs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36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8. Oh no! I lost my bag</a:t>
            </a: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! (e)</a:t>
            </a:r>
          </a:p>
        </p:txBody>
      </p:sp>
    </p:spTree>
    <p:extLst>
      <p:ext uri="{BB962C8B-B14F-4D97-AF65-F5344CB8AC3E}">
        <p14:creationId xmlns:p14="http://schemas.microsoft.com/office/powerpoint/2010/main" val="152146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4CFC7-9232-4A51-89BE-0ABD036BFFE9}"/>
              </a:ext>
            </a:extLst>
          </p:cNvPr>
          <p:cNvSpPr/>
          <p:nvPr/>
        </p:nvSpPr>
        <p:spPr>
          <a:xfrm>
            <a:off x="683568" y="97243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4000" b="1" dirty="0">
                <a:solidFill>
                  <a:srgbClr val="FFFF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Read the sentences ,then choose the correct answers.</a:t>
            </a:r>
            <a:endParaRPr lang="en-GB" sz="4000" b="1" dirty="0">
              <a:solidFill>
                <a:schemeClr val="bg1"/>
              </a:solidFill>
              <a:latin typeface="Abadi" panose="020B0604020104020204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734DF-6E9C-463B-8C94-61584807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137391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2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797425" y="2544474"/>
            <a:ext cx="3610752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statement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797425" y="3394855"/>
            <a:ext cx="3600939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command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97425" y="4295026"/>
            <a:ext cx="3600939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question</a:t>
            </a:r>
            <a:r>
              <a:rPr lang="es-E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606826" y="5229200"/>
            <a:ext cx="3801351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exclamatory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39" y="540893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467544" y="715599"/>
            <a:ext cx="8208912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Where do you live</a:t>
            </a: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10F1D-367F-4098-B1A6-0B70EA862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360" y="2320925"/>
            <a:ext cx="1495979" cy="16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0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1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455543" y="3473643"/>
            <a:ext cx="3902499" cy="75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command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460450" y="2608397"/>
            <a:ext cx="3892686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statement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490569" y="5257450"/>
            <a:ext cx="4045738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475967" y="4369926"/>
            <a:ext cx="3892686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56" y="5410289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arredondado 106"/>
          <p:cNvSpPr/>
          <p:nvPr/>
        </p:nvSpPr>
        <p:spPr>
          <a:xfrm>
            <a:off x="938213" y="571623"/>
            <a:ext cx="7430440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Open your book</a:t>
            </a: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B98BA-7180-4081-B357-62CC27759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285427"/>
            <a:ext cx="1944216" cy="1944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444E-6 -4.07407E-6 L -4.44444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797425" y="2544474"/>
            <a:ext cx="3610752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statement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797425" y="3394855"/>
            <a:ext cx="3600939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command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97425" y="4295026"/>
            <a:ext cx="3600939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97425" y="5229200"/>
            <a:ext cx="3600939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2833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611560" y="796925"/>
            <a:ext cx="8280919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Where is the bathroom?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7A096-4414-4F34-A853-2005ABF04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2060848"/>
            <a:ext cx="2233246" cy="22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0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1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5" y="553996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03B2B-7456-72C1-CEA2-54C6AA487923}"/>
              </a:ext>
            </a:extLst>
          </p:cNvPr>
          <p:cNvSpPr txBox="1"/>
          <p:nvPr/>
        </p:nvSpPr>
        <p:spPr>
          <a:xfrm>
            <a:off x="992783" y="1538986"/>
            <a:ext cx="71584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Objectives</a:t>
            </a:r>
          </a:p>
          <a:p>
            <a:pPr algn="ctr"/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1.Identify different types of sentences (statements, command, question , and exclamatory)</a:t>
            </a:r>
          </a:p>
          <a:p>
            <a:pPr algn="ctr"/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Write different types of sentences using the correct punctuation marks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61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519156" y="2544474"/>
            <a:ext cx="3889021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statement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509343" y="3394855"/>
            <a:ext cx="3889021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command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509343" y="4295026"/>
            <a:ext cx="3889021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572000" y="5229200"/>
            <a:ext cx="3826364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827584" y="844550"/>
            <a:ext cx="8303856" cy="1056758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My friend speaks many languages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F02435-A767-433E-BA18-377A47159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54" y="2427319"/>
            <a:ext cx="3022883" cy="17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4466154" y="3573100"/>
            <a:ext cx="3902499" cy="75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commarnd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413228" y="2673000"/>
            <a:ext cx="4045738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statement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413228" y="5257450"/>
            <a:ext cx="4045738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475967" y="4415275"/>
            <a:ext cx="3892686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ângulo arredondado 106"/>
          <p:cNvSpPr/>
          <p:nvPr/>
        </p:nvSpPr>
        <p:spPr>
          <a:xfrm>
            <a:off x="938213" y="571623"/>
            <a:ext cx="7430440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Drink your milk.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86A2B-7196-4615-B9AD-D2E9D75A0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844" y="1630822"/>
            <a:ext cx="2040398" cy="26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2.59259E-6 L 3.88889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860032" y="2544474"/>
            <a:ext cx="3548145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statement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788024" y="3394855"/>
            <a:ext cx="361034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command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16015" y="4295026"/>
            <a:ext cx="3682349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16015" y="5229200"/>
            <a:ext cx="3682349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7214416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We won the game!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ED60A3-DBB8-4A81-BF8A-47D7F4D59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162015"/>
            <a:ext cx="2254134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0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1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519156" y="2544474"/>
            <a:ext cx="3889021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statement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509343" y="3394855"/>
            <a:ext cx="3889021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command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509343" y="4295026"/>
            <a:ext cx="3889021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572000" y="5229200"/>
            <a:ext cx="3826364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1354576" y="1037212"/>
            <a:ext cx="7776864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I have five pencils</a:t>
            </a: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.</a:t>
            </a:r>
            <a:endParaRPr lang="pt-PT" sz="4400" dirty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orte" pitchFamily="66" charset="0"/>
              <a:cs typeface="MoolBoran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DE19E1-72B7-4DEE-AE6E-5A36D812B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2544474"/>
            <a:ext cx="2052578" cy="17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581351" y="2544474"/>
            <a:ext cx="3826826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Statement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571538" y="3394855"/>
            <a:ext cx="3826826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command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581351" y="4295026"/>
            <a:ext cx="3817014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571538" y="5229200"/>
            <a:ext cx="3826826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73216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7214416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I’m so proud of you!</a:t>
            </a:r>
          </a:p>
        </p:txBody>
      </p:sp>
    </p:spTree>
    <p:extLst>
      <p:ext uri="{BB962C8B-B14F-4D97-AF65-F5344CB8AC3E}">
        <p14:creationId xmlns:p14="http://schemas.microsoft.com/office/powerpoint/2010/main" val="10341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0" dur="37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1" dur="37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2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519156" y="2544474"/>
            <a:ext cx="3889021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statement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509343" y="3394855"/>
            <a:ext cx="3889021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command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509343" y="4295026"/>
            <a:ext cx="3889021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572000" y="5229200"/>
            <a:ext cx="3826364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37188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1354576" y="1037212"/>
            <a:ext cx="7776864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I like to drink tea.</a:t>
            </a:r>
            <a:endParaRPr lang="pt-PT" sz="4400" dirty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MoolBoran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F00C0-107E-45EE-AB7E-0BB99DAC5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18" t="18702" r="11597" b="18819"/>
          <a:stretch/>
        </p:blipFill>
        <p:spPr>
          <a:xfrm>
            <a:off x="1980456" y="2708919"/>
            <a:ext cx="1601322" cy="14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36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3">
                                          <p:stCondLst>
                                            <p:cond delay="13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5" accel="50000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9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4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515491" y="2544474"/>
            <a:ext cx="3892686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statement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572000" y="3394855"/>
            <a:ext cx="3826364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command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515491" y="4310529"/>
            <a:ext cx="3892686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515491" y="5229200"/>
            <a:ext cx="3882873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44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80330"/>
            <a:ext cx="12334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741960" y="658726"/>
            <a:ext cx="7934496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  </a:t>
            </a:r>
            <a:r>
              <a:rPr lang="pt-PT" sz="48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Your Engish is great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1A9E4-8B0B-4320-8D85-1A9718FC5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156060"/>
            <a:ext cx="2467448" cy="17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860032" y="2544474"/>
            <a:ext cx="3548145" cy="7560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statement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788024" y="3394855"/>
            <a:ext cx="3610340" cy="756000"/>
          </a:xfrm>
          <a:prstGeom prst="roundRect">
            <a:avLst/>
          </a:prstGeom>
          <a:solidFill>
            <a:srgbClr val="006699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4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command</a:t>
            </a:r>
            <a:endParaRPr lang="es-ES" sz="44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88024" y="4295026"/>
            <a:ext cx="3610340" cy="756000"/>
          </a:xfrm>
          <a:prstGeom prst="roundRect">
            <a:avLst/>
          </a:prstGeom>
          <a:solidFill>
            <a:srgbClr val="00990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question</a:t>
            </a:r>
            <a:endParaRPr lang="es-ES" sz="40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88024" y="5229200"/>
            <a:ext cx="3610340" cy="75600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40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erlin Sans FB" pitchFamily="34" charset="0"/>
              </a:rPr>
              <a:t>exclamatory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537075"/>
            <a:ext cx="1295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arredondado 106"/>
          <p:cNvSpPr/>
          <p:nvPr/>
        </p:nvSpPr>
        <p:spPr>
          <a:xfrm>
            <a:off x="938213" y="850199"/>
            <a:ext cx="8064896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What is your name?</a:t>
            </a:r>
            <a:endParaRPr lang="pt-PT" sz="4400" dirty="0">
              <a:ln w="63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MoolBoran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21" y="5431801"/>
            <a:ext cx="1263182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7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7,500+ Thank You Sign Stock Photos, Pictures &amp; Royalty-Free Images -  iStock | Holding thank you sign, Thank you sign language, Thank you sign  coronavirus">
            <a:extLst>
              <a:ext uri="{FF2B5EF4-FFF2-40B4-BE49-F238E27FC236}">
                <a16:creationId xmlns:a16="http://schemas.microsoft.com/office/drawing/2014/main" id="{EE817DC4-DFE0-41F7-8C27-E31ED8A3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484784"/>
            <a:ext cx="58293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arredondado 106">
            <a:extLst>
              <a:ext uri="{FF2B5EF4-FFF2-40B4-BE49-F238E27FC236}">
                <a16:creationId xmlns:a16="http://schemas.microsoft.com/office/drawing/2014/main" id="{42AE9F94-77BE-4B62-945F-12899CE2F57C}"/>
              </a:ext>
            </a:extLst>
          </p:cNvPr>
          <p:cNvSpPr/>
          <p:nvPr/>
        </p:nvSpPr>
        <p:spPr>
          <a:xfrm>
            <a:off x="899592" y="4513863"/>
            <a:ext cx="8064896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MoolBoran" pitchFamily="34" charset="0"/>
              </a:rPr>
              <a:t>Teacher: Maram Moien Dayoub</a:t>
            </a:r>
          </a:p>
        </p:txBody>
      </p:sp>
    </p:spTree>
    <p:extLst>
      <p:ext uri="{BB962C8B-B14F-4D97-AF65-F5344CB8AC3E}">
        <p14:creationId xmlns:p14="http://schemas.microsoft.com/office/powerpoint/2010/main" val="40881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5" y="553996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03B2B-7456-72C1-CEA2-54C6AA487923}"/>
              </a:ext>
            </a:extLst>
          </p:cNvPr>
          <p:cNvSpPr txBox="1"/>
          <p:nvPr/>
        </p:nvSpPr>
        <p:spPr>
          <a:xfrm>
            <a:off x="1081320" y="588718"/>
            <a:ext cx="71584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E5FFFF"/>
                </a:solidFill>
                <a:latin typeface="Abadi" panose="020B0604020104020204" pitchFamily="34" charset="0"/>
              </a:rPr>
              <a:t>There are 4 types of sentences</a:t>
            </a:r>
          </a:p>
          <a:p>
            <a:pPr algn="ctr"/>
            <a:endParaRPr lang="en-US" sz="4400" b="1" dirty="0">
              <a:solidFill>
                <a:srgbClr val="E5FFFF"/>
              </a:solidFill>
              <a:latin typeface="Abadi" panose="020B0604020104020204" pitchFamily="34" charset="0"/>
            </a:endParaRPr>
          </a:p>
          <a:p>
            <a:r>
              <a:rPr lang="en-US" sz="2800" i="1" dirty="0">
                <a:solidFill>
                  <a:srgbClr val="E5FFFF"/>
                </a:solidFill>
                <a:latin typeface="Comic Sans MS" panose="030F0702030302020204" pitchFamily="66" charset="0"/>
              </a:rPr>
              <a:t>1. </a:t>
            </a:r>
            <a:r>
              <a:rPr lang="en-US" sz="2800" i="1">
                <a:solidFill>
                  <a:srgbClr val="E5FFFF"/>
                </a:solidFill>
                <a:latin typeface="Comic Sans MS" panose="030F0702030302020204" pitchFamily="66" charset="0"/>
              </a:rPr>
              <a:t>A </a:t>
            </a:r>
            <a:r>
              <a:rPr lang="en-US" sz="3600" b="0" i="1" u="none" strike="noStrike" baseline="0">
                <a:solidFill>
                  <a:srgbClr val="E5FFFF"/>
                </a:solidFill>
                <a:latin typeface="Abadi" panose="020B0604020104020204" pitchFamily="34" charset="0"/>
              </a:rPr>
              <a:t>statement</a:t>
            </a:r>
            <a:br>
              <a:rPr lang="en-US" sz="3600" b="0" i="1" u="none" strike="noStrike" baseline="0" dirty="0">
                <a:solidFill>
                  <a:srgbClr val="E5FFFF"/>
                </a:solidFill>
                <a:latin typeface="Abadi" panose="020B0604020104020204" pitchFamily="34" charset="0"/>
              </a:rPr>
            </a:br>
            <a:r>
              <a:rPr lang="en-US" sz="3600" b="0" i="1" u="none" strike="noStrike" baseline="0" dirty="0">
                <a:solidFill>
                  <a:srgbClr val="E5FFFF"/>
                </a:solidFill>
                <a:latin typeface="Abadi" panose="020B0604020104020204" pitchFamily="34" charset="0"/>
              </a:rPr>
              <a:t>2. A command</a:t>
            </a:r>
            <a:br>
              <a:rPr lang="en-US" sz="3600" b="0" i="1" u="none" strike="noStrike" baseline="0" dirty="0">
                <a:solidFill>
                  <a:srgbClr val="E5FFFF"/>
                </a:solidFill>
                <a:latin typeface="Abadi" panose="020B0604020104020204" pitchFamily="34" charset="0"/>
              </a:rPr>
            </a:br>
            <a:r>
              <a:rPr lang="en-US" sz="3600" b="0" i="1" u="none" strike="noStrike" baseline="0" dirty="0">
                <a:solidFill>
                  <a:srgbClr val="E5FFFF"/>
                </a:solidFill>
                <a:latin typeface="Abadi" panose="020B0604020104020204" pitchFamily="34" charset="0"/>
              </a:rPr>
              <a:t>3. A question</a:t>
            </a:r>
            <a:br>
              <a:rPr lang="en-US" sz="3600" b="0" i="1" u="none" strike="noStrike" baseline="0" dirty="0">
                <a:solidFill>
                  <a:srgbClr val="E5FFFF"/>
                </a:solidFill>
                <a:latin typeface="Abadi" panose="020B0604020104020204" pitchFamily="34" charset="0"/>
              </a:rPr>
            </a:br>
            <a:r>
              <a:rPr lang="en-US" sz="3600" b="0" i="1" u="none" strike="noStrike" baseline="0" dirty="0">
                <a:solidFill>
                  <a:srgbClr val="E5FFFF"/>
                </a:solidFill>
                <a:latin typeface="Abadi" panose="020B0604020104020204" pitchFamily="34" charset="0"/>
              </a:rPr>
              <a:t>4. An exclamatory</a:t>
            </a:r>
            <a:endParaRPr lang="en-US" sz="3600" dirty="0">
              <a:solidFill>
                <a:srgbClr val="E5FFFF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5" y="553996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2377CC-703B-4E42-B769-47E28ED0096B}"/>
              </a:ext>
            </a:extLst>
          </p:cNvPr>
          <p:cNvSpPr/>
          <p:nvPr/>
        </p:nvSpPr>
        <p:spPr>
          <a:xfrm>
            <a:off x="972146" y="908720"/>
            <a:ext cx="71997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A statement :</a:t>
            </a:r>
          </a:p>
          <a:p>
            <a:endParaRPr lang="en-US" sz="3600" dirty="0">
              <a:latin typeface="Abadi" panose="020B0604020104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1.Tells us some information about something.</a:t>
            </a:r>
          </a:p>
          <a:p>
            <a:endParaRPr lang="en-US" sz="3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2. Starts with a capital letter.</a:t>
            </a:r>
          </a:p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</a:rPr>
              <a:t>3. Ends with a full stop.</a:t>
            </a:r>
          </a:p>
        </p:txBody>
      </p:sp>
    </p:spTree>
    <p:extLst>
      <p:ext uri="{BB962C8B-B14F-4D97-AF65-F5344CB8AC3E}">
        <p14:creationId xmlns:p14="http://schemas.microsoft.com/office/powerpoint/2010/main" val="30403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6F8A40-051E-45F6-8243-68311D84495A}"/>
              </a:ext>
            </a:extLst>
          </p:cNvPr>
          <p:cNvSpPr/>
          <p:nvPr/>
        </p:nvSpPr>
        <p:spPr>
          <a:xfrm>
            <a:off x="827584" y="1744949"/>
            <a:ext cx="712879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4000" b="1" u="sng" dirty="0">
                <a:solidFill>
                  <a:srgbClr val="FFFF00"/>
                </a:solidFill>
                <a:latin typeface="Abadi" panose="020B0604020104020204" pitchFamily="34" charset="0"/>
                <a:cs typeface="+mn-cs"/>
              </a:rPr>
              <a:t>Example:</a:t>
            </a:r>
          </a:p>
          <a:p>
            <a:pPr marL="514350" lvl="0" indent="-51435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Leaves fall in Autumn.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6A99C-EBF5-4038-A2D7-3D0DE785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92" y="3573016"/>
            <a:ext cx="194421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041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53C03-8D58-4F48-90AE-2F2BBF00EA11}"/>
              </a:ext>
            </a:extLst>
          </p:cNvPr>
          <p:cNvSpPr/>
          <p:nvPr/>
        </p:nvSpPr>
        <p:spPr>
          <a:xfrm>
            <a:off x="683568" y="980728"/>
            <a:ext cx="7344816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FFFF00"/>
                </a:solidFill>
                <a:latin typeface="Abadi" panose="020B0604020104020204" pitchFamily="34" charset="0"/>
                <a:cs typeface="+mn-cs"/>
              </a:rPr>
              <a:t>A question:</a:t>
            </a:r>
          </a:p>
          <a:p>
            <a:pPr marL="514350" lvl="0" indent="-51435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GB" sz="4000" b="1" u="sng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Asks</a:t>
            </a: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 about something.</a:t>
            </a:r>
          </a:p>
          <a:p>
            <a:pPr marL="514350" lvl="0" indent="-51435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GB" sz="4000" b="1" u="sng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Starts</a:t>
            </a: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 with a question word such as: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Who/ When / Where / Why / What / which.</a:t>
            </a: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3. Ends with a question mark  (?)</a:t>
            </a:r>
          </a:p>
        </p:txBody>
      </p:sp>
    </p:spTree>
    <p:extLst>
      <p:ext uri="{BB962C8B-B14F-4D97-AF65-F5344CB8AC3E}">
        <p14:creationId xmlns:p14="http://schemas.microsoft.com/office/powerpoint/2010/main" val="156057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0F8F28-FEAA-4532-8C1E-16D428303EF8}"/>
              </a:ext>
            </a:extLst>
          </p:cNvPr>
          <p:cNvSpPr/>
          <p:nvPr/>
        </p:nvSpPr>
        <p:spPr>
          <a:xfrm>
            <a:off x="683568" y="1412776"/>
            <a:ext cx="7560840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 b="1" u="sng" dirty="0">
                <a:solidFill>
                  <a:srgbClr val="FFFF00"/>
                </a:solidFill>
                <a:latin typeface="Abadi" panose="020B0604020104020204" pitchFamily="34" charset="0"/>
                <a:cs typeface="+mn-cs"/>
              </a:rPr>
              <a:t>Example:</a:t>
            </a:r>
            <a:endParaRPr lang="en-GB" sz="4000" b="1" dirty="0">
              <a:solidFill>
                <a:prstClr val="black"/>
              </a:solidFill>
              <a:latin typeface="Abadi" panose="020B0604020104020204" pitchFamily="34" charset="0"/>
              <a:cs typeface="+mn-cs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800" b="1" dirty="0">
                <a:solidFill>
                  <a:schemeClr val="bg1"/>
                </a:solidFill>
                <a:latin typeface="Calibri" panose="020F0502020204030204"/>
                <a:cs typeface="+mn-cs"/>
              </a:rPr>
              <a:t>How old are you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494AB-4F23-442D-B632-4D3162F9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" t="3445" r="2300" b="7313"/>
          <a:stretch/>
        </p:blipFill>
        <p:spPr>
          <a:xfrm>
            <a:off x="2915816" y="3484312"/>
            <a:ext cx="3744416" cy="1960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031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94195E-9761-47FD-826F-20E91D1B822D}"/>
              </a:ext>
            </a:extLst>
          </p:cNvPr>
          <p:cNvSpPr/>
          <p:nvPr/>
        </p:nvSpPr>
        <p:spPr>
          <a:xfrm>
            <a:off x="1079612" y="1196752"/>
            <a:ext cx="6984776" cy="336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4000" b="1" dirty="0">
                <a:solidFill>
                  <a:srgbClr val="FFFF00"/>
                </a:solidFill>
                <a:latin typeface="Abadi" panose="020B0604020104020204" pitchFamily="34" charset="0"/>
                <a:cs typeface="+mn-cs"/>
              </a:rPr>
              <a:t>A command:</a:t>
            </a:r>
          </a:p>
          <a:p>
            <a:pPr marL="514350" lvl="0" indent="-51435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Tells us to do something.</a:t>
            </a:r>
          </a:p>
          <a:p>
            <a:pPr marL="514350" lvl="0" indent="-51435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Starts with a verb.</a:t>
            </a:r>
          </a:p>
          <a:p>
            <a:pPr marL="514350" lvl="0" indent="-51435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Ends with a full stop. (.)</a:t>
            </a: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9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5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F32431-74B3-46D4-BE9B-D81BACC10F23}"/>
              </a:ext>
            </a:extLst>
          </p:cNvPr>
          <p:cNvSpPr/>
          <p:nvPr/>
        </p:nvSpPr>
        <p:spPr>
          <a:xfrm>
            <a:off x="899592" y="908720"/>
            <a:ext cx="5598368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4000" b="1" u="sng" dirty="0">
                <a:solidFill>
                  <a:srgbClr val="FFFF00"/>
                </a:solidFill>
                <a:latin typeface="Abadi" panose="020B0604020104020204" pitchFamily="34" charset="0"/>
                <a:cs typeface="+mn-cs"/>
              </a:rPr>
              <a:t>Example: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07F09"/>
              </a:buClr>
            </a:pPr>
            <a:r>
              <a:rPr lang="en-GB" sz="4000" b="1" dirty="0">
                <a:solidFill>
                  <a:schemeClr val="bg1"/>
                </a:solidFill>
                <a:latin typeface="Abadi" panose="020B0604020104020204" pitchFamily="34" charset="0"/>
                <a:cs typeface="+mn-cs"/>
              </a:rPr>
              <a:t>Brush your teeth.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44D46-4F90-4BE4-BC15-3995DC952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708920"/>
            <a:ext cx="2822732" cy="21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883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529</Words>
  <Application>Microsoft Office PowerPoint</Application>
  <PresentationFormat>On-screen Show (4:3)</PresentationFormat>
  <Paragraphs>120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Abadi</vt:lpstr>
      <vt:lpstr>Aharoni</vt:lpstr>
      <vt:lpstr>Arial</vt:lpstr>
      <vt:lpstr>Arial Black</vt:lpstr>
      <vt:lpstr>Berlin Sans FB</vt:lpstr>
      <vt:lpstr>Calibri</vt:lpstr>
      <vt:lpstr>Comic Sans MS</vt:lpstr>
      <vt:lpstr>Forte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mada_1</dc:creator>
  <cp:lastModifiedBy>Maram Dayoub</cp:lastModifiedBy>
  <cp:revision>53</cp:revision>
  <dcterms:created xsi:type="dcterms:W3CDTF">2012-11-19T09:56:17Z</dcterms:created>
  <dcterms:modified xsi:type="dcterms:W3CDTF">2025-10-27T22:09:14Z</dcterms:modified>
</cp:coreProperties>
</file>