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4" r:id="rId18"/>
    <p:sldId id="282" r:id="rId19"/>
    <p:sldId id="267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winkl" pitchFamily="2" charset="0"/>
      <p:regular r:id="rId27"/>
      <p:bold r:id="rId28"/>
    </p:embeddedFont>
    <p:embeddedFont>
      <p:font typeface="Twinkl SemiBold" pitchFamily="2" charset="0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orient="horz" pos="3634" userDrawn="1">
          <p15:clr>
            <a:srgbClr val="A4A3A4"/>
          </p15:clr>
        </p15:guide>
        <p15:guide id="13" orient="horz" pos="709" userDrawn="1">
          <p15:clr>
            <a:srgbClr val="A4A3A4"/>
          </p15:clr>
        </p15:guide>
        <p15:guide id="14" pos="5080" userDrawn="1">
          <p15:clr>
            <a:srgbClr val="A4A3A4"/>
          </p15:clr>
        </p15:guide>
        <p15:guide id="15" pos="680" userDrawn="1">
          <p15:clr>
            <a:srgbClr val="A4A3A4"/>
          </p15:clr>
        </p15:guide>
        <p15:guide id="16" orient="horz" pos="799" userDrawn="1">
          <p15:clr>
            <a:srgbClr val="A4A3A4"/>
          </p15:clr>
        </p15:guide>
        <p15:guide id="17" pos="1066" userDrawn="1">
          <p15:clr>
            <a:srgbClr val="A4A3A4"/>
          </p15:clr>
        </p15:guide>
        <p15:guide id="18" pos="46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DFC"/>
    <a:srgbClr val="1C1C1C"/>
    <a:srgbClr val="00649C"/>
    <a:srgbClr val="FFE864"/>
    <a:srgbClr val="FFFFFF"/>
    <a:srgbClr val="18A0DB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426" y="12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  <p:guide orient="horz" pos="3634"/>
        <p:guide orient="horz" pos="709"/>
        <p:guide pos="5080"/>
        <p:guide pos="680"/>
        <p:guide orient="horz" pos="799"/>
        <p:guide pos="1066"/>
        <p:guide pos="469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0503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692275" y="4948097"/>
            <a:ext cx="5759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This shows </a:t>
            </a:r>
            <a:r>
              <a:rPr lang="en-GB" sz="3200" u="sng" dirty="0"/>
              <a:t>   </a:t>
            </a:r>
            <a:r>
              <a:rPr lang="en-GB" sz="3200" dirty="0"/>
              <a:t> x </a:t>
            </a:r>
            <a:r>
              <a:rPr lang="en-GB" sz="3200" u="sng" dirty="0"/>
              <a:t>   </a:t>
            </a:r>
            <a:r>
              <a:rPr lang="en-GB" sz="3200" dirty="0"/>
              <a:t> = </a:t>
            </a:r>
            <a:r>
              <a:rPr lang="en-GB" sz="3200" u="sng" dirty="0"/>
              <a:t>   </a:t>
            </a:r>
            <a:r>
              <a:rPr lang="en-GB" sz="3200" dirty="0">
                <a:solidFill>
                  <a:srgbClr val="ACDDFC"/>
                </a:solidFill>
              </a:rPr>
              <a:t>.</a:t>
            </a:r>
            <a:r>
              <a:rPr lang="en-GB" sz="3200" u="sng" dirty="0"/>
              <a:t> </a:t>
            </a:r>
            <a:r>
              <a:rPr lang="en-GB" sz="3200" u="sng" dirty="0">
                <a:solidFill>
                  <a:srgbClr val="1C1C1C"/>
                </a:solidFill>
              </a:rPr>
              <a:t>  </a:t>
            </a:r>
            <a:r>
              <a:rPr lang="en-GB" sz="320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2E666F1-5CE5-469A-B4AF-3B8A55356316}"/>
              </a:ext>
            </a:extLst>
          </p:cNvPr>
          <p:cNvSpPr txBox="1"/>
          <p:nvPr/>
        </p:nvSpPr>
        <p:spPr>
          <a:xfrm>
            <a:off x="1613139" y="1278637"/>
            <a:ext cx="591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649C"/>
                </a:solidFill>
                <a:latin typeface="Twinkl" pitchFamily="2" charset="0"/>
              </a:rPr>
              <a:t>Can you work out what square number is illustrated here?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A9AEEDC-C213-4BD0-88BF-EF92D6070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355286"/>
              </p:ext>
            </p:extLst>
          </p:nvPr>
        </p:nvGraphicFramePr>
        <p:xfrm>
          <a:off x="3554081" y="2580560"/>
          <a:ext cx="2035838" cy="203583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0834">
                  <a:extLst>
                    <a:ext uri="{9D8B030D-6E8A-4147-A177-3AD203B41FA5}">
                      <a16:colId xmlns:a16="http://schemas.microsoft.com/office/drawing/2014/main" val="2343988894"/>
                    </a:ext>
                  </a:extLst>
                </a:gridCol>
                <a:gridCol w="290834">
                  <a:extLst>
                    <a:ext uri="{9D8B030D-6E8A-4147-A177-3AD203B41FA5}">
                      <a16:colId xmlns:a16="http://schemas.microsoft.com/office/drawing/2014/main" val="2490978251"/>
                    </a:ext>
                  </a:extLst>
                </a:gridCol>
                <a:gridCol w="290834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  <a:gridCol w="290834">
                  <a:extLst>
                    <a:ext uri="{9D8B030D-6E8A-4147-A177-3AD203B41FA5}">
                      <a16:colId xmlns:a16="http://schemas.microsoft.com/office/drawing/2014/main" val="727123734"/>
                    </a:ext>
                  </a:extLst>
                </a:gridCol>
                <a:gridCol w="290834">
                  <a:extLst>
                    <a:ext uri="{9D8B030D-6E8A-4147-A177-3AD203B41FA5}">
                      <a16:colId xmlns:a16="http://schemas.microsoft.com/office/drawing/2014/main" val="3944382533"/>
                    </a:ext>
                  </a:extLst>
                </a:gridCol>
                <a:gridCol w="290834">
                  <a:extLst>
                    <a:ext uri="{9D8B030D-6E8A-4147-A177-3AD203B41FA5}">
                      <a16:colId xmlns:a16="http://schemas.microsoft.com/office/drawing/2014/main" val="550882509"/>
                    </a:ext>
                  </a:extLst>
                </a:gridCol>
                <a:gridCol w="290834">
                  <a:extLst>
                    <a:ext uri="{9D8B030D-6E8A-4147-A177-3AD203B41FA5}">
                      <a16:colId xmlns:a16="http://schemas.microsoft.com/office/drawing/2014/main" val="1478035560"/>
                    </a:ext>
                  </a:extLst>
                </a:gridCol>
              </a:tblGrid>
              <a:tr h="290834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90555"/>
                  </a:ext>
                </a:extLst>
              </a:tr>
              <a:tr h="290834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17545"/>
                  </a:ext>
                </a:extLst>
              </a:tr>
              <a:tr h="290834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242637"/>
                  </a:ext>
                </a:extLst>
              </a:tr>
              <a:tr h="290834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290834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82516"/>
                  </a:ext>
                </a:extLst>
              </a:tr>
              <a:tr h="290834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77458"/>
                  </a:ext>
                </a:extLst>
              </a:tr>
              <a:tr h="290834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5248" marR="35248" marT="17624" marB="17624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64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1428873B-ED1B-4C9C-B0BE-D51FE0EDD1E2}"/>
              </a:ext>
            </a:extLst>
          </p:cNvPr>
          <p:cNvSpPr/>
          <p:nvPr/>
        </p:nvSpPr>
        <p:spPr>
          <a:xfrm>
            <a:off x="1692275" y="4953242"/>
            <a:ext cx="5759450" cy="584775"/>
          </a:xfrm>
          <a:prstGeom prst="rect">
            <a:avLst/>
          </a:prstGeom>
          <a:solidFill>
            <a:srgbClr val="ACDDFC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This shows 7 x 7= 49    </a:t>
            </a:r>
          </a:p>
        </p:txBody>
      </p:sp>
    </p:spTree>
    <p:extLst>
      <p:ext uri="{BB962C8B-B14F-4D97-AF65-F5344CB8AC3E}">
        <p14:creationId xmlns:p14="http://schemas.microsoft.com/office/powerpoint/2010/main" val="888585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0503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692275" y="4948097"/>
            <a:ext cx="5759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This shows </a:t>
            </a:r>
            <a:r>
              <a:rPr lang="en-GB" sz="3200" u="sng" dirty="0"/>
              <a:t>   </a:t>
            </a:r>
            <a:r>
              <a:rPr lang="en-GB" sz="3200" dirty="0"/>
              <a:t> x </a:t>
            </a:r>
            <a:r>
              <a:rPr lang="en-GB" sz="3200" u="sng" dirty="0"/>
              <a:t>   </a:t>
            </a:r>
            <a:r>
              <a:rPr lang="en-GB" sz="3200" dirty="0"/>
              <a:t> = </a:t>
            </a:r>
            <a:r>
              <a:rPr lang="en-GB" sz="3200" u="sng" dirty="0"/>
              <a:t>   </a:t>
            </a:r>
            <a:r>
              <a:rPr lang="en-GB" sz="3200" dirty="0">
                <a:solidFill>
                  <a:srgbClr val="ACDDFC"/>
                </a:solidFill>
              </a:rPr>
              <a:t>.</a:t>
            </a:r>
            <a:r>
              <a:rPr lang="en-GB" sz="3200" u="sng" dirty="0"/>
              <a:t> </a:t>
            </a:r>
            <a:r>
              <a:rPr lang="en-GB" sz="3200" u="sng" dirty="0">
                <a:solidFill>
                  <a:srgbClr val="1C1C1C"/>
                </a:solidFill>
              </a:rPr>
              <a:t>  </a:t>
            </a:r>
            <a:r>
              <a:rPr lang="en-GB" sz="320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2E666F1-5CE5-469A-B4AF-3B8A55356316}"/>
              </a:ext>
            </a:extLst>
          </p:cNvPr>
          <p:cNvSpPr txBox="1"/>
          <p:nvPr/>
        </p:nvSpPr>
        <p:spPr>
          <a:xfrm>
            <a:off x="1613139" y="1278637"/>
            <a:ext cx="591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649C"/>
                </a:solidFill>
                <a:latin typeface="Twinkl" pitchFamily="2" charset="0"/>
              </a:rPr>
              <a:t>Can you work out what square number is illustrated here?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A9AEEDC-C213-4BD0-88BF-EF92D6070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070468"/>
              </p:ext>
            </p:extLst>
          </p:nvPr>
        </p:nvGraphicFramePr>
        <p:xfrm>
          <a:off x="3454878" y="2520719"/>
          <a:ext cx="2234244" cy="22342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72374">
                  <a:extLst>
                    <a:ext uri="{9D8B030D-6E8A-4147-A177-3AD203B41FA5}">
                      <a16:colId xmlns:a16="http://schemas.microsoft.com/office/drawing/2014/main" val="2343988894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2490978251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727123734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3944382533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550882509"/>
                    </a:ext>
                  </a:extLst>
                </a:gridCol>
              </a:tblGrid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90555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17545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242637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77458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64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F10B964D-2B90-4035-9D54-40E6D0D577EA}"/>
              </a:ext>
            </a:extLst>
          </p:cNvPr>
          <p:cNvSpPr/>
          <p:nvPr/>
        </p:nvSpPr>
        <p:spPr>
          <a:xfrm>
            <a:off x="1692275" y="4948096"/>
            <a:ext cx="5759450" cy="584775"/>
          </a:xfrm>
          <a:prstGeom prst="rect">
            <a:avLst/>
          </a:prstGeom>
          <a:solidFill>
            <a:srgbClr val="ACDDFC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This shows 6 x 6 = 36</a:t>
            </a:r>
            <a:r>
              <a:rPr lang="en-GB" sz="3200" dirty="0">
                <a:solidFill>
                  <a:srgbClr val="ACDDFC"/>
                </a:solidFill>
              </a:rPr>
              <a:t>.</a:t>
            </a:r>
            <a:r>
              <a:rPr lang="en-GB" sz="3200" u="sng" dirty="0"/>
              <a:t> </a:t>
            </a:r>
            <a:r>
              <a:rPr lang="en-GB" sz="3200" u="sng" dirty="0">
                <a:solidFill>
                  <a:srgbClr val="1C1C1C"/>
                </a:solidFill>
              </a:rPr>
              <a:t>  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137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0503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452669" y="4948097"/>
            <a:ext cx="6238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We can also write this as </a:t>
            </a:r>
            <a:r>
              <a:rPr lang="en-IE" sz="3200" dirty="0">
                <a:latin typeface="Twinkl" pitchFamily="2" charset="0"/>
              </a:rPr>
              <a:t>6² = 36</a:t>
            </a:r>
            <a:endParaRPr lang="en-GB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2E666F1-5CE5-469A-B4AF-3B8A55356316}"/>
              </a:ext>
            </a:extLst>
          </p:cNvPr>
          <p:cNvSpPr txBox="1"/>
          <p:nvPr/>
        </p:nvSpPr>
        <p:spPr>
          <a:xfrm>
            <a:off x="1613139" y="1278637"/>
            <a:ext cx="5917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649C"/>
                </a:solidFill>
                <a:latin typeface="Twinkl" pitchFamily="2" charset="0"/>
              </a:rPr>
              <a:t>6 x 6 = 36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A9AEEDC-C213-4BD0-88BF-EF92D6070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521392"/>
              </p:ext>
            </p:extLst>
          </p:nvPr>
        </p:nvGraphicFramePr>
        <p:xfrm>
          <a:off x="3454878" y="2392476"/>
          <a:ext cx="2234244" cy="22342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72374">
                  <a:extLst>
                    <a:ext uri="{9D8B030D-6E8A-4147-A177-3AD203B41FA5}">
                      <a16:colId xmlns:a16="http://schemas.microsoft.com/office/drawing/2014/main" val="2343988894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2490978251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727123734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3944382533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550882509"/>
                    </a:ext>
                  </a:extLst>
                </a:gridCol>
              </a:tblGrid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90555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17545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242637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77458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11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0503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692275" y="3934764"/>
            <a:ext cx="57594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dirty="0">
                <a:latin typeface="Twinkl" pitchFamily="2" charset="0"/>
              </a:rPr>
              <a:t>If 6 x 6 = 36 we can say that the square root of 36 is 6.</a:t>
            </a:r>
          </a:p>
          <a:p>
            <a:endParaRPr lang="en-IE" sz="1400" dirty="0">
              <a:latin typeface="Twinkl" pitchFamily="2" charset="0"/>
            </a:endParaRPr>
          </a:p>
          <a:p>
            <a:r>
              <a:rPr lang="en-IE" sz="2800" dirty="0">
                <a:latin typeface="Twinkl" pitchFamily="2" charset="0"/>
              </a:rPr>
              <a:t>This is how we write it, √36 = 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A9AEEDC-C213-4BD0-88BF-EF92D6070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727719"/>
              </p:ext>
            </p:extLst>
          </p:nvPr>
        </p:nvGraphicFramePr>
        <p:xfrm>
          <a:off x="3454878" y="1508658"/>
          <a:ext cx="2234244" cy="22342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72374">
                  <a:extLst>
                    <a:ext uri="{9D8B030D-6E8A-4147-A177-3AD203B41FA5}">
                      <a16:colId xmlns:a16="http://schemas.microsoft.com/office/drawing/2014/main" val="2343988894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2490978251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727123734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3944382533"/>
                    </a:ext>
                  </a:extLst>
                </a:gridCol>
                <a:gridCol w="372374">
                  <a:extLst>
                    <a:ext uri="{9D8B030D-6E8A-4147-A177-3AD203B41FA5}">
                      <a16:colId xmlns:a16="http://schemas.microsoft.com/office/drawing/2014/main" val="550882509"/>
                    </a:ext>
                  </a:extLst>
                </a:gridCol>
              </a:tblGrid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90555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17545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242637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77458"/>
                  </a:ext>
                </a:extLst>
              </a:tr>
              <a:tr h="37237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5130" marR="45130" marT="22565" marB="22565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864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0503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692275" y="4047880"/>
            <a:ext cx="57594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800" dirty="0">
                <a:latin typeface="Twinkl" pitchFamily="2" charset="0"/>
              </a:rPr>
              <a:t>4 x 4 = 16 </a:t>
            </a:r>
          </a:p>
          <a:p>
            <a:pPr algn="ctr"/>
            <a:r>
              <a:rPr lang="en-IE" sz="2800" dirty="0">
                <a:latin typeface="Twinkl" pitchFamily="2" charset="0"/>
              </a:rPr>
              <a:t>or</a:t>
            </a:r>
          </a:p>
          <a:p>
            <a:pPr algn="ctr"/>
            <a:r>
              <a:rPr lang="en-IE" sz="2800" dirty="0">
                <a:latin typeface="Twinkl" pitchFamily="2" charset="0"/>
              </a:rPr>
              <a:t>4² = 16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EE06A6F-0ABF-4B93-BF27-82363B1D6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264398"/>
              </p:ext>
            </p:extLst>
          </p:nvPr>
        </p:nvGraphicFramePr>
        <p:xfrm>
          <a:off x="3436290" y="1409820"/>
          <a:ext cx="2274396" cy="23272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8599">
                  <a:extLst>
                    <a:ext uri="{9D8B030D-6E8A-4147-A177-3AD203B41FA5}">
                      <a16:colId xmlns:a16="http://schemas.microsoft.com/office/drawing/2014/main" val="2343988894"/>
                    </a:ext>
                  </a:extLst>
                </a:gridCol>
                <a:gridCol w="568599">
                  <a:extLst>
                    <a:ext uri="{9D8B030D-6E8A-4147-A177-3AD203B41FA5}">
                      <a16:colId xmlns:a16="http://schemas.microsoft.com/office/drawing/2014/main" val="2490978251"/>
                    </a:ext>
                  </a:extLst>
                </a:gridCol>
                <a:gridCol w="568599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  <a:gridCol w="568599">
                  <a:extLst>
                    <a:ext uri="{9D8B030D-6E8A-4147-A177-3AD203B41FA5}">
                      <a16:colId xmlns:a16="http://schemas.microsoft.com/office/drawing/2014/main" val="1478035560"/>
                    </a:ext>
                  </a:extLst>
                </a:gridCol>
              </a:tblGrid>
              <a:tr h="5818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5818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82516"/>
                  </a:ext>
                </a:extLst>
              </a:tr>
              <a:tr h="5818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77458"/>
                  </a:ext>
                </a:extLst>
              </a:tr>
              <a:tr h="5818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0501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0503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692275" y="4815631"/>
            <a:ext cx="5759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Twinkl" pitchFamily="2" charset="0"/>
              </a:rPr>
              <a:t>4² = 16, therefore √16 = 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EE06A6F-0ABF-4B93-BF27-82363B1D6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837593"/>
              </p:ext>
            </p:extLst>
          </p:nvPr>
        </p:nvGraphicFramePr>
        <p:xfrm>
          <a:off x="3434802" y="2211130"/>
          <a:ext cx="2274396" cy="23272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8599">
                  <a:extLst>
                    <a:ext uri="{9D8B030D-6E8A-4147-A177-3AD203B41FA5}">
                      <a16:colId xmlns:a16="http://schemas.microsoft.com/office/drawing/2014/main" val="2343988894"/>
                    </a:ext>
                  </a:extLst>
                </a:gridCol>
                <a:gridCol w="568599">
                  <a:extLst>
                    <a:ext uri="{9D8B030D-6E8A-4147-A177-3AD203B41FA5}">
                      <a16:colId xmlns:a16="http://schemas.microsoft.com/office/drawing/2014/main" val="2490978251"/>
                    </a:ext>
                  </a:extLst>
                </a:gridCol>
                <a:gridCol w="568599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  <a:gridCol w="568599">
                  <a:extLst>
                    <a:ext uri="{9D8B030D-6E8A-4147-A177-3AD203B41FA5}">
                      <a16:colId xmlns:a16="http://schemas.microsoft.com/office/drawing/2014/main" val="1478035560"/>
                    </a:ext>
                  </a:extLst>
                </a:gridCol>
              </a:tblGrid>
              <a:tr h="5818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5818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82516"/>
                  </a:ext>
                </a:extLst>
              </a:tr>
              <a:tr h="5818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77458"/>
                  </a:ext>
                </a:extLst>
              </a:tr>
              <a:tr h="58181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64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64B248C-1F18-4EB8-9656-4784C29EF437}"/>
              </a:ext>
            </a:extLst>
          </p:cNvPr>
          <p:cNvSpPr txBox="1"/>
          <p:nvPr/>
        </p:nvSpPr>
        <p:spPr>
          <a:xfrm>
            <a:off x="1695795" y="1277637"/>
            <a:ext cx="575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649C"/>
                </a:solidFill>
                <a:latin typeface="Twinkl" pitchFamily="2" charset="0"/>
              </a:rPr>
              <a:t>What is the square root of 16?</a:t>
            </a:r>
          </a:p>
        </p:txBody>
      </p:sp>
    </p:spTree>
    <p:extLst>
      <p:ext uri="{BB962C8B-B14F-4D97-AF65-F5344CB8AC3E}">
        <p14:creationId xmlns:p14="http://schemas.microsoft.com/office/powerpoint/2010/main" val="1595282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0503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692275" y="4047880"/>
            <a:ext cx="57594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800" dirty="0">
                <a:latin typeface="Twinkl" pitchFamily="2" charset="0"/>
              </a:rPr>
              <a:t>3 x 3 = 9 </a:t>
            </a:r>
          </a:p>
          <a:p>
            <a:pPr algn="ctr"/>
            <a:r>
              <a:rPr lang="en-IE" sz="2800" dirty="0">
                <a:latin typeface="Twinkl" pitchFamily="2" charset="0"/>
              </a:rPr>
              <a:t>or</a:t>
            </a:r>
          </a:p>
          <a:p>
            <a:pPr algn="ctr"/>
            <a:r>
              <a:rPr lang="en-IE" sz="2800" dirty="0">
                <a:latin typeface="Twinkl" pitchFamily="2" charset="0"/>
              </a:rPr>
              <a:t>3² = 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EE06A6F-0ABF-4B93-BF27-82363B1D6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140567"/>
              </p:ext>
            </p:extLst>
          </p:nvPr>
        </p:nvGraphicFramePr>
        <p:xfrm>
          <a:off x="3436291" y="1415464"/>
          <a:ext cx="2311959" cy="23657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70653">
                  <a:extLst>
                    <a:ext uri="{9D8B030D-6E8A-4147-A177-3AD203B41FA5}">
                      <a16:colId xmlns:a16="http://schemas.microsoft.com/office/drawing/2014/main" val="2343988894"/>
                    </a:ext>
                  </a:extLst>
                </a:gridCol>
                <a:gridCol w="770653">
                  <a:extLst>
                    <a:ext uri="{9D8B030D-6E8A-4147-A177-3AD203B41FA5}">
                      <a16:colId xmlns:a16="http://schemas.microsoft.com/office/drawing/2014/main" val="2490978251"/>
                    </a:ext>
                  </a:extLst>
                </a:gridCol>
                <a:gridCol w="770653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</a:tblGrid>
              <a:tr h="788568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59135" marR="59135" marT="29568" marB="29568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59135" marR="59135" marT="29568" marB="29568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59135" marR="59135" marT="29568" marB="29568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788568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59135" marR="59135" marT="29568" marB="29568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59135" marR="59135" marT="29568" marB="29568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59135" marR="59135" marT="29568" marB="29568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77458"/>
                  </a:ext>
                </a:extLst>
              </a:tr>
              <a:tr h="788568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59135" marR="59135" marT="29568" marB="29568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59135" marR="59135" marT="29568" marB="29568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59135" marR="59135" marT="29568" marB="29568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010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0503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692275" y="4815631"/>
            <a:ext cx="5759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Twinkl" pitchFamily="2" charset="0"/>
              </a:rPr>
              <a:t>3² = 9, therefore √9 = 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EE06A6F-0ABF-4B93-BF27-82363B1D6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60227"/>
              </p:ext>
            </p:extLst>
          </p:nvPr>
        </p:nvGraphicFramePr>
        <p:xfrm>
          <a:off x="3356419" y="2112305"/>
          <a:ext cx="2431161" cy="24876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0387">
                  <a:extLst>
                    <a:ext uri="{9D8B030D-6E8A-4147-A177-3AD203B41FA5}">
                      <a16:colId xmlns:a16="http://schemas.microsoft.com/office/drawing/2014/main" val="2343988894"/>
                    </a:ext>
                  </a:extLst>
                </a:gridCol>
                <a:gridCol w="810387">
                  <a:extLst>
                    <a:ext uri="{9D8B030D-6E8A-4147-A177-3AD203B41FA5}">
                      <a16:colId xmlns:a16="http://schemas.microsoft.com/office/drawing/2014/main" val="2490978251"/>
                    </a:ext>
                  </a:extLst>
                </a:gridCol>
                <a:gridCol w="810387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</a:tblGrid>
              <a:tr h="829225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2184" marR="62184" marT="31093" marB="31093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2184" marR="62184" marT="31093" marB="31093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2184" marR="62184" marT="31093" marB="31093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829225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2184" marR="62184" marT="31093" marB="31093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2184" marR="62184" marT="31093" marB="31093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2184" marR="62184" marT="31093" marB="31093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77458"/>
                  </a:ext>
                </a:extLst>
              </a:tr>
              <a:tr h="829225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2184" marR="62184" marT="31093" marB="31093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2184" marR="62184" marT="31093" marB="31093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2184" marR="62184" marT="31093" marB="31093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64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64B248C-1F18-4EB8-9656-4784C29EF437}"/>
              </a:ext>
            </a:extLst>
          </p:cNvPr>
          <p:cNvSpPr txBox="1"/>
          <p:nvPr/>
        </p:nvSpPr>
        <p:spPr>
          <a:xfrm>
            <a:off x="1695795" y="1277637"/>
            <a:ext cx="575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649C"/>
                </a:solidFill>
                <a:latin typeface="Twinkl" pitchFamily="2" charset="0"/>
              </a:rPr>
              <a:t>What is the square root of 9?</a:t>
            </a:r>
          </a:p>
        </p:txBody>
      </p:sp>
    </p:spTree>
    <p:extLst>
      <p:ext uri="{BB962C8B-B14F-4D97-AF65-F5344CB8AC3E}">
        <p14:creationId xmlns:p14="http://schemas.microsoft.com/office/powerpoint/2010/main" val="1933186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9129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4581629" y="2884596"/>
            <a:ext cx="28797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800" u="sng" dirty="0">
                <a:latin typeface="Twinkl" pitchFamily="2" charset="0"/>
              </a:rPr>
              <a:t>   </a:t>
            </a:r>
            <a:r>
              <a:rPr lang="en-IE" sz="2800" dirty="0">
                <a:latin typeface="Twinkl" pitchFamily="2" charset="0"/>
              </a:rPr>
              <a:t> ² = </a:t>
            </a:r>
            <a:r>
              <a:rPr lang="en-IE" sz="2800" u="sng" dirty="0">
                <a:latin typeface="Twinkl" pitchFamily="2" charset="0"/>
              </a:rPr>
              <a:t>      </a:t>
            </a:r>
            <a:r>
              <a:rPr lang="en-IE" sz="2800" u="sng" dirty="0">
                <a:solidFill>
                  <a:srgbClr val="ACDDFC"/>
                </a:solidFill>
                <a:latin typeface="Twinkl" pitchFamily="2" charset="0"/>
              </a:rPr>
              <a:t>.</a:t>
            </a:r>
          </a:p>
          <a:p>
            <a:pPr algn="ctr"/>
            <a:endParaRPr lang="en-IE" sz="2800" dirty="0">
              <a:latin typeface="Twinkl" pitchFamily="2" charset="0"/>
            </a:endParaRPr>
          </a:p>
          <a:p>
            <a:pPr algn="ctr"/>
            <a:r>
              <a:rPr lang="en-IE" sz="2800" dirty="0">
                <a:latin typeface="Twinkl" pitchFamily="2" charset="0"/>
              </a:rPr>
              <a:t>therefore</a:t>
            </a:r>
          </a:p>
          <a:p>
            <a:pPr algn="ctr"/>
            <a:endParaRPr lang="en-IE" sz="2800" dirty="0">
              <a:latin typeface="Twinkl" pitchFamily="2" charset="0"/>
            </a:endParaRPr>
          </a:p>
          <a:p>
            <a:pPr algn="ctr"/>
            <a:r>
              <a:rPr lang="en-IE" sz="2800" dirty="0">
                <a:latin typeface="Twinkl" pitchFamily="2" charset="0"/>
              </a:rPr>
              <a:t>√</a:t>
            </a:r>
            <a:r>
              <a:rPr lang="en-IE" sz="2800" u="sng" dirty="0">
                <a:latin typeface="Twinkl" pitchFamily="2" charset="0"/>
              </a:rPr>
              <a:t>     </a:t>
            </a:r>
            <a:r>
              <a:rPr lang="en-IE" sz="2800" dirty="0">
                <a:latin typeface="Twinkl" pitchFamily="2" charset="0"/>
              </a:rPr>
              <a:t> = </a:t>
            </a:r>
            <a:r>
              <a:rPr lang="en-IE" sz="2800" u="sng" dirty="0">
                <a:solidFill>
                  <a:srgbClr val="1C1C1C"/>
                </a:solidFill>
                <a:latin typeface="Twinkl" pitchFamily="2" charset="0"/>
              </a:rPr>
              <a:t>    </a:t>
            </a:r>
            <a:r>
              <a:rPr lang="en-IE" sz="2800" dirty="0">
                <a:solidFill>
                  <a:srgbClr val="ACDDFC"/>
                </a:solidFill>
                <a:latin typeface="Twinkl" pitchFamily="2" charset="0"/>
              </a:rPr>
              <a:t>.</a:t>
            </a:r>
            <a:r>
              <a:rPr lang="en-IE" sz="2800" dirty="0">
                <a:latin typeface="Twinkl" pitchFamily="2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64B248C-1F18-4EB8-9656-4784C29EF437}"/>
              </a:ext>
            </a:extLst>
          </p:cNvPr>
          <p:cNvSpPr txBox="1"/>
          <p:nvPr/>
        </p:nvSpPr>
        <p:spPr>
          <a:xfrm>
            <a:off x="1540736" y="1277637"/>
            <a:ext cx="6069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>
                <a:solidFill>
                  <a:srgbClr val="00649C"/>
                </a:solidFill>
                <a:latin typeface="Twinkl" pitchFamily="2" charset="0"/>
              </a:rPr>
              <a:t>Can you figure out the blanks below using this illustration to help?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06FC755-8A48-481A-ADD1-B1EE652CF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789608"/>
              </p:ext>
            </p:extLst>
          </p:nvPr>
        </p:nvGraphicFramePr>
        <p:xfrm>
          <a:off x="1692275" y="2740360"/>
          <a:ext cx="2689940" cy="26899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994">
                  <a:extLst>
                    <a:ext uri="{9D8B030D-6E8A-4147-A177-3AD203B41FA5}">
                      <a16:colId xmlns:a16="http://schemas.microsoft.com/office/drawing/2014/main" val="2343988894"/>
                    </a:ext>
                  </a:extLst>
                </a:gridCol>
                <a:gridCol w="268994">
                  <a:extLst>
                    <a:ext uri="{9D8B030D-6E8A-4147-A177-3AD203B41FA5}">
                      <a16:colId xmlns:a16="http://schemas.microsoft.com/office/drawing/2014/main" val="2490978251"/>
                    </a:ext>
                  </a:extLst>
                </a:gridCol>
                <a:gridCol w="268994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  <a:gridCol w="268994">
                  <a:extLst>
                    <a:ext uri="{9D8B030D-6E8A-4147-A177-3AD203B41FA5}">
                      <a16:colId xmlns:a16="http://schemas.microsoft.com/office/drawing/2014/main" val="3008707352"/>
                    </a:ext>
                  </a:extLst>
                </a:gridCol>
                <a:gridCol w="268994">
                  <a:extLst>
                    <a:ext uri="{9D8B030D-6E8A-4147-A177-3AD203B41FA5}">
                      <a16:colId xmlns:a16="http://schemas.microsoft.com/office/drawing/2014/main" val="3784208857"/>
                    </a:ext>
                  </a:extLst>
                </a:gridCol>
                <a:gridCol w="268994">
                  <a:extLst>
                    <a:ext uri="{9D8B030D-6E8A-4147-A177-3AD203B41FA5}">
                      <a16:colId xmlns:a16="http://schemas.microsoft.com/office/drawing/2014/main" val="2086646101"/>
                    </a:ext>
                  </a:extLst>
                </a:gridCol>
                <a:gridCol w="268994">
                  <a:extLst>
                    <a:ext uri="{9D8B030D-6E8A-4147-A177-3AD203B41FA5}">
                      <a16:colId xmlns:a16="http://schemas.microsoft.com/office/drawing/2014/main" val="19612786"/>
                    </a:ext>
                  </a:extLst>
                </a:gridCol>
                <a:gridCol w="268994">
                  <a:extLst>
                    <a:ext uri="{9D8B030D-6E8A-4147-A177-3AD203B41FA5}">
                      <a16:colId xmlns:a16="http://schemas.microsoft.com/office/drawing/2014/main" val="498301051"/>
                    </a:ext>
                  </a:extLst>
                </a:gridCol>
                <a:gridCol w="268994">
                  <a:extLst>
                    <a:ext uri="{9D8B030D-6E8A-4147-A177-3AD203B41FA5}">
                      <a16:colId xmlns:a16="http://schemas.microsoft.com/office/drawing/2014/main" val="39678026"/>
                    </a:ext>
                  </a:extLst>
                </a:gridCol>
                <a:gridCol w="268994">
                  <a:extLst>
                    <a:ext uri="{9D8B030D-6E8A-4147-A177-3AD203B41FA5}">
                      <a16:colId xmlns:a16="http://schemas.microsoft.com/office/drawing/2014/main" val="129580816"/>
                    </a:ext>
                  </a:extLst>
                </a:gridCol>
              </a:tblGrid>
              <a:tr h="268994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607406"/>
                  </a:ext>
                </a:extLst>
              </a:tr>
              <a:tr h="268994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549843"/>
                  </a:ext>
                </a:extLst>
              </a:tr>
              <a:tr h="268994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558235"/>
                  </a:ext>
                </a:extLst>
              </a:tr>
              <a:tr h="268994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198757"/>
                  </a:ext>
                </a:extLst>
              </a:tr>
              <a:tr h="268994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362570"/>
                  </a:ext>
                </a:extLst>
              </a:tr>
              <a:tr h="268994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36368"/>
                  </a:ext>
                </a:extLst>
              </a:tr>
              <a:tr h="268994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539568"/>
                  </a:ext>
                </a:extLst>
              </a:tr>
              <a:tr h="268994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268994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77458"/>
                  </a:ext>
                </a:extLst>
              </a:tr>
              <a:tr h="268994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3123" marR="63123" marT="31562" marB="31562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64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F13CF7F7-0C87-401A-865F-3E56B0D656EF}"/>
              </a:ext>
            </a:extLst>
          </p:cNvPr>
          <p:cNvSpPr/>
          <p:nvPr/>
        </p:nvSpPr>
        <p:spPr>
          <a:xfrm>
            <a:off x="4582925" y="2880442"/>
            <a:ext cx="2879725" cy="2246769"/>
          </a:xfrm>
          <a:prstGeom prst="rect">
            <a:avLst/>
          </a:prstGeom>
          <a:solidFill>
            <a:srgbClr val="ACDDFC"/>
          </a:solidFill>
        </p:spPr>
        <p:txBody>
          <a:bodyPr wrap="square">
            <a:spAutoFit/>
          </a:bodyPr>
          <a:lstStyle/>
          <a:p>
            <a:pPr algn="ctr"/>
            <a:r>
              <a:rPr lang="en-IE" sz="2800" dirty="0">
                <a:latin typeface="Twinkl" pitchFamily="2" charset="0"/>
              </a:rPr>
              <a:t>10 ² = 100</a:t>
            </a:r>
            <a:r>
              <a:rPr lang="en-IE" sz="2800" u="sng" dirty="0">
                <a:solidFill>
                  <a:srgbClr val="ACDDFC"/>
                </a:solidFill>
                <a:latin typeface="Twinkl" pitchFamily="2" charset="0"/>
              </a:rPr>
              <a:t>.</a:t>
            </a:r>
          </a:p>
          <a:p>
            <a:pPr algn="ctr"/>
            <a:endParaRPr lang="en-IE" sz="2800" dirty="0">
              <a:latin typeface="Twinkl" pitchFamily="2" charset="0"/>
            </a:endParaRPr>
          </a:p>
          <a:p>
            <a:pPr algn="ctr"/>
            <a:r>
              <a:rPr lang="en-IE" sz="2800" dirty="0">
                <a:latin typeface="Twinkl" pitchFamily="2" charset="0"/>
              </a:rPr>
              <a:t>therefore</a:t>
            </a:r>
          </a:p>
          <a:p>
            <a:pPr algn="ctr"/>
            <a:endParaRPr lang="en-IE" sz="2800" dirty="0">
              <a:latin typeface="Twinkl" pitchFamily="2" charset="0"/>
            </a:endParaRPr>
          </a:p>
          <a:p>
            <a:pPr algn="ctr"/>
            <a:r>
              <a:rPr lang="en-IE" sz="2800" dirty="0">
                <a:latin typeface="Twinkl" pitchFamily="2" charset="0"/>
              </a:rPr>
              <a:t>√100 = </a:t>
            </a:r>
            <a:r>
              <a:rPr lang="en-IE" sz="2800" dirty="0">
                <a:solidFill>
                  <a:srgbClr val="1C1C1C"/>
                </a:solidFill>
                <a:latin typeface="Twinkl" pitchFamily="2" charset="0"/>
              </a:rPr>
              <a:t>10</a:t>
            </a:r>
            <a:r>
              <a:rPr lang="en-IE" sz="2800" dirty="0">
                <a:solidFill>
                  <a:srgbClr val="ACDDFC"/>
                </a:solidFill>
                <a:latin typeface="Twinkl" pitchFamily="2" charset="0"/>
              </a:rPr>
              <a:t>.</a:t>
            </a:r>
            <a:r>
              <a:rPr lang="en-IE" sz="280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5176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30F82F-026F-4CE9-9839-1F479A73AD30}"/>
              </a:ext>
            </a:extLst>
          </p:cNvPr>
          <p:cNvSpPr/>
          <p:nvPr/>
        </p:nvSpPr>
        <p:spPr>
          <a:xfrm>
            <a:off x="5976907" y="3681383"/>
            <a:ext cx="2096219" cy="2096219"/>
          </a:xfrm>
          <a:prstGeom prst="ellipse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764C6B1-4A41-42FE-988B-0F1E3BB506A4}"/>
              </a:ext>
            </a:extLst>
          </p:cNvPr>
          <p:cNvSpPr/>
          <p:nvPr/>
        </p:nvSpPr>
        <p:spPr>
          <a:xfrm>
            <a:off x="1079499" y="1125538"/>
            <a:ext cx="6985001" cy="4643438"/>
          </a:xfrm>
          <a:custGeom>
            <a:avLst/>
            <a:gdLst>
              <a:gd name="connsiteX0" fmla="*/ 262679 w 6985001"/>
              <a:gd name="connsiteY0" fmla="*/ 0 h 4643438"/>
              <a:gd name="connsiteX1" fmla="*/ 6722322 w 6985001"/>
              <a:gd name="connsiteY1" fmla="*/ 0 h 4643438"/>
              <a:gd name="connsiteX2" fmla="*/ 6985001 w 6985001"/>
              <a:gd name="connsiteY2" fmla="*/ 262679 h 4643438"/>
              <a:gd name="connsiteX3" fmla="*/ 6985001 w 6985001"/>
              <a:gd name="connsiteY3" fmla="*/ 2668487 h 4643438"/>
              <a:gd name="connsiteX4" fmla="*/ 6927262 w 6985001"/>
              <a:gd name="connsiteY4" fmla="*/ 2604958 h 4643438"/>
              <a:gd name="connsiteX5" fmla="*/ 5936892 w 6985001"/>
              <a:gd name="connsiteY5" fmla="*/ 2194734 h 4643438"/>
              <a:gd name="connsiteX6" fmla="*/ 4536298 w 6985001"/>
              <a:gd name="connsiteY6" fmla="*/ 3595328 h 4643438"/>
              <a:gd name="connsiteX7" fmla="*/ 4946522 w 6985001"/>
              <a:gd name="connsiteY7" fmla="*/ 4585698 h 4643438"/>
              <a:gd name="connsiteX8" fmla="*/ 5010052 w 6985001"/>
              <a:gd name="connsiteY8" fmla="*/ 4643438 h 4643438"/>
              <a:gd name="connsiteX9" fmla="*/ 262679 w 6985001"/>
              <a:gd name="connsiteY9" fmla="*/ 4643438 h 4643438"/>
              <a:gd name="connsiteX10" fmla="*/ 0 w 6985001"/>
              <a:gd name="connsiteY10" fmla="*/ 4380759 h 4643438"/>
              <a:gd name="connsiteX11" fmla="*/ 0 w 6985001"/>
              <a:gd name="connsiteY11" fmla="*/ 262679 h 4643438"/>
              <a:gd name="connsiteX12" fmla="*/ 262679 w 6985001"/>
              <a:gd name="connsiteY12" fmla="*/ 0 h 46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85001" h="4643438">
                <a:moveTo>
                  <a:pt x="262679" y="0"/>
                </a:moveTo>
                <a:lnTo>
                  <a:pt x="6722322" y="0"/>
                </a:lnTo>
                <a:cubicBezTo>
                  <a:pt x="6867396" y="0"/>
                  <a:pt x="6985001" y="117605"/>
                  <a:pt x="6985001" y="262679"/>
                </a:cubicBezTo>
                <a:lnTo>
                  <a:pt x="6985001" y="2668487"/>
                </a:lnTo>
                <a:lnTo>
                  <a:pt x="6927262" y="2604958"/>
                </a:lnTo>
                <a:cubicBezTo>
                  <a:pt x="6673804" y="2351501"/>
                  <a:pt x="6323656" y="2194734"/>
                  <a:pt x="5936892" y="2194734"/>
                </a:cubicBezTo>
                <a:cubicBezTo>
                  <a:pt x="5163365" y="2194734"/>
                  <a:pt x="4536298" y="2821801"/>
                  <a:pt x="4536298" y="3595328"/>
                </a:cubicBezTo>
                <a:cubicBezTo>
                  <a:pt x="4536298" y="3982092"/>
                  <a:pt x="4693065" y="4332240"/>
                  <a:pt x="4946522" y="4585698"/>
                </a:cubicBezTo>
                <a:lnTo>
                  <a:pt x="5010052" y="4643438"/>
                </a:lnTo>
                <a:lnTo>
                  <a:pt x="262679" y="4643438"/>
                </a:lnTo>
                <a:cubicBezTo>
                  <a:pt x="117605" y="4643438"/>
                  <a:pt x="0" y="4525833"/>
                  <a:pt x="0" y="4380759"/>
                </a:cubicBezTo>
                <a:lnTo>
                  <a:pt x="0" y="262679"/>
                </a:lnTo>
                <a:cubicBezTo>
                  <a:pt x="0" y="117605"/>
                  <a:pt x="117605" y="0"/>
                  <a:pt x="262679" y="0"/>
                </a:cubicBezTo>
                <a:close/>
              </a:path>
            </a:pathLst>
          </a:cu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E57233-49B6-46C0-B64E-4E11A26991EE}"/>
              </a:ext>
            </a:extLst>
          </p:cNvPr>
          <p:cNvSpPr/>
          <p:nvPr/>
        </p:nvSpPr>
        <p:spPr>
          <a:xfrm>
            <a:off x="1757777" y="1268413"/>
            <a:ext cx="56284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800" b="1" dirty="0">
                <a:solidFill>
                  <a:srgbClr val="00649C"/>
                </a:solidFill>
                <a:latin typeface="Twinkl" pitchFamily="2" charset="0"/>
              </a:rPr>
              <a:t>What is a Square Number? </a:t>
            </a:r>
            <a:endParaRPr lang="en-GB" sz="4800" b="1" dirty="0">
              <a:solidFill>
                <a:srgbClr val="00649C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E2EF3D-6D09-47D3-8F55-49C077578B42}"/>
              </a:ext>
            </a:extLst>
          </p:cNvPr>
          <p:cNvSpPr/>
          <p:nvPr/>
        </p:nvSpPr>
        <p:spPr>
          <a:xfrm>
            <a:off x="5965408" y="3695763"/>
            <a:ext cx="2096219" cy="2096219"/>
          </a:xfrm>
          <a:prstGeom prst="ellipse">
            <a:avLst/>
          </a:prstGeom>
          <a:blipFill>
            <a:blip r:embed="rId2"/>
            <a:srcRect/>
            <a:stretch>
              <a:fillRect l="19149" t="9105" r="21847" b="-258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8E4385-A77B-4EB0-AE9F-338B0BA52314}"/>
              </a:ext>
            </a:extLst>
          </p:cNvPr>
          <p:cNvSpPr/>
          <p:nvPr/>
        </p:nvSpPr>
        <p:spPr>
          <a:xfrm>
            <a:off x="1692277" y="3105835"/>
            <a:ext cx="4113719" cy="1815882"/>
          </a:xfrm>
          <a:prstGeom prst="rect">
            <a:avLst/>
          </a:prstGeom>
        </p:spPr>
        <p:txBody>
          <a:bodyPr wrap="square" lIns="0" rIns="396000">
            <a:spAutoFit/>
          </a:bodyPr>
          <a:lstStyle/>
          <a:p>
            <a:r>
              <a:rPr lang="en-IE" sz="2800" dirty="0">
                <a:solidFill>
                  <a:srgbClr val="1C1C1C"/>
                </a:solidFill>
                <a:latin typeface="Twinkl SemiBold" pitchFamily="2" charset="0"/>
              </a:rPr>
              <a:t>A square number is the product you get when a number is multiplied by itself. </a:t>
            </a:r>
            <a:endParaRPr lang="en-GB" sz="2800" dirty="0">
              <a:solidFill>
                <a:srgbClr val="1C1C1C"/>
              </a:solidFill>
              <a:latin typeface="Twinkl SemiBold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323D96-8774-443C-B64D-BD9C70FCC35A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D2A959-6678-4BB1-A709-4EE6D993310B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A7EFB1-43CE-4D4C-8E58-785714F0654C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55EEDA-EE05-4725-BCCF-F0383FEC6FDC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93221B5-DA45-44F5-A9CB-13FE20D44253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07FA9C-586B-4DE0-8E42-702E9C42939D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A1DB89-BDBB-4B78-B48B-C915AF250337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79500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3C122-571B-494F-B8D9-118B572870B8}"/>
              </a:ext>
            </a:extLst>
          </p:cNvPr>
          <p:cNvSpPr/>
          <p:nvPr/>
        </p:nvSpPr>
        <p:spPr>
          <a:xfrm>
            <a:off x="1692273" y="1268413"/>
            <a:ext cx="57594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649C"/>
                </a:solidFill>
              </a:rPr>
              <a:t>For Example…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0EBA9-5C60-499F-B141-6D7A875FB3BD}"/>
              </a:ext>
            </a:extLst>
          </p:cNvPr>
          <p:cNvSpPr txBox="1"/>
          <p:nvPr/>
        </p:nvSpPr>
        <p:spPr>
          <a:xfrm>
            <a:off x="1692272" y="2435255"/>
            <a:ext cx="5759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>
                <a:ln w="19050">
                  <a:solidFill>
                    <a:srgbClr val="1C1C1C"/>
                  </a:solidFill>
                </a:ln>
                <a:solidFill>
                  <a:srgbClr val="00B0F0"/>
                </a:solidFill>
                <a:latin typeface="Twinkl" pitchFamily="2" charset="0"/>
              </a:rPr>
              <a:t>2 </a:t>
            </a:r>
            <a:r>
              <a:rPr lang="en-IE" sz="9600" b="1" dirty="0">
                <a:latin typeface="Twinkl" pitchFamily="2" charset="0"/>
              </a:rPr>
              <a:t>x</a:t>
            </a:r>
            <a:r>
              <a:rPr lang="en-IE" sz="9600" dirty="0">
                <a:latin typeface="Twinkl" pitchFamily="2" charset="0"/>
              </a:rPr>
              <a:t> </a:t>
            </a:r>
            <a:r>
              <a:rPr lang="en-IE" sz="9600" b="1" dirty="0">
                <a:ln w="19050">
                  <a:solidFill>
                    <a:srgbClr val="1C1C1C"/>
                  </a:solidFill>
                </a:ln>
                <a:solidFill>
                  <a:srgbClr val="00B0F0"/>
                </a:solidFill>
                <a:latin typeface="Twinkl" pitchFamily="2" charset="0"/>
              </a:rPr>
              <a:t>2</a:t>
            </a:r>
            <a:r>
              <a:rPr lang="en-IE" sz="9600" dirty="0">
                <a:latin typeface="Twinkl" pitchFamily="2" charset="0"/>
              </a:rPr>
              <a:t> </a:t>
            </a:r>
            <a:r>
              <a:rPr lang="en-IE" sz="9600" b="1" dirty="0">
                <a:latin typeface="Twinkl" pitchFamily="2" charset="0"/>
              </a:rPr>
              <a:t>=</a:t>
            </a:r>
            <a:r>
              <a:rPr lang="en-IE" sz="9600" dirty="0">
                <a:latin typeface="Twinkl" pitchFamily="2" charset="0"/>
              </a:rPr>
              <a:t> </a:t>
            </a:r>
            <a:r>
              <a:rPr lang="en-IE" sz="9600" b="1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Twinkl" pitchFamily="2" charset="0"/>
              </a:rPr>
              <a:t>4</a:t>
            </a:r>
            <a:endParaRPr lang="en-IE" sz="9600" b="1" dirty="0">
              <a:ln w="19050"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C58532-9989-4FE8-A00D-3648AF4A44E1}"/>
              </a:ext>
            </a:extLst>
          </p:cNvPr>
          <p:cNvSpPr txBox="1"/>
          <p:nvPr/>
        </p:nvSpPr>
        <p:spPr>
          <a:xfrm>
            <a:off x="1692275" y="4109407"/>
            <a:ext cx="5759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n w="12700">
                  <a:solidFill>
                    <a:srgbClr val="1C1C1C"/>
                  </a:solidFill>
                </a:ln>
                <a:solidFill>
                  <a:srgbClr val="FFFFFF"/>
                </a:solidFill>
                <a:latin typeface="Twinkl" pitchFamily="2" charset="0"/>
              </a:rPr>
              <a:t>4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2800" dirty="0">
                <a:latin typeface="Twinkl" pitchFamily="2" charset="0"/>
              </a:rPr>
              <a:t>is a square number because it is the product of </a:t>
            </a:r>
            <a:r>
              <a:rPr lang="en-IE" sz="4000" b="1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Twinkl" pitchFamily="2" charset="0"/>
              </a:rPr>
              <a:t>2</a:t>
            </a:r>
            <a:r>
              <a:rPr lang="en-IE" sz="2800" dirty="0">
                <a:latin typeface="Twinkl" pitchFamily="2" charset="0"/>
              </a:rPr>
              <a:t> multiplied by </a:t>
            </a:r>
            <a:r>
              <a:rPr lang="en-IE" sz="4000" b="1" dirty="0">
                <a:ln w="12700">
                  <a:solidFill>
                    <a:srgbClr val="1C1C1C"/>
                  </a:solidFill>
                </a:ln>
                <a:solidFill>
                  <a:srgbClr val="00B0F0"/>
                </a:solidFill>
                <a:latin typeface="Twinkl" pitchFamily="2" charset="0"/>
              </a:rPr>
              <a:t>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2031F3-083C-4753-8237-084AED55E2F2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A8B542-1D4B-4E13-99BD-12D9289F618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F4155E-5152-4258-8AD6-8C31663DB729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79327AB-1EF1-47D2-878A-EEF7CEC68C55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6C8D63-5925-4EC3-917C-289A84222CCD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F45D2A-B232-44A1-819F-E05FC4384FA9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A51495-2686-4221-929B-17DAD1F65CAF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0976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79500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0EBA9-5C60-499F-B141-6D7A875FB3BD}"/>
              </a:ext>
            </a:extLst>
          </p:cNvPr>
          <p:cNvSpPr txBox="1"/>
          <p:nvPr/>
        </p:nvSpPr>
        <p:spPr>
          <a:xfrm>
            <a:off x="1692272" y="1268413"/>
            <a:ext cx="5759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>
                <a:ln w="19050">
                  <a:solidFill>
                    <a:srgbClr val="1C1C1C"/>
                  </a:solidFill>
                </a:ln>
                <a:solidFill>
                  <a:srgbClr val="00B0F0"/>
                </a:solidFill>
                <a:latin typeface="Twinkl" pitchFamily="2" charset="0"/>
              </a:rPr>
              <a:t>5 </a:t>
            </a:r>
            <a:r>
              <a:rPr lang="en-IE" sz="9600" b="1" dirty="0">
                <a:latin typeface="Twinkl" pitchFamily="2" charset="0"/>
              </a:rPr>
              <a:t>x</a:t>
            </a:r>
            <a:r>
              <a:rPr lang="en-IE" sz="9600" dirty="0">
                <a:latin typeface="Twinkl" pitchFamily="2" charset="0"/>
              </a:rPr>
              <a:t> </a:t>
            </a:r>
            <a:r>
              <a:rPr lang="en-IE" sz="9600" b="1" dirty="0">
                <a:ln w="19050">
                  <a:solidFill>
                    <a:srgbClr val="1C1C1C"/>
                  </a:solidFill>
                </a:ln>
                <a:solidFill>
                  <a:srgbClr val="00B0F0"/>
                </a:solidFill>
                <a:latin typeface="Twinkl" pitchFamily="2" charset="0"/>
              </a:rPr>
              <a:t>5</a:t>
            </a:r>
            <a:r>
              <a:rPr lang="en-IE" sz="9600" dirty="0">
                <a:latin typeface="Twinkl" pitchFamily="2" charset="0"/>
              </a:rPr>
              <a:t> </a:t>
            </a:r>
            <a:r>
              <a:rPr lang="en-IE" sz="9600" b="1" dirty="0">
                <a:latin typeface="Twinkl" pitchFamily="2" charset="0"/>
              </a:rPr>
              <a:t>=</a:t>
            </a:r>
            <a:r>
              <a:rPr lang="en-IE" sz="9600" dirty="0">
                <a:latin typeface="Twinkl" pitchFamily="2" charset="0"/>
              </a:rPr>
              <a:t> </a:t>
            </a:r>
            <a:r>
              <a:rPr lang="en-IE" sz="9600" b="1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Twinkl" pitchFamily="2" charset="0"/>
              </a:rPr>
              <a:t>25</a:t>
            </a:r>
            <a:endParaRPr lang="en-IE" sz="9600" b="1" dirty="0">
              <a:ln w="19050"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C58532-9989-4FE8-A00D-3648AF4A44E1}"/>
              </a:ext>
            </a:extLst>
          </p:cNvPr>
          <p:cNvSpPr txBox="1"/>
          <p:nvPr/>
        </p:nvSpPr>
        <p:spPr>
          <a:xfrm>
            <a:off x="1692275" y="2980948"/>
            <a:ext cx="5759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649C"/>
                </a:solidFill>
                <a:latin typeface="Twinkl" pitchFamily="2" charset="0"/>
              </a:rPr>
              <a:t>Can you explain why 25 is a square number? </a:t>
            </a:r>
            <a:endParaRPr lang="en-IE" sz="3600" b="1" dirty="0">
              <a:ln w="12700">
                <a:solidFill>
                  <a:srgbClr val="1C1C1C"/>
                </a:solidFill>
              </a:ln>
              <a:solidFill>
                <a:srgbClr val="00649C"/>
              </a:solidFill>
              <a:latin typeface="Twinkl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692275" y="4423188"/>
            <a:ext cx="5759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800" dirty="0">
                <a:latin typeface="Twinkl" pitchFamily="2" charset="0"/>
              </a:rPr>
              <a:t>25 is a square number because it is the product of 5 multiplied by 5. </a:t>
            </a:r>
            <a:endParaRPr lang="en-GB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4D97E2-2FC1-4D17-8EC3-275F739C2A13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8CFD67-A1C9-49E0-9F80-C05388D28B9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920B6C-FD56-4CCC-A34A-BD5DF0EA149A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4F559E-9132-4B60-9620-C7E77D3736AE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8619C9-CDCB-457C-9618-41C89BEC050D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88818F-21BE-40A6-A74C-B56816CBA632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037861E-2CFF-4092-A108-A7AA00935743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288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79500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0EBA9-5C60-499F-B141-6D7A875FB3BD}"/>
              </a:ext>
            </a:extLst>
          </p:cNvPr>
          <p:cNvSpPr txBox="1"/>
          <p:nvPr/>
        </p:nvSpPr>
        <p:spPr>
          <a:xfrm>
            <a:off x="1466488" y="1311543"/>
            <a:ext cx="6211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8000" b="1" dirty="0">
                <a:ln w="19050">
                  <a:solidFill>
                    <a:srgbClr val="1C1C1C"/>
                  </a:solidFill>
                </a:ln>
                <a:solidFill>
                  <a:srgbClr val="00B0F0"/>
                </a:solidFill>
                <a:latin typeface="Twinkl" pitchFamily="2" charset="0"/>
              </a:rPr>
              <a:t>12 </a:t>
            </a:r>
            <a:r>
              <a:rPr lang="en-IE" sz="8000" b="1" dirty="0">
                <a:latin typeface="Twinkl" pitchFamily="2" charset="0"/>
              </a:rPr>
              <a:t>x</a:t>
            </a:r>
            <a:r>
              <a:rPr lang="en-IE" sz="8000" dirty="0">
                <a:latin typeface="Twinkl" pitchFamily="2" charset="0"/>
              </a:rPr>
              <a:t> </a:t>
            </a:r>
            <a:r>
              <a:rPr lang="en-IE" sz="8000" b="1" dirty="0">
                <a:ln w="19050">
                  <a:solidFill>
                    <a:srgbClr val="1C1C1C"/>
                  </a:solidFill>
                </a:ln>
                <a:solidFill>
                  <a:srgbClr val="00B0F0"/>
                </a:solidFill>
                <a:latin typeface="Twinkl" pitchFamily="2" charset="0"/>
              </a:rPr>
              <a:t>12</a:t>
            </a:r>
            <a:r>
              <a:rPr lang="en-IE" sz="8000" dirty="0">
                <a:latin typeface="Twinkl" pitchFamily="2" charset="0"/>
              </a:rPr>
              <a:t> </a:t>
            </a:r>
            <a:r>
              <a:rPr lang="en-IE" sz="8000" b="1" dirty="0">
                <a:latin typeface="Twinkl" pitchFamily="2" charset="0"/>
              </a:rPr>
              <a:t>=</a:t>
            </a:r>
            <a:r>
              <a:rPr lang="en-IE" sz="8000" dirty="0">
                <a:latin typeface="Twinkl" pitchFamily="2" charset="0"/>
              </a:rPr>
              <a:t> </a:t>
            </a:r>
            <a:r>
              <a:rPr lang="en-IE" sz="8000" b="1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Twinkl" pitchFamily="2" charset="0"/>
              </a:rPr>
              <a:t>144</a:t>
            </a:r>
            <a:endParaRPr lang="en-IE" sz="8000" b="1" dirty="0">
              <a:ln w="19050"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C58532-9989-4FE8-A00D-3648AF4A44E1}"/>
              </a:ext>
            </a:extLst>
          </p:cNvPr>
          <p:cNvSpPr txBox="1"/>
          <p:nvPr/>
        </p:nvSpPr>
        <p:spPr>
          <a:xfrm>
            <a:off x="1692275" y="2980948"/>
            <a:ext cx="5759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649C"/>
                </a:solidFill>
                <a:latin typeface="Twinkl" pitchFamily="2" charset="0"/>
              </a:rPr>
              <a:t>Can you explain why 144 is a square number? </a:t>
            </a:r>
            <a:endParaRPr lang="en-IE" sz="3600" b="1" dirty="0">
              <a:ln w="12700">
                <a:solidFill>
                  <a:srgbClr val="1C1C1C"/>
                </a:solidFill>
              </a:ln>
              <a:solidFill>
                <a:srgbClr val="00649C"/>
              </a:solidFill>
              <a:latin typeface="Twinkl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533696" y="4423188"/>
            <a:ext cx="6076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Twinkl" pitchFamily="2" charset="0"/>
              </a:rPr>
              <a:t>144 is a square number because it is the product of 12 multiplied by 12. </a:t>
            </a:r>
            <a:endParaRPr lang="en-GB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8033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30F82F-026F-4CE9-9839-1F479A73AD30}"/>
              </a:ext>
            </a:extLst>
          </p:cNvPr>
          <p:cNvSpPr/>
          <p:nvPr/>
        </p:nvSpPr>
        <p:spPr>
          <a:xfrm flipH="1">
            <a:off x="1079499" y="3681383"/>
            <a:ext cx="2096219" cy="2096219"/>
          </a:xfrm>
          <a:prstGeom prst="ellipse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764C6B1-4A41-42FE-988B-0F1E3BB506A4}"/>
              </a:ext>
            </a:extLst>
          </p:cNvPr>
          <p:cNvSpPr/>
          <p:nvPr/>
        </p:nvSpPr>
        <p:spPr>
          <a:xfrm flipH="1">
            <a:off x="1088125" y="1125538"/>
            <a:ext cx="6985001" cy="4643438"/>
          </a:xfrm>
          <a:custGeom>
            <a:avLst/>
            <a:gdLst>
              <a:gd name="connsiteX0" fmla="*/ 262679 w 6985001"/>
              <a:gd name="connsiteY0" fmla="*/ 0 h 4643438"/>
              <a:gd name="connsiteX1" fmla="*/ 6722322 w 6985001"/>
              <a:gd name="connsiteY1" fmla="*/ 0 h 4643438"/>
              <a:gd name="connsiteX2" fmla="*/ 6985001 w 6985001"/>
              <a:gd name="connsiteY2" fmla="*/ 262679 h 4643438"/>
              <a:gd name="connsiteX3" fmla="*/ 6985001 w 6985001"/>
              <a:gd name="connsiteY3" fmla="*/ 2668487 h 4643438"/>
              <a:gd name="connsiteX4" fmla="*/ 6927262 w 6985001"/>
              <a:gd name="connsiteY4" fmla="*/ 2604958 h 4643438"/>
              <a:gd name="connsiteX5" fmla="*/ 5936892 w 6985001"/>
              <a:gd name="connsiteY5" fmla="*/ 2194734 h 4643438"/>
              <a:gd name="connsiteX6" fmla="*/ 4536298 w 6985001"/>
              <a:gd name="connsiteY6" fmla="*/ 3595328 h 4643438"/>
              <a:gd name="connsiteX7" fmla="*/ 4946522 w 6985001"/>
              <a:gd name="connsiteY7" fmla="*/ 4585698 h 4643438"/>
              <a:gd name="connsiteX8" fmla="*/ 5010052 w 6985001"/>
              <a:gd name="connsiteY8" fmla="*/ 4643438 h 4643438"/>
              <a:gd name="connsiteX9" fmla="*/ 262679 w 6985001"/>
              <a:gd name="connsiteY9" fmla="*/ 4643438 h 4643438"/>
              <a:gd name="connsiteX10" fmla="*/ 0 w 6985001"/>
              <a:gd name="connsiteY10" fmla="*/ 4380759 h 4643438"/>
              <a:gd name="connsiteX11" fmla="*/ 0 w 6985001"/>
              <a:gd name="connsiteY11" fmla="*/ 262679 h 4643438"/>
              <a:gd name="connsiteX12" fmla="*/ 262679 w 6985001"/>
              <a:gd name="connsiteY12" fmla="*/ 0 h 46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85001" h="4643438">
                <a:moveTo>
                  <a:pt x="262679" y="0"/>
                </a:moveTo>
                <a:lnTo>
                  <a:pt x="6722322" y="0"/>
                </a:lnTo>
                <a:cubicBezTo>
                  <a:pt x="6867396" y="0"/>
                  <a:pt x="6985001" y="117605"/>
                  <a:pt x="6985001" y="262679"/>
                </a:cubicBezTo>
                <a:lnTo>
                  <a:pt x="6985001" y="2668487"/>
                </a:lnTo>
                <a:lnTo>
                  <a:pt x="6927262" y="2604958"/>
                </a:lnTo>
                <a:cubicBezTo>
                  <a:pt x="6673804" y="2351501"/>
                  <a:pt x="6323656" y="2194734"/>
                  <a:pt x="5936892" y="2194734"/>
                </a:cubicBezTo>
                <a:cubicBezTo>
                  <a:pt x="5163365" y="2194734"/>
                  <a:pt x="4536298" y="2821801"/>
                  <a:pt x="4536298" y="3595328"/>
                </a:cubicBezTo>
                <a:cubicBezTo>
                  <a:pt x="4536298" y="3982092"/>
                  <a:pt x="4693065" y="4332240"/>
                  <a:pt x="4946522" y="4585698"/>
                </a:cubicBezTo>
                <a:lnTo>
                  <a:pt x="5010052" y="4643438"/>
                </a:lnTo>
                <a:lnTo>
                  <a:pt x="262679" y="4643438"/>
                </a:lnTo>
                <a:cubicBezTo>
                  <a:pt x="117605" y="4643438"/>
                  <a:pt x="0" y="4525833"/>
                  <a:pt x="0" y="4380759"/>
                </a:cubicBezTo>
                <a:lnTo>
                  <a:pt x="0" y="262679"/>
                </a:lnTo>
                <a:cubicBezTo>
                  <a:pt x="0" y="117605"/>
                  <a:pt x="117605" y="0"/>
                  <a:pt x="262679" y="0"/>
                </a:cubicBezTo>
                <a:close/>
              </a:path>
            </a:pathLst>
          </a:cu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E57233-49B6-46C0-B64E-4E11A26991EE}"/>
              </a:ext>
            </a:extLst>
          </p:cNvPr>
          <p:cNvSpPr/>
          <p:nvPr/>
        </p:nvSpPr>
        <p:spPr>
          <a:xfrm>
            <a:off x="1522894" y="1268413"/>
            <a:ext cx="6087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00649C"/>
                </a:solidFill>
                <a:latin typeface="Twinkl" pitchFamily="2" charset="0"/>
              </a:rPr>
              <a:t>Where do square numbers get their name? </a:t>
            </a:r>
            <a:endParaRPr lang="en-GB" sz="4000" b="1" dirty="0">
              <a:solidFill>
                <a:srgbClr val="00649C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8E4385-A77B-4EB0-AE9F-338B0BA52314}"/>
              </a:ext>
            </a:extLst>
          </p:cNvPr>
          <p:cNvSpPr/>
          <p:nvPr/>
        </p:nvSpPr>
        <p:spPr>
          <a:xfrm>
            <a:off x="3184344" y="2914110"/>
            <a:ext cx="4276008" cy="76944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r"/>
            <a:r>
              <a:rPr lang="en-GB" sz="2000" dirty="0">
                <a:solidFill>
                  <a:srgbClr val="1C1C1C"/>
                </a:solidFill>
                <a:latin typeface="Twinkl SemiBold" pitchFamily="2" charset="0"/>
              </a:rPr>
              <a:t>Square numbers get their name from the square shape they can make</a:t>
            </a:r>
            <a:r>
              <a:rPr lang="en-GB" sz="2400" dirty="0">
                <a:solidFill>
                  <a:srgbClr val="1C1C1C"/>
                </a:solidFill>
                <a:latin typeface="Twinkl SemiBold" pitchFamily="2" charset="0"/>
              </a:rPr>
              <a:t>.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323D96-8774-443C-B64D-BD9C70FCC35A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D2A959-6678-4BB1-A709-4EE6D993310B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A7EFB1-43CE-4D4C-8E58-785714F0654C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55EEDA-EE05-4725-BCCF-F0383FEC6FDC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93221B5-DA45-44F5-A9CB-13FE20D44253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07FA9C-586B-4DE0-8E42-702E9C42939D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A1DB89-BDBB-4B78-B48B-C915AF250337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6D43CD4-DB36-45B1-AD13-1FA4D0913E5D}"/>
              </a:ext>
            </a:extLst>
          </p:cNvPr>
          <p:cNvSpPr/>
          <p:nvPr/>
        </p:nvSpPr>
        <p:spPr>
          <a:xfrm flipH="1">
            <a:off x="1079499" y="3681383"/>
            <a:ext cx="2096219" cy="2096219"/>
          </a:xfrm>
          <a:prstGeom prst="ellipse">
            <a:avLst/>
          </a:prstGeom>
          <a:blipFill>
            <a:blip r:embed="rId2"/>
            <a:stretch>
              <a:fillRect l="19149" t="9105" r="21847" b="-258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35F01B-791A-4E08-86FC-B23DF6882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519799"/>
              </p:ext>
            </p:extLst>
          </p:nvPr>
        </p:nvGraphicFramePr>
        <p:xfrm>
          <a:off x="3956883" y="4079261"/>
          <a:ext cx="1230234" cy="123023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15117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  <a:gridCol w="615117">
                  <a:extLst>
                    <a:ext uri="{9D8B030D-6E8A-4147-A177-3AD203B41FA5}">
                      <a16:colId xmlns:a16="http://schemas.microsoft.com/office/drawing/2014/main" val="3156104841"/>
                    </a:ext>
                  </a:extLst>
                </a:gridCol>
              </a:tblGrid>
              <a:tr h="615117">
                <a:tc>
                  <a:txBody>
                    <a:bodyPr/>
                    <a:lstStyle/>
                    <a:p>
                      <a:endParaRPr lang="en-GB" sz="700" dirty="0"/>
                    </a:p>
                  </a:txBody>
                  <a:tcPr marL="39060" marR="39060" marT="19530" marB="19530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 dirty="0"/>
                    </a:p>
                  </a:txBody>
                  <a:tcPr marL="39060" marR="39060" marT="19530" marB="19530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615117">
                <a:tc>
                  <a:txBody>
                    <a:bodyPr/>
                    <a:lstStyle/>
                    <a:p>
                      <a:endParaRPr lang="en-GB" sz="700" dirty="0"/>
                    </a:p>
                  </a:txBody>
                  <a:tcPr marL="39060" marR="39060" marT="19530" marB="19530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 dirty="0"/>
                    </a:p>
                  </a:txBody>
                  <a:tcPr marL="39060" marR="39060" marT="19530" marB="19530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959258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9A9DA1A1-C4C1-4C2C-AE31-3C5DA38C6E7F}"/>
              </a:ext>
            </a:extLst>
          </p:cNvPr>
          <p:cNvSpPr/>
          <p:nvPr/>
        </p:nvSpPr>
        <p:spPr>
          <a:xfrm>
            <a:off x="5378291" y="3962679"/>
            <a:ext cx="2232013" cy="70788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GB" sz="2000" dirty="0">
                <a:solidFill>
                  <a:srgbClr val="1C1C1C"/>
                </a:solidFill>
                <a:latin typeface="Twinkl SemiBold" pitchFamily="2" charset="0"/>
              </a:rPr>
              <a:t>This square shows </a:t>
            </a:r>
          </a:p>
          <a:p>
            <a:r>
              <a:rPr lang="en-GB" sz="2000" dirty="0">
                <a:solidFill>
                  <a:srgbClr val="1C1C1C"/>
                </a:solidFill>
                <a:latin typeface="Twinkl SemiBold" pitchFamily="2" charset="0"/>
              </a:rPr>
              <a:t>2 x 2 = 4</a:t>
            </a:r>
          </a:p>
        </p:txBody>
      </p:sp>
    </p:spTree>
    <p:extLst>
      <p:ext uri="{BB962C8B-B14F-4D97-AF65-F5344CB8AC3E}">
        <p14:creationId xmlns:p14="http://schemas.microsoft.com/office/powerpoint/2010/main" val="181012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0503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C58532-9989-4FE8-A00D-3648AF4A44E1}"/>
              </a:ext>
            </a:extLst>
          </p:cNvPr>
          <p:cNvSpPr txBox="1"/>
          <p:nvPr/>
        </p:nvSpPr>
        <p:spPr>
          <a:xfrm>
            <a:off x="1692275" y="1278637"/>
            <a:ext cx="5759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649C"/>
                </a:solidFill>
                <a:latin typeface="Twinkl" pitchFamily="2" charset="0"/>
              </a:rPr>
              <a:t>Let’s look at more square numbers!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692275" y="4690605"/>
            <a:ext cx="5759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This shows 1 x 1 =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5941DFC-2A94-4A31-A81B-4D363E4D9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069394"/>
              </p:ext>
            </p:extLst>
          </p:nvPr>
        </p:nvGraphicFramePr>
        <p:xfrm>
          <a:off x="3904948" y="2962439"/>
          <a:ext cx="1334103" cy="133410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34103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</a:tblGrid>
              <a:tr h="1334103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4716" marR="84716" marT="42358" marB="42358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359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0503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692275" y="4690605"/>
            <a:ext cx="5759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This shows 3 x 3 = 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5941DFC-2A94-4A31-A81B-4D363E4D9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78937"/>
              </p:ext>
            </p:extLst>
          </p:nvPr>
        </p:nvGraphicFramePr>
        <p:xfrm>
          <a:off x="3147053" y="1568499"/>
          <a:ext cx="2891439" cy="289143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63813">
                  <a:extLst>
                    <a:ext uri="{9D8B030D-6E8A-4147-A177-3AD203B41FA5}">
                      <a16:colId xmlns:a16="http://schemas.microsoft.com/office/drawing/2014/main" val="2343988894"/>
                    </a:ext>
                  </a:extLst>
                </a:gridCol>
                <a:gridCol w="963813">
                  <a:extLst>
                    <a:ext uri="{9D8B030D-6E8A-4147-A177-3AD203B41FA5}">
                      <a16:colId xmlns:a16="http://schemas.microsoft.com/office/drawing/2014/main" val="2490978251"/>
                    </a:ext>
                  </a:extLst>
                </a:gridCol>
                <a:gridCol w="963813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</a:tblGrid>
              <a:tr h="963813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4801" marR="64801" marT="32401" marB="32401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4801" marR="64801" marT="32401" marB="32401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4801" marR="64801" marT="32401" marB="32401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963813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4801" marR="64801" marT="32401" marB="32401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4801" marR="64801" marT="32401" marB="32401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4801" marR="64801" marT="32401" marB="32401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82516"/>
                  </a:ext>
                </a:extLst>
              </a:tr>
              <a:tr h="963813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4801" marR="64801" marT="32401" marB="32401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4801" marR="64801" marT="32401" marB="32401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4801" marR="64801" marT="32401" marB="32401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414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97DA40-C27A-4262-A815-0150B8373166}"/>
              </a:ext>
            </a:extLst>
          </p:cNvPr>
          <p:cNvSpPr/>
          <p:nvPr/>
        </p:nvSpPr>
        <p:spPr>
          <a:xfrm>
            <a:off x="755650" y="765175"/>
            <a:ext cx="7632700" cy="532765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6E558F-3656-4E39-B301-EF8FA4A886F2}"/>
              </a:ext>
            </a:extLst>
          </p:cNvPr>
          <p:cNvSpPr/>
          <p:nvPr/>
        </p:nvSpPr>
        <p:spPr>
          <a:xfrm>
            <a:off x="1080503" y="1125538"/>
            <a:ext cx="6985000" cy="4643438"/>
          </a:xfrm>
          <a:prstGeom prst="roundRect">
            <a:avLst>
              <a:gd name="adj" fmla="val 5387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573B5-37C6-4A9F-B9F5-78244B6172F5}"/>
              </a:ext>
            </a:extLst>
          </p:cNvPr>
          <p:cNvSpPr/>
          <p:nvPr/>
        </p:nvSpPr>
        <p:spPr>
          <a:xfrm>
            <a:off x="1692275" y="4742568"/>
            <a:ext cx="5759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This shows 4 x 4 = 16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66B663-15C4-4BAD-A4AA-599B2E55BBE0}"/>
              </a:ext>
            </a:extLst>
          </p:cNvPr>
          <p:cNvGrpSpPr/>
          <p:nvPr/>
        </p:nvGrpSpPr>
        <p:grpSpPr>
          <a:xfrm>
            <a:off x="677344" y="524214"/>
            <a:ext cx="7868574" cy="1925721"/>
            <a:chOff x="677344" y="524214"/>
            <a:chExt cx="7868574" cy="1925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C8A0E-0CB0-432B-85AF-E95B51ACB07A}"/>
                </a:ext>
              </a:extLst>
            </p:cNvPr>
            <p:cNvSpPr/>
            <p:nvPr/>
          </p:nvSpPr>
          <p:spPr>
            <a:xfrm rot="872161">
              <a:off x="7372945" y="573456"/>
              <a:ext cx="111761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6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1F50D3-197A-4CEC-82CF-45B84914EA1B}"/>
                </a:ext>
              </a:extLst>
            </p:cNvPr>
            <p:cNvSpPr/>
            <p:nvPr/>
          </p:nvSpPr>
          <p:spPr>
            <a:xfrm rot="20719461">
              <a:off x="7784171" y="1591596"/>
              <a:ext cx="7617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4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6EA12C-FCAE-4B31-A7F3-9A7B604A6D0A}"/>
                </a:ext>
              </a:extLst>
            </p:cNvPr>
            <p:cNvSpPr/>
            <p:nvPr/>
          </p:nvSpPr>
          <p:spPr>
            <a:xfrm rot="20755575">
              <a:off x="6613688" y="567566"/>
              <a:ext cx="9092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11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B71FDC-8B22-4B79-8E10-7B3AB91FADF5}"/>
                </a:ext>
              </a:extLst>
            </p:cNvPr>
            <p:cNvSpPr/>
            <p:nvPr/>
          </p:nvSpPr>
          <p:spPr>
            <a:xfrm rot="20740014">
              <a:off x="677344" y="574540"/>
              <a:ext cx="106311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0" b="1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7</a:t>
              </a:r>
              <a:r>
                <a:rPr lang="en-GB" sz="8000" b="1" baseline="30000" dirty="0">
                  <a:ln w="38100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7D64-C0E4-4913-AE3F-5E9EBD61B587}"/>
                </a:ext>
              </a:extLst>
            </p:cNvPr>
            <p:cNvSpPr/>
            <p:nvPr/>
          </p:nvSpPr>
          <p:spPr>
            <a:xfrm rot="621295">
              <a:off x="1737004" y="524214"/>
              <a:ext cx="7457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9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ACD52-CDC7-425A-9D39-6D456611BD24}"/>
                </a:ext>
              </a:extLst>
            </p:cNvPr>
            <p:cNvSpPr/>
            <p:nvPr/>
          </p:nvSpPr>
          <p:spPr>
            <a:xfrm rot="682116">
              <a:off x="689782" y="1618938"/>
              <a:ext cx="7296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  <a:r>
                <a:rPr lang="en-GB" sz="4800" b="1" baseline="30000" dirty="0">
                  <a:ln w="28575">
                    <a:solidFill>
                      <a:srgbClr val="00649C"/>
                    </a:solidFill>
                  </a:ln>
                  <a:solidFill>
                    <a:srgbClr val="FFFFFF"/>
                  </a:solidFill>
                </a:rPr>
                <a:t>2</a:t>
              </a:r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5941DFC-2A94-4A31-A81B-4D363E4D9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459256"/>
              </p:ext>
            </p:extLst>
          </p:nvPr>
        </p:nvGraphicFramePr>
        <p:xfrm>
          <a:off x="3117654" y="1523084"/>
          <a:ext cx="2908692" cy="290869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7173">
                  <a:extLst>
                    <a:ext uri="{9D8B030D-6E8A-4147-A177-3AD203B41FA5}">
                      <a16:colId xmlns:a16="http://schemas.microsoft.com/office/drawing/2014/main" val="2343988894"/>
                    </a:ext>
                  </a:extLst>
                </a:gridCol>
                <a:gridCol w="727173">
                  <a:extLst>
                    <a:ext uri="{9D8B030D-6E8A-4147-A177-3AD203B41FA5}">
                      <a16:colId xmlns:a16="http://schemas.microsoft.com/office/drawing/2014/main" val="2490978251"/>
                    </a:ext>
                  </a:extLst>
                </a:gridCol>
                <a:gridCol w="727173">
                  <a:extLst>
                    <a:ext uri="{9D8B030D-6E8A-4147-A177-3AD203B41FA5}">
                      <a16:colId xmlns:a16="http://schemas.microsoft.com/office/drawing/2014/main" val="1532153670"/>
                    </a:ext>
                  </a:extLst>
                </a:gridCol>
                <a:gridCol w="727173">
                  <a:extLst>
                    <a:ext uri="{9D8B030D-6E8A-4147-A177-3AD203B41FA5}">
                      <a16:colId xmlns:a16="http://schemas.microsoft.com/office/drawing/2014/main" val="1478035560"/>
                    </a:ext>
                  </a:extLst>
                </a:gridCol>
              </a:tblGrid>
              <a:tr h="72717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79919"/>
                  </a:ext>
                </a:extLst>
              </a:tr>
              <a:tr h="72717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82516"/>
                  </a:ext>
                </a:extLst>
              </a:tr>
              <a:tr h="72717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77458"/>
                  </a:ext>
                </a:extLst>
              </a:tr>
              <a:tr h="72717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43631" marR="43631" marT="21816" marB="21816">
                    <a:lnL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052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255</TotalTime>
  <Words>440</Words>
  <Application>Microsoft Office PowerPoint</Application>
  <PresentationFormat>On-screen Show (4:3)</PresentationFormat>
  <Paragraphs>153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Twinkl</vt:lpstr>
      <vt:lpstr>Arial</vt:lpstr>
      <vt:lpstr>Calibri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Broughton</dc:creator>
  <cp:lastModifiedBy>Twinkl-A10</cp:lastModifiedBy>
  <cp:revision>21</cp:revision>
  <dcterms:created xsi:type="dcterms:W3CDTF">2019-09-25T11:16:13Z</dcterms:created>
  <dcterms:modified xsi:type="dcterms:W3CDTF">2020-11-27T00:51:40Z</dcterms:modified>
</cp:coreProperties>
</file>