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4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64"/>
            <p14:sldId id="260"/>
            <p14:sldId id="261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D9E16-BA65-42A6-B4BF-51D2DAA9491E}" type="slidenum">
              <a:rPr lang="ar-JO" smtClean="0"/>
              <a:pPr/>
              <a:t>4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283444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D9E16-BA65-42A6-B4BF-51D2DAA9491E}" type="slidenum">
              <a:rPr lang="ar-JO" smtClean="0"/>
              <a:pPr/>
              <a:t>5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932904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11/12/2024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11/12/2024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11/12/2024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السابع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الرابعة :</a:t>
            </a:r>
            <a:r>
              <a:rPr lang="ar-JO" sz="2800" dirty="0"/>
              <a:t> </a:t>
            </a:r>
            <a:r>
              <a:rPr lang="ar-JO" sz="2800" dirty="0" smtClean="0"/>
              <a:t>المحاليل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الاول :</a:t>
            </a:r>
            <a:r>
              <a:rPr lang="ar-JO" sz="2800" dirty="0"/>
              <a:t> </a:t>
            </a:r>
            <a:r>
              <a:rPr lang="ar-JO" sz="2800" dirty="0" smtClean="0"/>
              <a:t>الماء في </a:t>
            </a:r>
            <a:r>
              <a:rPr lang="ar-JO" sz="2800" dirty="0" smtClean="0"/>
              <a:t>حياتنا 2</a:t>
            </a:r>
            <a:endParaRPr lang="ar-JO" sz="2800" dirty="0" smtClean="0"/>
          </a:p>
          <a:p>
            <a:r>
              <a:rPr lang="ar-JO" sz="2800" dirty="0" smtClean="0"/>
              <a:t> من صفحة </a:t>
            </a:r>
            <a:r>
              <a:rPr lang="ar-JO" sz="2800" dirty="0" smtClean="0"/>
              <a:t>97  </a:t>
            </a:r>
            <a:r>
              <a:rPr lang="ar-JO" sz="2800" dirty="0" smtClean="0"/>
              <a:t>إلى 98</a:t>
            </a:r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10" name="Picture 2" descr="قطرة, الماء, الكرتون صورة بابوا نيو غينيا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8726" y="4223715"/>
            <a:ext cx="2132635" cy="213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190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03512" y="476672"/>
            <a:ext cx="8750776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ar-JO" sz="4000" b="1" dirty="0">
              <a:solidFill>
                <a:srgbClr val="00B0F0"/>
              </a:solidFill>
            </a:endParaRPr>
          </a:p>
          <a:p>
            <a:pPr>
              <a:buNone/>
            </a:pPr>
            <a:endParaRPr lang="ar-JO" b="1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ar-JO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 </a:t>
            </a:r>
          </a:p>
          <a:p>
            <a:pPr>
              <a:buNone/>
            </a:pPr>
            <a:endParaRPr lang="ar-JO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Picture 8" descr="مكعبات الثلج, الرسم, الجليد صورة بابوا نيو غينيا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0081" y="1837172"/>
            <a:ext cx="2424606" cy="1400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2839" y="1646676"/>
            <a:ext cx="847725" cy="1347788"/>
          </a:xfrm>
          <a:prstGeom prst="rect">
            <a:avLst/>
          </a:prstGeom>
        </p:spPr>
      </p:pic>
      <p:pic>
        <p:nvPicPr>
          <p:cNvPr id="8196" name="Picture 4" descr="أزرق و أبيض، أضفى على القماش تموجا صقي, قالب, أزرق 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478" y="1579124"/>
            <a:ext cx="1916981" cy="1916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3503712" y="3573016"/>
            <a:ext cx="6048672" cy="30963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b="1" dirty="0">
                <a:solidFill>
                  <a:schemeClr val="tx1"/>
                </a:solidFill>
              </a:rPr>
              <a:t>عند تسخين مكعب ثلج</a:t>
            </a:r>
          </a:p>
          <a:p>
            <a:pPr algn="ctr"/>
            <a:r>
              <a:rPr lang="ar-JO" sz="2800" b="1" dirty="0">
                <a:solidFill>
                  <a:srgbClr val="FF0000"/>
                </a:solidFill>
              </a:rPr>
              <a:t>1- تكتسب جزيئاته طاقة</a:t>
            </a:r>
          </a:p>
          <a:p>
            <a:pPr algn="ctr"/>
            <a:r>
              <a:rPr lang="ar-JO" sz="2800" b="1" dirty="0">
                <a:solidFill>
                  <a:srgbClr val="FF0000"/>
                </a:solidFill>
              </a:rPr>
              <a:t>2- تتحرك جزيئاته بسرعة أكبر</a:t>
            </a:r>
          </a:p>
          <a:p>
            <a:pPr algn="ctr"/>
            <a:r>
              <a:rPr lang="ar-JO" sz="2800" b="1" dirty="0">
                <a:solidFill>
                  <a:srgbClr val="FF0000"/>
                </a:solidFill>
              </a:rPr>
              <a:t>3- تتباعد جزيئاته عن بعضها</a:t>
            </a:r>
          </a:p>
          <a:p>
            <a:pPr algn="ctr"/>
            <a:r>
              <a:rPr lang="ar-JO" sz="2800" b="1" dirty="0">
                <a:solidFill>
                  <a:srgbClr val="FF0000"/>
                </a:solidFill>
              </a:rPr>
              <a:t>4- تقل قوى التجاذب بينها</a:t>
            </a:r>
          </a:p>
          <a:p>
            <a:pPr algn="ctr"/>
            <a:r>
              <a:rPr lang="ar-JO" sz="2800" b="1" dirty="0">
                <a:solidFill>
                  <a:srgbClr val="0070C0"/>
                </a:solidFill>
              </a:rPr>
              <a:t>تتحول الى الحالة السائلة</a:t>
            </a:r>
          </a:p>
        </p:txBody>
      </p:sp>
      <p:sp>
        <p:nvSpPr>
          <p:cNvPr id="2" name="Rectangle 1"/>
          <p:cNvSpPr/>
          <p:nvPr/>
        </p:nvSpPr>
        <p:spPr>
          <a:xfrm>
            <a:off x="5001659" y="3037036"/>
            <a:ext cx="19234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ar-JO" sz="3200" b="1" dirty="0">
                <a:solidFill>
                  <a:srgbClr val="C00000"/>
                </a:solidFill>
              </a:rPr>
              <a:t>تحولات الماء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17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03512" y="476672"/>
            <a:ext cx="8750776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ar-JO" sz="4000" b="1" dirty="0">
              <a:solidFill>
                <a:srgbClr val="00B0F0"/>
              </a:solidFill>
            </a:endParaRPr>
          </a:p>
          <a:p>
            <a:pPr>
              <a:buNone/>
            </a:pPr>
            <a:endParaRPr lang="ar-JO" b="1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ar-JO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 </a:t>
            </a:r>
          </a:p>
          <a:p>
            <a:pPr>
              <a:buNone/>
            </a:pPr>
            <a:r>
              <a:rPr lang="ar-JO" b="1" dirty="0">
                <a:solidFill>
                  <a:srgbClr val="C00000"/>
                </a:solidFill>
              </a:rPr>
              <a:t>تحولات الماء</a:t>
            </a:r>
          </a:p>
          <a:p>
            <a:pPr>
              <a:buNone/>
            </a:pPr>
            <a:endParaRPr lang="ar-JO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9524" y="1732205"/>
            <a:ext cx="847725" cy="1347788"/>
          </a:xfrm>
          <a:prstGeom prst="rect">
            <a:avLst/>
          </a:prstGeom>
        </p:spPr>
      </p:pic>
      <p:pic>
        <p:nvPicPr>
          <p:cNvPr id="8196" name="Picture 4" descr="أزرق و أبيض، أضفى على القماش تموجا صقي, قالب, أزرق 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2043" y="1513736"/>
            <a:ext cx="1916981" cy="1916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3503712" y="3573016"/>
            <a:ext cx="6048672" cy="30963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b="1" dirty="0">
                <a:solidFill>
                  <a:schemeClr val="tx1"/>
                </a:solidFill>
              </a:rPr>
              <a:t>مع استمرار تسخين الماء </a:t>
            </a:r>
          </a:p>
          <a:p>
            <a:pPr algn="ctr"/>
            <a:r>
              <a:rPr lang="ar-JO" sz="2800" b="1" dirty="0">
                <a:solidFill>
                  <a:srgbClr val="FF0000"/>
                </a:solidFill>
              </a:rPr>
              <a:t>1- تزداد حركة الجزيئات</a:t>
            </a:r>
          </a:p>
          <a:p>
            <a:pPr algn="ctr"/>
            <a:r>
              <a:rPr lang="ar-JO" sz="2800" b="1" dirty="0">
                <a:solidFill>
                  <a:srgbClr val="FF0000"/>
                </a:solidFill>
              </a:rPr>
              <a:t>2- تتباعد جزيئاته أكثر عن بعضها</a:t>
            </a:r>
          </a:p>
          <a:p>
            <a:pPr algn="ctr"/>
            <a:endParaRPr lang="ar-JO" sz="2800" b="1" dirty="0">
              <a:solidFill>
                <a:srgbClr val="FF0000"/>
              </a:solidFill>
            </a:endParaRPr>
          </a:p>
          <a:p>
            <a:pPr algn="ctr"/>
            <a:r>
              <a:rPr lang="ar-JO" sz="2800" b="1" dirty="0">
                <a:solidFill>
                  <a:srgbClr val="0070C0"/>
                </a:solidFill>
              </a:rPr>
              <a:t>تتحول الى الحالة الغازية </a:t>
            </a:r>
          </a:p>
        </p:txBody>
      </p:sp>
      <p:pic>
        <p:nvPicPr>
          <p:cNvPr id="9218" name="Picture 2" descr="صورة بابوا نيو غينيا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948" y="1848259"/>
            <a:ext cx="2160240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514751" y="3079993"/>
            <a:ext cx="18260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ar-JO" sz="2400" b="1" dirty="0">
                <a:solidFill>
                  <a:srgbClr val="C00000"/>
                </a:solidFill>
              </a:rPr>
              <a:t>تحولات الماء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8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قطرة الماء, إسقاط, مبتسم 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5164" y="3645024"/>
            <a:ext cx="2190750" cy="2085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5015880" y="1894266"/>
            <a:ext cx="5112568" cy="151216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>
                <a:solidFill>
                  <a:schemeClr val="tx1"/>
                </a:solidFill>
              </a:rPr>
              <a:t>يتكون من نوع واحد من </a:t>
            </a:r>
            <a:r>
              <a:rPr lang="ar-JO" sz="2400" b="1" dirty="0" smtClean="0">
                <a:solidFill>
                  <a:schemeClr val="tx1"/>
                </a:solidFill>
              </a:rPr>
              <a:t>الجزيئات 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H</a:t>
            </a:r>
            <a:r>
              <a:rPr lang="en-US" sz="1600" b="1" dirty="0" smtClean="0">
                <a:solidFill>
                  <a:schemeClr val="tx1"/>
                </a:solidFill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</a:rPr>
              <a:t>O </a:t>
            </a:r>
            <a:endParaRPr lang="ar-JO" sz="2400" b="1" dirty="0">
              <a:solidFill>
                <a:schemeClr val="tx1"/>
              </a:solidFill>
            </a:endParaRPr>
          </a:p>
          <a:p>
            <a:pPr algn="ctr"/>
            <a:r>
              <a:rPr lang="ar-JO" sz="2400" b="1" dirty="0">
                <a:solidFill>
                  <a:schemeClr val="tx1"/>
                </a:solidFill>
              </a:rPr>
              <a:t>ويعرف ايضا </a:t>
            </a:r>
            <a:r>
              <a:rPr lang="ar-JO" sz="2400" b="1" dirty="0">
                <a:solidFill>
                  <a:srgbClr val="FF0000"/>
                </a:solidFill>
              </a:rPr>
              <a:t>بالماء المقطر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15880" y="3645024"/>
            <a:ext cx="5112568" cy="151216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>
                <a:solidFill>
                  <a:schemeClr val="tx1"/>
                </a:solidFill>
              </a:rPr>
              <a:t>يخلو من اي مادة ذائبة فيه بما فيها الاملاح</a:t>
            </a:r>
          </a:p>
          <a:p>
            <a:pPr algn="ctr"/>
            <a:r>
              <a:rPr lang="ar-JO" sz="2400" b="1" dirty="0">
                <a:solidFill>
                  <a:srgbClr val="FF0000"/>
                </a:solidFill>
              </a:rPr>
              <a:t>لذلك لا يوصل التيار الكهربائي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15880" y="5301208"/>
            <a:ext cx="5112568" cy="122413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>
                <a:solidFill>
                  <a:schemeClr val="tx1"/>
                </a:solidFill>
              </a:rPr>
              <a:t>يستخدم في تحضير المحاليل في الصناعات المختلفة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222761" y="330113"/>
            <a:ext cx="9134742" cy="1325563"/>
          </a:xfrm>
        </p:spPr>
        <p:txBody>
          <a:bodyPr/>
          <a:lstStyle/>
          <a:p>
            <a:pPr algn="r"/>
            <a:r>
              <a:rPr lang="ar-JO" dirty="0"/>
              <a:t> </a:t>
            </a:r>
            <a:r>
              <a:rPr lang="ar-JO" sz="6600" b="1" dirty="0"/>
              <a:t>              </a:t>
            </a:r>
            <a:r>
              <a:rPr lang="ar-JO" sz="6600" b="1" dirty="0">
                <a:solidFill>
                  <a:srgbClr val="FF0000"/>
                </a:solidFill>
              </a:rPr>
              <a:t>الماء النقي </a:t>
            </a:r>
            <a:endParaRPr lang="en-US" sz="6600" b="1" dirty="0">
              <a:solidFill>
                <a:srgbClr val="FF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12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101338" y="2219420"/>
            <a:ext cx="5112568" cy="151216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>
                <a:solidFill>
                  <a:schemeClr val="tx1"/>
                </a:solidFill>
              </a:rPr>
              <a:t>يتكون من </a:t>
            </a:r>
            <a:r>
              <a:rPr lang="ar-JO" sz="2400" b="1" dirty="0" smtClean="0">
                <a:solidFill>
                  <a:schemeClr val="tx1"/>
                </a:solidFill>
              </a:rPr>
              <a:t>الجزيئات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H</a:t>
            </a:r>
            <a:r>
              <a:rPr lang="en-US" sz="1200" b="1" dirty="0" smtClean="0">
                <a:solidFill>
                  <a:schemeClr val="tx1"/>
                </a:solidFill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</a:rPr>
              <a:t>O</a:t>
            </a:r>
            <a:endParaRPr lang="ar-JO" sz="2400" b="1" dirty="0">
              <a:solidFill>
                <a:schemeClr val="tx1"/>
              </a:solidFill>
            </a:endParaRPr>
          </a:p>
          <a:p>
            <a:pPr algn="ctr"/>
            <a:r>
              <a:rPr lang="ar-JO" sz="2400" b="1" dirty="0">
                <a:solidFill>
                  <a:schemeClr val="tx1"/>
                </a:solidFill>
              </a:rPr>
              <a:t>ومواد اخرى ذائبة فيه بنسب متفاوتة</a:t>
            </a:r>
          </a:p>
          <a:p>
            <a:pPr algn="ctr"/>
            <a:r>
              <a:rPr lang="ar-JO" sz="2400" b="1" dirty="0">
                <a:solidFill>
                  <a:schemeClr val="tx1"/>
                </a:solidFill>
              </a:rPr>
              <a:t>مثل ماء الصنبور والماء المعبأ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01338" y="4260321"/>
            <a:ext cx="5112568" cy="151216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>
                <a:solidFill>
                  <a:schemeClr val="tx1"/>
                </a:solidFill>
              </a:rPr>
              <a:t>من المواد الذائبة فيه مفيدة لجسم الانسان </a:t>
            </a:r>
          </a:p>
          <a:p>
            <a:pPr algn="ctr"/>
            <a:r>
              <a:rPr lang="ar-JO" sz="2400" b="1" dirty="0">
                <a:solidFill>
                  <a:schemeClr val="tx1"/>
                </a:solidFill>
              </a:rPr>
              <a:t>مثل الاملاح</a:t>
            </a:r>
          </a:p>
          <a:p>
            <a:pPr algn="ctr"/>
            <a:r>
              <a:rPr lang="ar-JO" sz="2400" b="1" dirty="0">
                <a:solidFill>
                  <a:srgbClr val="FF0000"/>
                </a:solidFill>
              </a:rPr>
              <a:t>لذلك يوصل التيار الكهربائي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11266" name="Picture 2" descr="إرو حنفية, قص فنا, رسم كاريكتوري, تصوير Clip Art | k15677268 | Fotosearch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633" y="4721553"/>
            <a:ext cx="1426989" cy="1832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67075" y="4858285"/>
            <a:ext cx="1354832" cy="136088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981200" y="2146294"/>
            <a:ext cx="2386608" cy="31549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b="1" dirty="0">
                <a:solidFill>
                  <a:schemeClr val="tx1"/>
                </a:solidFill>
              </a:rPr>
              <a:t>اذا احتوى الماء </a:t>
            </a:r>
          </a:p>
          <a:p>
            <a:pPr algn="ctr"/>
            <a:r>
              <a:rPr lang="ar-JO" sz="2000" b="1" dirty="0">
                <a:solidFill>
                  <a:schemeClr val="tx1"/>
                </a:solidFill>
              </a:rPr>
              <a:t>على كائنات حية دقيقة </a:t>
            </a:r>
            <a:r>
              <a:rPr lang="ar-JO" sz="2000" b="1" dirty="0">
                <a:solidFill>
                  <a:srgbClr val="FF0000"/>
                </a:solidFill>
              </a:rPr>
              <a:t>يصبح ملوثا</a:t>
            </a:r>
          </a:p>
          <a:p>
            <a:pPr algn="ctr"/>
            <a:r>
              <a:rPr lang="ar-JO" sz="2000" b="1" dirty="0">
                <a:solidFill>
                  <a:srgbClr val="FF0000"/>
                </a:solidFill>
              </a:rPr>
              <a:t> وغير صالح للشرب </a:t>
            </a:r>
            <a:r>
              <a:rPr lang="ar-JO" sz="2000" b="1" dirty="0">
                <a:solidFill>
                  <a:schemeClr val="tx1"/>
                </a:solidFill>
              </a:rPr>
              <a:t>لانه يسبب الامراض </a:t>
            </a:r>
          </a:p>
          <a:p>
            <a:pPr algn="ctr"/>
            <a:r>
              <a:rPr lang="ar-JO" sz="2000" b="1" dirty="0">
                <a:solidFill>
                  <a:srgbClr val="00B0F0"/>
                </a:solidFill>
              </a:rPr>
              <a:t>مثل مياه البرك والسيول والمستنقعات </a:t>
            </a:r>
            <a:endParaRPr lang="en-US" sz="2000" b="1" dirty="0">
              <a:solidFill>
                <a:srgbClr val="00B0F0"/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573138" y="365124"/>
            <a:ext cx="9375706" cy="1325563"/>
          </a:xfrm>
        </p:spPr>
        <p:txBody>
          <a:bodyPr/>
          <a:lstStyle/>
          <a:p>
            <a:pPr algn="r"/>
            <a:r>
              <a:rPr lang="ar-JO" dirty="0">
                <a:solidFill>
                  <a:srgbClr val="FF0000"/>
                </a:solidFill>
              </a:rPr>
              <a:t> </a:t>
            </a:r>
            <a:r>
              <a:rPr lang="ar-JO" sz="6600" b="1" dirty="0">
                <a:solidFill>
                  <a:srgbClr val="FF0000"/>
                </a:solidFill>
              </a:rPr>
              <a:t>             الماء </a:t>
            </a:r>
            <a:r>
              <a:rPr lang="ar-JO" sz="6600" b="1" dirty="0" smtClean="0">
                <a:solidFill>
                  <a:srgbClr val="FF0000"/>
                </a:solidFill>
              </a:rPr>
              <a:t>غير </a:t>
            </a:r>
            <a:r>
              <a:rPr lang="ar-JO" sz="6600" b="1" dirty="0">
                <a:solidFill>
                  <a:srgbClr val="FF0000"/>
                </a:solidFill>
              </a:rPr>
              <a:t>النقي </a:t>
            </a:r>
            <a:endParaRPr lang="en-US" sz="6600" b="1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90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1106</TotalTime>
  <Words>172</Words>
  <Application>Microsoft Office PowerPoint</Application>
  <PresentationFormat>Widescreen</PresentationFormat>
  <Paragraphs>48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               الماء النقي </vt:lpstr>
      <vt:lpstr>              الماء غير النقي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137</cp:revision>
  <dcterms:created xsi:type="dcterms:W3CDTF">2021-02-24T07:41:59Z</dcterms:created>
  <dcterms:modified xsi:type="dcterms:W3CDTF">2024-11-12T08:25:13Z</dcterms:modified>
</cp:coreProperties>
</file>