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4" r:id="rId2"/>
    <p:sldId id="257" r:id="rId3"/>
    <p:sldId id="258" r:id="rId4"/>
    <p:sldId id="261" r:id="rId5"/>
    <p:sldId id="259" r:id="rId6"/>
    <p:sldId id="260" r:id="rId7"/>
    <p:sldId id="265" r:id="rId8"/>
    <p:sldId id="262" r:id="rId9"/>
    <p:sldId id="266" r:id="rId10"/>
    <p:sldId id="267" r:id="rId11"/>
    <p:sldId id="268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11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C9CFC2D-8F76-4263-AF64-1A96956089B0}" type="datetimeFigureOut">
              <a:rPr lang="ar-SA" smtClean="0"/>
              <a:pPr/>
              <a:t>20/03/1447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84A37D5-FE8A-4E1C-9616-B646FD076FE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9709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A70F-F7C9-E643-B907-516498A03A9B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EC04-E55C-8044-A76D-1B8271850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6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Click to edit Master text styles</a:t>
            </a:r>
          </a:p>
          <a:p>
            <a:pPr lvl="1"/>
            <a:r>
              <a:rPr lang="ar-SA"/>
              <a:t>Second level</a:t>
            </a:r>
          </a:p>
          <a:p>
            <a:pPr lvl="2"/>
            <a:r>
              <a:rPr lang="ar-SA"/>
              <a:t>Third level</a:t>
            </a:r>
          </a:p>
          <a:p>
            <a:pPr lvl="3"/>
            <a:r>
              <a:rPr lang="ar-SA"/>
              <a:t>Fourth level</a:t>
            </a:r>
          </a:p>
          <a:p>
            <a:pPr lvl="4"/>
            <a:r>
              <a:rPr lang="ar-S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A70F-F7C9-E643-B907-516498A03A9B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EC04-E55C-8044-A76D-1B8271850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3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Click to edit Master text styles</a:t>
            </a:r>
          </a:p>
          <a:p>
            <a:pPr lvl="1"/>
            <a:r>
              <a:rPr lang="ar-SA"/>
              <a:t>Second level</a:t>
            </a:r>
          </a:p>
          <a:p>
            <a:pPr lvl="2"/>
            <a:r>
              <a:rPr lang="ar-SA"/>
              <a:t>Third level</a:t>
            </a:r>
          </a:p>
          <a:p>
            <a:pPr lvl="3"/>
            <a:r>
              <a:rPr lang="ar-SA"/>
              <a:t>Fourth level</a:t>
            </a:r>
          </a:p>
          <a:p>
            <a:pPr lvl="4"/>
            <a:r>
              <a:rPr lang="ar-S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A70F-F7C9-E643-B907-516498A03A9B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EC04-E55C-8044-A76D-1B8271850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Click to edit Master text styles</a:t>
            </a:r>
          </a:p>
          <a:p>
            <a:pPr lvl="1"/>
            <a:r>
              <a:rPr lang="ar-SA"/>
              <a:t>Second level</a:t>
            </a:r>
          </a:p>
          <a:p>
            <a:pPr lvl="2"/>
            <a:r>
              <a:rPr lang="ar-SA"/>
              <a:t>Third level</a:t>
            </a:r>
          </a:p>
          <a:p>
            <a:pPr lvl="3"/>
            <a:r>
              <a:rPr lang="ar-SA"/>
              <a:t>Fourth level</a:t>
            </a:r>
          </a:p>
          <a:p>
            <a:pPr lvl="4"/>
            <a:r>
              <a:rPr lang="ar-S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A70F-F7C9-E643-B907-516498A03A9B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EC04-E55C-8044-A76D-1B8271850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58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A70F-F7C9-E643-B907-516498A03A9B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EC04-E55C-8044-A76D-1B8271850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66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Click to edit Master text styles</a:t>
            </a:r>
          </a:p>
          <a:p>
            <a:pPr lvl="1"/>
            <a:r>
              <a:rPr lang="ar-SA"/>
              <a:t>Second level</a:t>
            </a:r>
          </a:p>
          <a:p>
            <a:pPr lvl="2"/>
            <a:r>
              <a:rPr lang="ar-SA"/>
              <a:t>Third level</a:t>
            </a:r>
          </a:p>
          <a:p>
            <a:pPr lvl="3"/>
            <a:r>
              <a:rPr lang="ar-SA"/>
              <a:t>Fourth level</a:t>
            </a:r>
          </a:p>
          <a:p>
            <a:pPr lvl="4"/>
            <a:r>
              <a:rPr lang="ar-S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Click to edit Master text styles</a:t>
            </a:r>
          </a:p>
          <a:p>
            <a:pPr lvl="1"/>
            <a:r>
              <a:rPr lang="ar-SA"/>
              <a:t>Second level</a:t>
            </a:r>
          </a:p>
          <a:p>
            <a:pPr lvl="2"/>
            <a:r>
              <a:rPr lang="ar-SA"/>
              <a:t>Third level</a:t>
            </a:r>
          </a:p>
          <a:p>
            <a:pPr lvl="3"/>
            <a:r>
              <a:rPr lang="ar-SA"/>
              <a:t>Fourth level</a:t>
            </a:r>
          </a:p>
          <a:p>
            <a:pPr lvl="4"/>
            <a:r>
              <a:rPr lang="ar-SA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A70F-F7C9-E643-B907-516498A03A9B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EC04-E55C-8044-A76D-1B8271850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1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Click to edit Master text styles</a:t>
            </a:r>
          </a:p>
          <a:p>
            <a:pPr lvl="1"/>
            <a:r>
              <a:rPr lang="ar-SA"/>
              <a:t>Second level</a:t>
            </a:r>
          </a:p>
          <a:p>
            <a:pPr lvl="2"/>
            <a:r>
              <a:rPr lang="ar-SA"/>
              <a:t>Third level</a:t>
            </a:r>
          </a:p>
          <a:p>
            <a:pPr lvl="3"/>
            <a:r>
              <a:rPr lang="ar-SA"/>
              <a:t>Fourth level</a:t>
            </a:r>
          </a:p>
          <a:p>
            <a:pPr lvl="4"/>
            <a:r>
              <a:rPr lang="ar-S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Click to edit Master text styles</a:t>
            </a:r>
          </a:p>
          <a:p>
            <a:pPr lvl="1"/>
            <a:r>
              <a:rPr lang="ar-SA"/>
              <a:t>Second level</a:t>
            </a:r>
          </a:p>
          <a:p>
            <a:pPr lvl="2"/>
            <a:r>
              <a:rPr lang="ar-SA"/>
              <a:t>Third level</a:t>
            </a:r>
          </a:p>
          <a:p>
            <a:pPr lvl="3"/>
            <a:r>
              <a:rPr lang="ar-SA"/>
              <a:t>Fourth level</a:t>
            </a:r>
          </a:p>
          <a:p>
            <a:pPr lvl="4"/>
            <a:r>
              <a:rPr lang="ar-SA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A70F-F7C9-E643-B907-516498A03A9B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EC04-E55C-8044-A76D-1B8271850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A70F-F7C9-E643-B907-516498A03A9B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EC04-E55C-8044-A76D-1B8271850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6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A70F-F7C9-E643-B907-516498A03A9B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EC04-E55C-8044-A76D-1B8271850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7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Click to edit Master text styles</a:t>
            </a:r>
          </a:p>
          <a:p>
            <a:pPr lvl="1"/>
            <a:r>
              <a:rPr lang="ar-SA"/>
              <a:t>Second level</a:t>
            </a:r>
          </a:p>
          <a:p>
            <a:pPr lvl="2"/>
            <a:r>
              <a:rPr lang="ar-SA"/>
              <a:t>Third level</a:t>
            </a:r>
          </a:p>
          <a:p>
            <a:pPr lvl="3"/>
            <a:r>
              <a:rPr lang="ar-SA"/>
              <a:t>Fourth level</a:t>
            </a:r>
          </a:p>
          <a:p>
            <a:pPr lvl="4"/>
            <a:r>
              <a:rPr lang="ar-S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A70F-F7C9-E643-B907-516498A03A9B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EC04-E55C-8044-A76D-1B8271850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A70F-F7C9-E643-B907-516498A03A9B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EC04-E55C-8044-A76D-1B8271850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17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Click to edit Master text styles</a:t>
            </a:r>
          </a:p>
          <a:p>
            <a:pPr lvl="1"/>
            <a:r>
              <a:rPr lang="ar-SA"/>
              <a:t>Second level</a:t>
            </a:r>
          </a:p>
          <a:p>
            <a:pPr lvl="2"/>
            <a:r>
              <a:rPr lang="ar-SA"/>
              <a:t>Third level</a:t>
            </a:r>
          </a:p>
          <a:p>
            <a:pPr lvl="3"/>
            <a:r>
              <a:rPr lang="ar-SA"/>
              <a:t>Fourth level</a:t>
            </a:r>
          </a:p>
          <a:p>
            <a:pPr lvl="4"/>
            <a:r>
              <a:rPr lang="ar-S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6A70F-F7C9-E643-B907-516498A03A9B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5EC04-E55C-8044-A76D-1B8271850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117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وجة 1"/>
          <p:cNvSpPr/>
          <p:nvPr/>
        </p:nvSpPr>
        <p:spPr>
          <a:xfrm>
            <a:off x="778836" y="-935347"/>
            <a:ext cx="8229600" cy="7655124"/>
          </a:xfrm>
          <a:prstGeom prst="wave">
            <a:avLst>
              <a:gd name="adj1" fmla="val 12500"/>
              <a:gd name="adj2" fmla="val -155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sz="2400" dirty="0"/>
          </a:p>
          <a:p>
            <a:pPr algn="ctr"/>
            <a:endParaRPr lang="ar-JO" sz="2400" dirty="0"/>
          </a:p>
          <a:p>
            <a:pPr algn="ctr"/>
            <a:endParaRPr lang="ar-JO" sz="2400" dirty="0"/>
          </a:p>
          <a:p>
            <a:pPr algn="ctr"/>
            <a:endParaRPr lang="ar-JO" sz="2400" dirty="0"/>
          </a:p>
          <a:p>
            <a:pPr algn="ctr"/>
            <a:endParaRPr lang="ar-JO" sz="2400" dirty="0"/>
          </a:p>
          <a:p>
            <a:pPr algn="ctr"/>
            <a:endParaRPr lang="ar-JO" sz="2400" dirty="0"/>
          </a:p>
          <a:p>
            <a:pPr algn="ctr"/>
            <a:r>
              <a:rPr lang="ar-JO" sz="2400" dirty="0">
                <a:solidFill>
                  <a:srgbClr val="002060"/>
                </a:solidFill>
              </a:rPr>
              <a:t>مدارس بطريركية الروم الأرثوذكس المقدسية </a:t>
            </a:r>
            <a:r>
              <a:rPr lang="ar-JO" sz="2400" dirty="0" smtClean="0">
                <a:solidFill>
                  <a:srgbClr val="002060"/>
                </a:solidFill>
              </a:rPr>
              <a:t>الثانويّة </a:t>
            </a:r>
            <a:r>
              <a:rPr lang="ar-JO" sz="2400" dirty="0">
                <a:solidFill>
                  <a:srgbClr val="002060"/>
                </a:solidFill>
              </a:rPr>
              <a:t>/مأدبا</a:t>
            </a:r>
          </a:p>
          <a:p>
            <a:pPr algn="ctr"/>
            <a:endParaRPr lang="ar-JO" sz="2400" dirty="0">
              <a:solidFill>
                <a:srgbClr val="002060"/>
              </a:solidFill>
            </a:endParaRPr>
          </a:p>
          <a:p>
            <a:pPr algn="ctr"/>
            <a:endParaRPr lang="en-US" sz="2400" dirty="0">
              <a:solidFill>
                <a:srgbClr val="002060"/>
              </a:solidFill>
            </a:endParaRPr>
          </a:p>
          <a:p>
            <a:pPr algn="ctr"/>
            <a:r>
              <a:rPr lang="ar-JO" sz="2400" dirty="0">
                <a:solidFill>
                  <a:srgbClr val="002060"/>
                </a:solidFill>
              </a:rPr>
              <a:t>عنوان القاعدة :- </a:t>
            </a:r>
            <a:r>
              <a:rPr lang="ar-JO" sz="2400" dirty="0" smtClean="0">
                <a:solidFill>
                  <a:srgbClr val="002060"/>
                </a:solidFill>
              </a:rPr>
              <a:t>همزة القطع والوصل”</a:t>
            </a:r>
            <a:endParaRPr lang="ar-JO" sz="2400" dirty="0">
              <a:solidFill>
                <a:srgbClr val="002060"/>
              </a:solidFill>
            </a:endParaRPr>
          </a:p>
          <a:p>
            <a:pPr algn="ctr"/>
            <a:r>
              <a:rPr lang="ar-JO" sz="2400" dirty="0">
                <a:solidFill>
                  <a:srgbClr val="002060"/>
                </a:solidFill>
              </a:rPr>
              <a:t> </a:t>
            </a:r>
            <a:endParaRPr lang="en-US" sz="2400" dirty="0">
              <a:solidFill>
                <a:srgbClr val="002060"/>
              </a:solidFill>
            </a:endParaRPr>
          </a:p>
          <a:p>
            <a:pPr algn="ctr"/>
            <a:r>
              <a:rPr lang="ar-JO" sz="2400" dirty="0">
                <a:solidFill>
                  <a:srgbClr val="002060"/>
                </a:solidFill>
              </a:rPr>
              <a:t>الصف</a:t>
            </a:r>
            <a:r>
              <a:rPr lang="ar-BH" sz="2400" dirty="0">
                <a:solidFill>
                  <a:srgbClr val="002060"/>
                </a:solidFill>
              </a:rPr>
              <a:t> :- </a:t>
            </a:r>
            <a:r>
              <a:rPr lang="ar-JO" sz="2400" dirty="0" smtClean="0">
                <a:solidFill>
                  <a:srgbClr val="002060"/>
                </a:solidFill>
              </a:rPr>
              <a:t>الثامن</a:t>
            </a:r>
            <a:r>
              <a:rPr lang="ar-BH" sz="2400" dirty="0" smtClean="0">
                <a:solidFill>
                  <a:srgbClr val="002060"/>
                </a:solidFill>
              </a:rPr>
              <a:t> </a:t>
            </a:r>
            <a:endParaRPr lang="ar-JO" sz="2400" dirty="0">
              <a:solidFill>
                <a:srgbClr val="002060"/>
              </a:solidFill>
            </a:endParaRPr>
          </a:p>
          <a:p>
            <a:pPr algn="ctr"/>
            <a:endParaRPr lang="ar-BH" sz="2400" dirty="0">
              <a:solidFill>
                <a:srgbClr val="002060"/>
              </a:solidFill>
            </a:endParaRPr>
          </a:p>
          <a:p>
            <a:pPr algn="ctr"/>
            <a:r>
              <a:rPr lang="ar-BH" sz="2400" dirty="0">
                <a:solidFill>
                  <a:srgbClr val="002060"/>
                </a:solidFill>
              </a:rPr>
              <a:t>إعداد المعلمة:- دعاء </a:t>
            </a:r>
            <a:r>
              <a:rPr lang="ar-BH" sz="2400" dirty="0" err="1">
                <a:solidFill>
                  <a:srgbClr val="002060"/>
                </a:solidFill>
              </a:rPr>
              <a:t>اللبابدة</a:t>
            </a:r>
            <a:r>
              <a:rPr lang="ar-BH" sz="2400" dirty="0">
                <a:solidFill>
                  <a:srgbClr val="002060"/>
                </a:solidFill>
              </a:rPr>
              <a:t> </a:t>
            </a:r>
          </a:p>
          <a:p>
            <a:pPr algn="ctr"/>
            <a:endParaRPr lang="ar-JO" sz="2400" dirty="0">
              <a:solidFill>
                <a:srgbClr val="002060"/>
              </a:solidFill>
            </a:endParaRPr>
          </a:p>
          <a:p>
            <a:pPr algn="ctr"/>
            <a:endParaRPr lang="ar-JO" sz="2400" dirty="0"/>
          </a:p>
          <a:p>
            <a:pPr algn="ctr"/>
            <a:r>
              <a:rPr lang="ar-JO" sz="2400" dirty="0"/>
              <a:t> </a:t>
            </a:r>
          </a:p>
          <a:p>
            <a:pPr algn="ctr"/>
            <a:endParaRPr lang="ar-SA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33" y="463216"/>
            <a:ext cx="1449805" cy="121519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6">
            <a:extLst>
              <a:ext uri="{FF2B5EF4-FFF2-40B4-BE49-F238E27FC236}">
                <a16:creationId xmlns:a16="http://schemas.microsoft.com/office/drawing/2014/main" id="{D0C7FD5B-F1AA-4453-AD31-F3AD49DFA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530" y="806121"/>
            <a:ext cx="7334179" cy="2308324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en-US" sz="3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نلاحظ أن الكلمات بدأت بهمزة وصل ، وهذه الأسماء</a:t>
            </a:r>
          </a:p>
          <a:p>
            <a:pPr algn="ctr" eaLnBrk="1" hangingPunct="1"/>
            <a:r>
              <a:rPr lang="ar-JO" altLang="en-US" sz="3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دائما همزتها همزة وصل. </a:t>
            </a:r>
          </a:p>
          <a:p>
            <a:pPr algn="ctr" eaLnBrk="1" hangingPunct="1"/>
            <a:r>
              <a:rPr lang="ar-JO" altLang="en-US" sz="3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endParaRPr lang="ar-EG" altLang="en-US" sz="36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مربع نص 11">
            <a:extLst>
              <a:ext uri="{FF2B5EF4-FFF2-40B4-BE49-F238E27FC236}">
                <a16:creationId xmlns:a16="http://schemas.microsoft.com/office/drawing/2014/main" id="{68AA3932-84E9-4F11-9FF2-E406A350E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530" y="3326369"/>
            <a:ext cx="7334179" cy="2308324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** هذه الأسماء دائما همزتهاوصل</a:t>
            </a:r>
          </a:p>
          <a:p>
            <a:pPr algn="ctr" eaLnBrk="1" hangingPunct="1"/>
            <a:r>
              <a:rPr lang="ar-JO" alt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"اسم / اسمان/ اسمين / ابن / ابنة/ابنان/ابنين ابنتان/ ابنتين / امرأة / امرأتان/ امرأتين /اثنان/ اثنين/ اثنتين / اثنتان/ امرؤ</a:t>
            </a:r>
            <a:endParaRPr lang="ar-EG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9332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2">
            <a:extLst>
              <a:ext uri="{FF2B5EF4-FFF2-40B4-BE49-F238E27FC236}">
                <a16:creationId xmlns:a16="http://schemas.microsoft.com/office/drawing/2014/main" id="{6FE38225-9B9F-4D4D-8511-AB3F05EB657E}"/>
              </a:ext>
            </a:extLst>
          </p:cNvPr>
          <p:cNvSpPr/>
          <p:nvPr/>
        </p:nvSpPr>
        <p:spPr>
          <a:xfrm>
            <a:off x="1428728" y="357166"/>
            <a:ext cx="6286544" cy="121444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3200" b="1" dirty="0" smtClean="0">
                <a:solidFill>
                  <a:schemeClr val="tx1"/>
                </a:solidFill>
              </a:rPr>
              <a:t>وهذه كلمات بدأت بهمزة قطع كتبت ولفظت </a:t>
            </a:r>
            <a:r>
              <a:rPr lang="ar-EG" sz="3200" b="1" dirty="0" smtClean="0">
                <a:solidFill>
                  <a:schemeClr val="tx1"/>
                </a:solidFill>
              </a:rPr>
              <a:t>.</a:t>
            </a:r>
            <a:endParaRPr lang="ar-EG" sz="3200" b="1" dirty="0">
              <a:solidFill>
                <a:schemeClr val="tx1"/>
              </a:solidFill>
            </a:endParaRPr>
          </a:p>
        </p:txBody>
      </p:sp>
      <p:sp>
        <p:nvSpPr>
          <p:cNvPr id="3" name="مربع نص 4">
            <a:extLst>
              <a:ext uri="{FF2B5EF4-FFF2-40B4-BE49-F238E27FC236}">
                <a16:creationId xmlns:a16="http://schemas.microsoft.com/office/drawing/2014/main" id="{A2F5CB02-DA1C-458F-81D9-176536EE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9927" y="2230438"/>
            <a:ext cx="6761017" cy="347787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en-US" sz="4400" b="1" dirty="0" smtClean="0">
                <a:solidFill>
                  <a:srgbClr val="0066FF"/>
                </a:solidFill>
                <a:ea typeface="Arial" panose="020B0604020202020204" pitchFamily="34" charset="0"/>
                <a:cs typeface="Simplified Arabic" panose="02020603050405020304" pitchFamily="18" charset="-78"/>
              </a:rPr>
              <a:t>" الحروف " إلى/ أن/ أم/إلّا /أمّا/ أو"جميعها بدأت بهمزة قطع " وكل الحروف التي تبدأ بهمزة </a:t>
            </a:r>
            <a:r>
              <a:rPr lang="ar-JO" altLang="en-US" sz="4400" b="1" smtClean="0">
                <a:solidFill>
                  <a:srgbClr val="0066FF"/>
                </a:solidFill>
                <a:ea typeface="Arial" panose="020B0604020202020204" pitchFamily="34" charset="0"/>
                <a:cs typeface="Simplified Arabic" panose="02020603050405020304" pitchFamily="18" charset="-78"/>
              </a:rPr>
              <a:t>همزتهاهمزة قطع، وهنالك أسماءهمزتهاهمزة قطع عدا التي ذكرت في همزة الوصل </a:t>
            </a:r>
            <a:endParaRPr lang="ar-EG" altLang="en-US" sz="4400" dirty="0">
              <a:solidFill>
                <a:srgbClr val="0066FF"/>
              </a:solidFill>
              <a:ea typeface="Arial" panose="020B060402020202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5523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عنصر نائب للمحتوى 3" descr="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شكل بيضاوي 2"/>
          <p:cNvSpPr/>
          <p:nvPr/>
        </p:nvSpPr>
        <p:spPr>
          <a:xfrm>
            <a:off x="0" y="3214686"/>
            <a:ext cx="2594344" cy="335758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b="1" dirty="0">
                <a:solidFill>
                  <a:schemeClr val="tx1"/>
                </a:solidFill>
              </a:rPr>
              <a:t>انتهى شرح القاعدة </a:t>
            </a:r>
          </a:p>
          <a:p>
            <a:pPr algn="ctr"/>
            <a:r>
              <a:rPr lang="ar-JO" sz="2800" b="1" dirty="0">
                <a:solidFill>
                  <a:schemeClr val="tx1"/>
                </a:solidFill>
              </a:rPr>
              <a:t>معلمة المادة :- دعاء </a:t>
            </a:r>
            <a:r>
              <a:rPr lang="ar-JO" sz="2800" b="1" dirty="0" err="1">
                <a:solidFill>
                  <a:schemeClr val="tx1"/>
                </a:solidFill>
              </a:rPr>
              <a:t>اللبابدة</a:t>
            </a:r>
            <a:r>
              <a:rPr lang="ar-JO" sz="2800" b="1" dirty="0">
                <a:solidFill>
                  <a:schemeClr val="tx1"/>
                </a:solidFill>
              </a:rPr>
              <a:t> </a:t>
            </a:r>
            <a:endParaRPr lang="ar-SA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زر إجراء: تعليمات 6">
            <a:hlinkClick r:id="" action="ppaction://noaction" highlightClick="1"/>
          </p:cNvPr>
          <p:cNvSpPr/>
          <p:nvPr/>
        </p:nvSpPr>
        <p:spPr>
          <a:xfrm>
            <a:off x="350876" y="786810"/>
            <a:ext cx="1648046" cy="1509824"/>
          </a:xfrm>
          <a:prstGeom prst="actionButtonHelp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إطار 7"/>
          <p:cNvSpPr/>
          <p:nvPr/>
        </p:nvSpPr>
        <p:spPr>
          <a:xfrm>
            <a:off x="1998923" y="786810"/>
            <a:ext cx="6889896" cy="342368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342900" indent="-342900" algn="r"/>
            <a:r>
              <a:rPr lang="ar-JO" sz="2800" b="1" dirty="0" smtClean="0">
                <a:solidFill>
                  <a:schemeClr val="tx1"/>
                </a:solidFill>
              </a:rPr>
              <a:t>** </a:t>
            </a:r>
            <a:r>
              <a:rPr lang="ar-JO" sz="2800" b="1" u="sng" dirty="0" smtClean="0">
                <a:solidFill>
                  <a:srgbClr val="FF0000"/>
                </a:solidFill>
              </a:rPr>
              <a:t>اعملْ </a:t>
            </a:r>
            <a:r>
              <a:rPr lang="ar-JO" sz="2800" b="1" dirty="0" smtClean="0">
                <a:solidFill>
                  <a:schemeClr val="tx1"/>
                </a:solidFill>
              </a:rPr>
              <a:t>بعلمك و</a:t>
            </a:r>
            <a:r>
              <a:rPr lang="ar-JO" sz="2800" b="1" i="1" u="sng" dirty="0" smtClean="0">
                <a:solidFill>
                  <a:srgbClr val="FF0000"/>
                </a:solidFill>
              </a:rPr>
              <a:t>اعملْ</a:t>
            </a:r>
            <a:r>
              <a:rPr lang="ar-JO" sz="2800" b="1" dirty="0" smtClean="0">
                <a:solidFill>
                  <a:schemeClr val="tx1"/>
                </a:solidFill>
              </a:rPr>
              <a:t> بجدّ</a:t>
            </a:r>
            <a:endParaRPr lang="ar-JO" sz="2800" b="1" dirty="0">
              <a:solidFill>
                <a:schemeClr val="tx1"/>
              </a:solidFill>
            </a:endParaRPr>
          </a:p>
          <a:p>
            <a:pPr marL="342900" indent="-342900" algn="r"/>
            <a:r>
              <a:rPr lang="ar-JO" sz="2800" b="1" dirty="0" smtClean="0">
                <a:solidFill>
                  <a:schemeClr val="tx1"/>
                </a:solidFill>
              </a:rPr>
              <a:t>**</a:t>
            </a:r>
            <a:r>
              <a:rPr lang="ar-JO" sz="2800" b="1" u="sng" dirty="0" smtClean="0">
                <a:solidFill>
                  <a:srgbClr val="FF0000"/>
                </a:solidFill>
              </a:rPr>
              <a:t>انتبهت</a:t>
            </a:r>
            <a:r>
              <a:rPr lang="ar-JO" sz="2800" b="1" dirty="0" smtClean="0">
                <a:solidFill>
                  <a:schemeClr val="tx1"/>
                </a:solidFill>
              </a:rPr>
              <a:t> للصّوت و</a:t>
            </a:r>
            <a:r>
              <a:rPr lang="ar-JO" sz="2800" b="1" i="1" u="sng" dirty="0" smtClean="0">
                <a:solidFill>
                  <a:srgbClr val="FF0000"/>
                </a:solidFill>
              </a:rPr>
              <a:t>انتبهتُ</a:t>
            </a:r>
            <a:r>
              <a:rPr lang="ar-JO" sz="2800" b="1" dirty="0" smtClean="0">
                <a:solidFill>
                  <a:schemeClr val="tx1"/>
                </a:solidFill>
              </a:rPr>
              <a:t> لمصدره .</a:t>
            </a:r>
            <a:endParaRPr lang="ar-JO" sz="2800" b="1" dirty="0">
              <a:solidFill>
                <a:schemeClr val="tx1"/>
              </a:solidFill>
            </a:endParaRPr>
          </a:p>
          <a:p>
            <a:pPr marL="342900" indent="-342900" algn="r"/>
            <a:r>
              <a:rPr lang="ar-JO" sz="2800" b="1" dirty="0" smtClean="0">
                <a:solidFill>
                  <a:schemeClr val="tx1"/>
                </a:solidFill>
              </a:rPr>
              <a:t>**</a:t>
            </a:r>
            <a:r>
              <a:rPr lang="ar-JO" sz="2800" b="1" i="1" dirty="0" smtClean="0">
                <a:solidFill>
                  <a:srgbClr val="FF0000"/>
                </a:solidFill>
              </a:rPr>
              <a:t>انتبهْ </a:t>
            </a:r>
            <a:r>
              <a:rPr lang="ar-JO" sz="2800" b="1" dirty="0" smtClean="0">
                <a:solidFill>
                  <a:schemeClr val="tx1"/>
                </a:solidFill>
              </a:rPr>
              <a:t>لحديث زميلك </a:t>
            </a:r>
            <a:r>
              <a:rPr lang="ar-JO" sz="2800" b="1" u="sng" dirty="0" smtClean="0">
                <a:solidFill>
                  <a:srgbClr val="FF0000"/>
                </a:solidFill>
              </a:rPr>
              <a:t>وانتبه</a:t>
            </a:r>
            <a:r>
              <a:rPr lang="ar-JO" sz="2800" b="1" dirty="0" smtClean="0">
                <a:solidFill>
                  <a:schemeClr val="tx1"/>
                </a:solidFill>
              </a:rPr>
              <a:t>ْ لردّ فعلك</a:t>
            </a:r>
            <a:endParaRPr lang="ar-JO" sz="2800" b="1" dirty="0">
              <a:solidFill>
                <a:schemeClr val="tx1"/>
              </a:solidFill>
            </a:endParaRPr>
          </a:p>
          <a:p>
            <a:pPr marL="342900" indent="-342900" algn="r"/>
            <a:r>
              <a:rPr lang="ar-JO" sz="2800" b="1" dirty="0" smtClean="0">
                <a:solidFill>
                  <a:schemeClr val="tx1"/>
                </a:solidFill>
              </a:rPr>
              <a:t>** </a:t>
            </a:r>
            <a:r>
              <a:rPr lang="ar-JO" sz="2800" b="1" u="sng" dirty="0" smtClean="0">
                <a:solidFill>
                  <a:srgbClr val="FF0000"/>
                </a:solidFill>
              </a:rPr>
              <a:t>استبشرتُ</a:t>
            </a:r>
            <a:r>
              <a:rPr lang="ar-JO" sz="2800" b="1" dirty="0" smtClean="0">
                <a:solidFill>
                  <a:schemeClr val="tx1"/>
                </a:solidFill>
              </a:rPr>
              <a:t> بقدومك و</a:t>
            </a:r>
            <a:r>
              <a:rPr lang="ar-JO" sz="2800" b="1" u="sng" dirty="0" smtClean="0">
                <a:solidFill>
                  <a:srgbClr val="FF0000"/>
                </a:solidFill>
              </a:rPr>
              <a:t>استبشرتُ</a:t>
            </a:r>
            <a:r>
              <a:rPr lang="ar-JO" sz="2800" b="1" dirty="0" smtClean="0">
                <a:solidFill>
                  <a:schemeClr val="tx1"/>
                </a:solidFill>
              </a:rPr>
              <a:t>  بما تحمله من خير.</a:t>
            </a:r>
          </a:p>
          <a:p>
            <a:pPr marL="342900" indent="-342900" algn="r"/>
            <a:r>
              <a:rPr lang="ar-JO" sz="2800" b="1" dirty="0" smtClean="0">
                <a:solidFill>
                  <a:schemeClr val="tx1"/>
                </a:solidFill>
              </a:rPr>
              <a:t>**</a:t>
            </a:r>
            <a:r>
              <a:rPr lang="ar-JO" sz="2800" b="1" u="sng" dirty="0" smtClean="0">
                <a:solidFill>
                  <a:srgbClr val="FF0000"/>
                </a:solidFill>
              </a:rPr>
              <a:t> استبشرْ </a:t>
            </a:r>
            <a:r>
              <a:rPr lang="ar-JO" sz="2800" b="1" dirty="0" smtClean="0">
                <a:solidFill>
                  <a:schemeClr val="tx1"/>
                </a:solidFill>
              </a:rPr>
              <a:t>بما ترى و</a:t>
            </a:r>
            <a:r>
              <a:rPr lang="ar-JO" sz="2800" b="1" u="sng" dirty="0" smtClean="0">
                <a:solidFill>
                  <a:srgbClr val="FF0000"/>
                </a:solidFill>
              </a:rPr>
              <a:t>استبشر </a:t>
            </a:r>
            <a:r>
              <a:rPr lang="ar-JO" sz="2800" b="1" dirty="0" smtClean="0">
                <a:solidFill>
                  <a:schemeClr val="tx1"/>
                </a:solidFill>
              </a:rPr>
              <a:t>ْ بما تسمع.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797441" y="4210493"/>
            <a:ext cx="8091377" cy="24667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2400" dirty="0" smtClean="0">
                <a:solidFill>
                  <a:srgbClr val="002060"/>
                </a:solidFill>
              </a:rPr>
              <a:t>**تأمل الكلمات المخطوط تحتها خط في الجمل السابقة ، نجد أنها أفعال ماضية أو أمر واقعا في بداية الكلام ووسطه ، مبدوءا بهمزة « هذه الهمزة تنطق في بداية الكلام وتسقط في وسطه .</a:t>
            </a:r>
            <a:endParaRPr lang="ar-JO" sz="2400" dirty="0">
              <a:solidFill>
                <a:srgbClr val="002060"/>
              </a:solidFill>
            </a:endParaRPr>
          </a:p>
          <a:p>
            <a:pPr algn="r"/>
            <a:endParaRPr lang="en-US" sz="2400" b="1" u="sng" dirty="0">
              <a:solidFill>
                <a:srgbClr val="002060"/>
              </a:solidFill>
            </a:endParaRPr>
          </a:p>
          <a:p>
            <a:pPr algn="r"/>
            <a:r>
              <a:rPr lang="en-US" sz="2400" b="1" dirty="0">
                <a:solidFill>
                  <a:srgbClr val="002060"/>
                </a:solidFill>
              </a:rPr>
              <a:t>     </a:t>
            </a:r>
            <a:r>
              <a:rPr lang="ar-JO" sz="2400" b="1" u="sng" dirty="0">
                <a:solidFill>
                  <a:srgbClr val="002060"/>
                </a:solidFill>
              </a:rPr>
              <a:t>** </a:t>
            </a:r>
            <a:r>
              <a:rPr lang="ar-JO" sz="2400" b="1" u="sng" dirty="0" smtClean="0">
                <a:solidFill>
                  <a:srgbClr val="002060"/>
                </a:solidFill>
              </a:rPr>
              <a:t>لنرى ونحدد كل فعل ونوعه في كل مثال ؟؟؟؟؟؟؟؟ </a:t>
            </a:r>
            <a:endParaRPr lang="ar-JO" sz="2400" b="1" u="sng" dirty="0">
              <a:solidFill>
                <a:srgbClr val="002060"/>
              </a:solidFill>
            </a:endParaRPr>
          </a:p>
          <a:p>
            <a:pPr algn="r"/>
            <a:endParaRPr lang="ar-SA" dirty="0"/>
          </a:p>
        </p:txBody>
      </p:sp>
      <p:sp>
        <p:nvSpPr>
          <p:cNvPr id="10" name="زر إجراء: البداية 9">
            <a:hlinkClick r:id="" action="ppaction://hlinkshowjump?jump=firstslide" highlightClick="1"/>
          </p:cNvPr>
          <p:cNvSpPr/>
          <p:nvPr/>
        </p:nvSpPr>
        <p:spPr>
          <a:xfrm>
            <a:off x="999460" y="6007395"/>
            <a:ext cx="2445489" cy="489098"/>
          </a:xfrm>
          <a:prstGeom prst="actionButtonBeginning">
            <a:avLst/>
          </a:prstGeom>
          <a:gradFill>
            <a:gsLst>
              <a:gs pos="0">
                <a:srgbClr val="FF00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9232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قوس متوسط مزدوج 4"/>
          <p:cNvSpPr/>
          <p:nvPr/>
        </p:nvSpPr>
        <p:spPr>
          <a:xfrm>
            <a:off x="297713" y="925033"/>
            <a:ext cx="8527310" cy="5932967"/>
          </a:xfrm>
          <a:prstGeom prst="bracket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r"/>
            <a:r>
              <a:rPr lang="en-US" dirty="0"/>
              <a:t> </a:t>
            </a:r>
            <a:r>
              <a:rPr lang="ar-JO" dirty="0"/>
              <a:t> </a:t>
            </a:r>
            <a:r>
              <a:rPr lang="ar-JO" sz="3200" u="sng" dirty="0"/>
              <a:t>&amp;&amp; </a:t>
            </a:r>
            <a:r>
              <a:rPr lang="ar-JO" sz="3200" u="sng" dirty="0" smtClean="0"/>
              <a:t>الافعال التي وردت في الجمل السابقة هي أفعال:- </a:t>
            </a:r>
            <a:endParaRPr lang="ar-JO" sz="3200" u="sng" dirty="0"/>
          </a:p>
          <a:p>
            <a:pPr algn="r"/>
            <a:r>
              <a:rPr lang="en-US" sz="3200" dirty="0"/>
              <a:t>   </a:t>
            </a:r>
          </a:p>
          <a:p>
            <a:pPr algn="r"/>
            <a:r>
              <a:rPr lang="en-US" sz="3200" dirty="0"/>
              <a:t> </a:t>
            </a:r>
            <a:r>
              <a:rPr lang="ar-JO" sz="3200" dirty="0"/>
              <a:t>1</a:t>
            </a:r>
            <a:r>
              <a:rPr lang="ar-JO" sz="2800" dirty="0"/>
              <a:t>. </a:t>
            </a:r>
            <a:r>
              <a:rPr lang="ar-JO" sz="2800" dirty="0" smtClean="0"/>
              <a:t>اعمل ْ فعل أمر مبدوء بهمزة « همزة وصل )  فعل أمر ثلاثي</a:t>
            </a:r>
            <a:r>
              <a:rPr lang="ar-JO" sz="2800" u="sng" dirty="0" smtClean="0">
                <a:solidFill>
                  <a:srgbClr val="0070C0"/>
                </a:solidFill>
              </a:rPr>
              <a:t> </a:t>
            </a:r>
            <a:endParaRPr lang="ar-JO" sz="2800" u="sng" dirty="0">
              <a:solidFill>
                <a:srgbClr val="0070C0"/>
              </a:solidFill>
            </a:endParaRPr>
          </a:p>
          <a:p>
            <a:pPr algn="r">
              <a:buFont typeface="Arial" pitchFamily="34" charset="0"/>
              <a:buChar char="•"/>
            </a:pPr>
            <a:r>
              <a:rPr lang="ar-JO" sz="2800" dirty="0"/>
              <a:t>2</a:t>
            </a:r>
            <a:r>
              <a:rPr lang="ar-JO" sz="2800" dirty="0">
                <a:solidFill>
                  <a:srgbClr val="0070C0"/>
                </a:solidFill>
              </a:rPr>
              <a:t>. </a:t>
            </a:r>
            <a:r>
              <a:rPr lang="ar-JO" sz="2800" dirty="0" smtClean="0"/>
              <a:t>«انتبهتُ « فعل ماض خماسي أي عدد حروفه خمسة ، همزته همزة وصل .</a:t>
            </a:r>
            <a:endParaRPr lang="en-US" sz="2800" u="sng" dirty="0">
              <a:solidFill>
                <a:srgbClr val="0070C0"/>
              </a:solidFill>
            </a:endParaRPr>
          </a:p>
          <a:p>
            <a:pPr algn="r">
              <a:buFont typeface="Arial" pitchFamily="34" charset="0"/>
              <a:buChar char="•"/>
            </a:pPr>
            <a:r>
              <a:rPr lang="ar-JO" sz="2800" dirty="0"/>
              <a:t> </a:t>
            </a:r>
            <a:r>
              <a:rPr lang="ar-SA" sz="2800" dirty="0" smtClean="0"/>
              <a:t>3.انتبه ْ فعل أمر خماسي» عدد حروفه خمسة حروف، همزته همزة وصل.</a:t>
            </a:r>
          </a:p>
          <a:p>
            <a:pPr algn="r">
              <a:buFont typeface="Arial" pitchFamily="34" charset="0"/>
              <a:buChar char="•"/>
            </a:pPr>
            <a:r>
              <a:rPr lang="ar-SA" sz="2800" dirty="0" smtClean="0"/>
              <a:t>4استبشرتُ :- فعل ماض « سداسي» أي عدد حروفه ستة حروف، همزته همزة وصل.</a:t>
            </a:r>
          </a:p>
          <a:p>
            <a:pPr algn="r">
              <a:buFont typeface="Arial" pitchFamily="34" charset="0"/>
              <a:buChar char="•"/>
            </a:pPr>
            <a:r>
              <a:rPr lang="ar-SA" sz="2800" dirty="0" smtClean="0"/>
              <a:t>5استبشرْ :- فعل أمر سداسي « عدد حروفه ستة حروف همزته همزة وصل 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3033415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عمودي 1"/>
          <p:cNvSpPr/>
          <p:nvPr/>
        </p:nvSpPr>
        <p:spPr>
          <a:xfrm>
            <a:off x="276447" y="754912"/>
            <a:ext cx="8729330" cy="5422604"/>
          </a:xfrm>
          <a:prstGeom prst="verticalScrol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b="1" u="sng" dirty="0" smtClean="0"/>
              <a:t>**</a:t>
            </a:r>
            <a:r>
              <a:rPr lang="ar-SA" sz="3200" b="1" u="sng" dirty="0" smtClean="0"/>
              <a:t>ما هي الأفعال التي همزتها همزة وصل ؟؟ </a:t>
            </a:r>
            <a:endParaRPr lang="ar-JO" sz="3200" b="1" u="sng" dirty="0"/>
          </a:p>
          <a:p>
            <a:pPr algn="r"/>
            <a:r>
              <a:rPr lang="ar-JO" sz="3200" b="1" dirty="0"/>
              <a:t> </a:t>
            </a:r>
            <a:r>
              <a:rPr lang="ar-JO" sz="3200" b="1" dirty="0" smtClean="0"/>
              <a:t>&amp;</a:t>
            </a:r>
            <a:r>
              <a:rPr lang="ar-SA" sz="3200" b="1" dirty="0" smtClean="0"/>
              <a:t>همزة الوصل :- هي الهمزة التي تكتب وتلفظ في بداية الكلام لكن تسقط في وسطه </a:t>
            </a:r>
            <a:endParaRPr lang="ar-JO" sz="3200" b="1" dirty="0"/>
          </a:p>
          <a:p>
            <a:pPr algn="r"/>
            <a:r>
              <a:rPr lang="ar-JO" sz="3200" b="1" dirty="0"/>
              <a:t>&amp; </a:t>
            </a:r>
            <a:r>
              <a:rPr lang="ar-SA" sz="3200" b="1" dirty="0" smtClean="0"/>
              <a:t>الافعال التي همزتها همزة وصل ؟؟؟؟ هي :- </a:t>
            </a:r>
            <a:endParaRPr lang="ar-JO" sz="3200" b="1" dirty="0"/>
          </a:p>
          <a:p>
            <a:pPr algn="r"/>
            <a:r>
              <a:rPr lang="ar-JO" sz="3200" b="1" dirty="0"/>
              <a:t>&amp; </a:t>
            </a:r>
            <a:r>
              <a:rPr lang="ar-SA" sz="3200" b="1" dirty="0" smtClean="0"/>
              <a:t>فعل الأمر الثلاثي « اكتبْ ، ادرسْ» </a:t>
            </a:r>
            <a:r>
              <a:rPr lang="ar-BH" sz="3200" b="1" dirty="0" smtClean="0"/>
              <a:t> </a:t>
            </a:r>
            <a:endParaRPr lang="ar-JO" sz="3200" b="1" dirty="0"/>
          </a:p>
          <a:p>
            <a:pPr algn="r"/>
            <a:r>
              <a:rPr lang="ar-JO" sz="3200" b="1" dirty="0"/>
              <a:t>&amp; </a:t>
            </a:r>
            <a:r>
              <a:rPr lang="ar-SA" sz="3200" b="1" dirty="0" smtClean="0"/>
              <a:t>الفعل الماضي الخماسي « انتظرَ / وأمره  انتظرْ «</a:t>
            </a:r>
            <a:endParaRPr lang="ar-JO" sz="3200" b="1" dirty="0"/>
          </a:p>
          <a:p>
            <a:pPr algn="r"/>
            <a:r>
              <a:rPr lang="ar-SA" sz="3200" b="1" dirty="0" smtClean="0"/>
              <a:t>&amp; الفعل الماضي السداسي « استخرجَ / وأمره استخرجْ « . </a:t>
            </a:r>
            <a:endParaRPr lang="ar-JO" sz="3200" b="1" dirty="0"/>
          </a:p>
          <a:p>
            <a:pPr algn="r"/>
            <a:r>
              <a:rPr lang="en-US" sz="3200" b="1" u="sng" dirty="0">
                <a:solidFill>
                  <a:srgbClr val="0070C0"/>
                </a:solidFill>
              </a:rPr>
              <a:t> </a:t>
            </a:r>
            <a:r>
              <a:rPr lang="ar-SA" sz="3200" b="1" u="sng" dirty="0" smtClean="0">
                <a:solidFill>
                  <a:srgbClr val="0070C0"/>
                </a:solidFill>
              </a:rPr>
              <a:t>** لمعرفة هل الهمزة تنطق أم لا نضيف حرف الواو أو الفاء</a:t>
            </a:r>
            <a:endParaRPr lang="ar-SA" sz="3200" b="1" u="sng" dirty="0">
              <a:solidFill>
                <a:srgbClr val="0070C0"/>
              </a:solidFill>
            </a:endParaRPr>
          </a:p>
        </p:txBody>
      </p:sp>
      <p:sp>
        <p:nvSpPr>
          <p:cNvPr id="5" name="سهم إلى اليسار 4"/>
          <p:cNvSpPr/>
          <p:nvPr/>
        </p:nvSpPr>
        <p:spPr>
          <a:xfrm>
            <a:off x="1318437" y="5553926"/>
            <a:ext cx="1329070" cy="54226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723015" y="1169581"/>
            <a:ext cx="6677246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en-US" dirty="0"/>
              <a:t>         </a:t>
            </a:r>
            <a:r>
              <a:rPr lang="ar-JO" dirty="0"/>
              <a:t>** </a:t>
            </a:r>
            <a:r>
              <a:rPr lang="ar-SA" sz="2800" u="sng" dirty="0" smtClean="0"/>
              <a:t>القسم الثاني « همزة القطع « </a:t>
            </a:r>
            <a:r>
              <a:rPr lang="ar-JO" sz="2800" u="sng" dirty="0" smtClean="0"/>
              <a:t>:</a:t>
            </a:r>
            <a:r>
              <a:rPr lang="ar-JO" dirty="0" smtClean="0"/>
              <a:t>-</a:t>
            </a:r>
            <a:endParaRPr lang="ar-JO" sz="2800" dirty="0"/>
          </a:p>
          <a:p>
            <a:pPr marL="342900" indent="-342900" algn="r">
              <a:buAutoNum type="arabicPeriod"/>
            </a:pPr>
            <a:endParaRPr lang="en-US" sz="2800" dirty="0"/>
          </a:p>
          <a:p>
            <a:pPr marL="342900" indent="-342900" algn="r"/>
            <a:r>
              <a:rPr lang="ar-SA" sz="2800" dirty="0" smtClean="0"/>
              <a:t>** </a:t>
            </a:r>
            <a:r>
              <a:rPr lang="ar-SA" sz="2800" u="sng" dirty="0" smtClean="0">
                <a:solidFill>
                  <a:srgbClr val="C00000"/>
                </a:solidFill>
              </a:rPr>
              <a:t>أخذ</a:t>
            </a:r>
            <a:r>
              <a:rPr lang="ar-SA" sz="2800" dirty="0" smtClean="0"/>
              <a:t> الطالب الجائزة . </a:t>
            </a:r>
          </a:p>
          <a:p>
            <a:pPr marL="342900" indent="-342900" algn="r"/>
            <a:r>
              <a:rPr lang="ar-SA" sz="2800" u="sng" dirty="0" smtClean="0">
                <a:solidFill>
                  <a:srgbClr val="C00000"/>
                </a:solidFill>
              </a:rPr>
              <a:t>** أرسلَ </a:t>
            </a:r>
            <a:r>
              <a:rPr lang="ar-SA" sz="2800" dirty="0" smtClean="0"/>
              <a:t>الله الأمطار وأرسلَ معها الخير </a:t>
            </a:r>
          </a:p>
          <a:p>
            <a:pPr marL="342900" indent="-342900" algn="r"/>
            <a:r>
              <a:rPr lang="ar-SA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** </a:t>
            </a:r>
            <a:r>
              <a:rPr lang="ar-SA" sz="2800" dirty="0" smtClean="0">
                <a:solidFill>
                  <a:srgbClr val="C00000"/>
                </a:solidFill>
              </a:rPr>
              <a:t>**</a:t>
            </a:r>
            <a:r>
              <a:rPr lang="ar-SA" sz="2800" u="sng" dirty="0" smtClean="0">
                <a:solidFill>
                  <a:srgbClr val="C00000"/>
                </a:solidFill>
              </a:rPr>
              <a:t> أرسلْ </a:t>
            </a:r>
            <a:r>
              <a:rPr lang="ar-SA" sz="2800" dirty="0" smtClean="0"/>
              <a:t>أخاك لمساعدة المحتاج .</a:t>
            </a:r>
            <a:endParaRPr lang="ar-SA" dirty="0"/>
          </a:p>
        </p:txBody>
      </p:sp>
      <p:sp>
        <p:nvSpPr>
          <p:cNvPr id="5" name="زر إجراء: تعليمات 4">
            <a:hlinkClick r:id="" action="ppaction://noaction" highlightClick="1"/>
          </p:cNvPr>
          <p:cNvSpPr/>
          <p:nvPr/>
        </p:nvSpPr>
        <p:spPr>
          <a:xfrm>
            <a:off x="7721102" y="177888"/>
            <a:ext cx="988828" cy="861238"/>
          </a:xfrm>
          <a:prstGeom prst="actionButtonHelp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زر إجراء: تعليمات 5">
            <a:hlinkClick r:id="" action="ppaction://noaction" highlightClick="1"/>
          </p:cNvPr>
          <p:cNvSpPr/>
          <p:nvPr/>
        </p:nvSpPr>
        <p:spPr>
          <a:xfrm>
            <a:off x="86740" y="131254"/>
            <a:ext cx="988828" cy="861238"/>
          </a:xfrm>
          <a:prstGeom prst="actionButtonHelp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زر إجراء: تعليمات 7">
            <a:hlinkClick r:id="" action="ppaction://noaction" highlightClick="1"/>
          </p:cNvPr>
          <p:cNvSpPr/>
          <p:nvPr/>
        </p:nvSpPr>
        <p:spPr>
          <a:xfrm>
            <a:off x="3903921" y="207454"/>
            <a:ext cx="988828" cy="861238"/>
          </a:xfrm>
          <a:prstGeom prst="actionButtonHelp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Rounded Rectangle 3"/>
          <p:cNvSpPr/>
          <p:nvPr/>
        </p:nvSpPr>
        <p:spPr>
          <a:xfrm>
            <a:off x="312820" y="3585411"/>
            <a:ext cx="8694821" cy="272715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** نلاحظ الكلمات التي تحتها خط في الجمل السابقة قد احتوت على أفعال ماضية ، وقد بدأت بهمزة هذه الهمزة تكتب وتلفظ « همزة القطع»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** لنتعرف على مواقع همزة القطع ؟؟؟؟؟؟؟</a:t>
            </a:r>
            <a:r>
              <a:rPr lang="ar-JO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527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638257" y="999460"/>
            <a:ext cx="7286676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JO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ar-JO" sz="6000" b="1" dirty="0" smtClean="0">
                <a:latin typeface="Arial" pitchFamily="34" charset="0"/>
                <a:cs typeface="Arial" pitchFamily="34" charset="0"/>
              </a:rPr>
              <a:t>مواقع همزة القطع</a:t>
            </a:r>
            <a:endParaRPr lang="ar-SA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تمرير أفقي 4"/>
          <p:cNvSpPr/>
          <p:nvPr/>
        </p:nvSpPr>
        <p:spPr>
          <a:xfrm>
            <a:off x="372140" y="2357429"/>
            <a:ext cx="8474148" cy="4139063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1.الفعل « أخذ « فعل ماض ثلاثي « عدد حروفه ثلاثة» همزته همزة قطع ” </a:t>
            </a:r>
          </a:p>
          <a:p>
            <a:pPr algn="ctr"/>
            <a:r>
              <a:rPr lang="ar-JO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2. الفعل « أرسلَ» فعل ماض رباعي « عدد حروفه أربعة» همزته همزة قطع .</a:t>
            </a:r>
          </a:p>
          <a:p>
            <a:pPr algn="ctr"/>
            <a:r>
              <a:rPr lang="ar-JO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3. الفعل « أرسلْ « فعل أمر رباعي « عدد حروفه أربعة» همزته همزة قطع .  </a:t>
            </a:r>
            <a:endParaRPr lang="ar-SA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176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عمودي 1"/>
          <p:cNvSpPr/>
          <p:nvPr/>
        </p:nvSpPr>
        <p:spPr>
          <a:xfrm>
            <a:off x="276447" y="754912"/>
            <a:ext cx="8729330" cy="5422604"/>
          </a:xfrm>
          <a:prstGeom prst="verticalScroll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b="1" u="sng" dirty="0" smtClean="0"/>
              <a:t>**</a:t>
            </a:r>
            <a:r>
              <a:rPr lang="ar-SA" sz="3200" b="1" u="sng" dirty="0" smtClean="0"/>
              <a:t>ما هي الأفعال التي همزتها </a:t>
            </a:r>
            <a:r>
              <a:rPr lang="ar-JO" sz="3200" b="1" u="sng" dirty="0" smtClean="0"/>
              <a:t>همزة قطع</a:t>
            </a:r>
            <a:r>
              <a:rPr lang="ar-SA" sz="3200" b="1" u="sng" dirty="0" smtClean="0"/>
              <a:t>؟؟ </a:t>
            </a:r>
            <a:endParaRPr lang="ar-JO" sz="3200" b="1" u="sng" dirty="0"/>
          </a:p>
          <a:p>
            <a:pPr algn="r"/>
            <a:r>
              <a:rPr lang="ar-JO" sz="3200" b="1" dirty="0"/>
              <a:t> </a:t>
            </a:r>
            <a:r>
              <a:rPr lang="ar-JO" sz="3200" b="1" dirty="0" smtClean="0"/>
              <a:t>&amp;</a:t>
            </a:r>
            <a:r>
              <a:rPr lang="ar-SA" sz="3200" b="1" dirty="0" smtClean="0"/>
              <a:t>همزة ال</a:t>
            </a:r>
            <a:r>
              <a:rPr lang="ar-JO" sz="3200" b="1" dirty="0" smtClean="0"/>
              <a:t>قطع</a:t>
            </a:r>
            <a:r>
              <a:rPr lang="ar-SA" sz="3200" b="1" dirty="0" smtClean="0"/>
              <a:t> :- هي الهمزة التي تكتب وتلفظ في بداية الكلام وسطه </a:t>
            </a:r>
            <a:endParaRPr lang="ar-JO" sz="3200" b="1" dirty="0"/>
          </a:p>
          <a:p>
            <a:pPr algn="r"/>
            <a:r>
              <a:rPr lang="ar-JO" sz="3200" b="1" dirty="0"/>
              <a:t>&amp; </a:t>
            </a:r>
            <a:r>
              <a:rPr lang="ar-SA" sz="3200" b="1" dirty="0" smtClean="0"/>
              <a:t>الافعال التي همزتها همزة </a:t>
            </a:r>
            <a:r>
              <a:rPr lang="ar-JO" sz="3200" b="1" dirty="0" smtClean="0"/>
              <a:t>قطع</a:t>
            </a:r>
            <a:r>
              <a:rPr lang="ar-SA" sz="3200" b="1" dirty="0" smtClean="0"/>
              <a:t> ؟؟؟؟ هي :- </a:t>
            </a:r>
            <a:endParaRPr lang="ar-JO" sz="3200" b="1" dirty="0"/>
          </a:p>
          <a:p>
            <a:pPr algn="r"/>
            <a:r>
              <a:rPr lang="ar-JO" sz="3200" b="1" dirty="0"/>
              <a:t>&amp; </a:t>
            </a:r>
            <a:r>
              <a:rPr lang="ar-SA" sz="3200" b="1" dirty="0" smtClean="0"/>
              <a:t>فعل ا</a:t>
            </a:r>
            <a:r>
              <a:rPr lang="ar-JO" sz="3200" b="1" dirty="0" smtClean="0"/>
              <a:t>لماضي</a:t>
            </a:r>
            <a:r>
              <a:rPr lang="ar-SA" sz="3200" b="1" dirty="0" smtClean="0"/>
              <a:t> الثلاثي « </a:t>
            </a:r>
            <a:r>
              <a:rPr lang="ar-JO" sz="3200" b="1" dirty="0" smtClean="0"/>
              <a:t>أكلَ</a:t>
            </a:r>
            <a:r>
              <a:rPr lang="ar-SA" sz="3200" b="1" dirty="0" smtClean="0"/>
              <a:t>» </a:t>
            </a:r>
            <a:r>
              <a:rPr lang="ar-BH" sz="3200" b="1" dirty="0" smtClean="0"/>
              <a:t> </a:t>
            </a:r>
            <a:endParaRPr lang="ar-JO" sz="3200" b="1" dirty="0"/>
          </a:p>
          <a:p>
            <a:pPr algn="r"/>
            <a:r>
              <a:rPr lang="ar-JO" sz="3200" b="1" dirty="0"/>
              <a:t>&amp; </a:t>
            </a:r>
            <a:r>
              <a:rPr lang="ar-SA" sz="3200" b="1" dirty="0" smtClean="0"/>
              <a:t>الفعل الماضي </a:t>
            </a:r>
            <a:r>
              <a:rPr lang="ar-JO" sz="3200" b="1" dirty="0" smtClean="0"/>
              <a:t>الرباعي</a:t>
            </a:r>
            <a:r>
              <a:rPr lang="ar-SA" sz="3200" b="1" dirty="0" smtClean="0"/>
              <a:t> « </a:t>
            </a:r>
            <a:r>
              <a:rPr lang="ar-JO" sz="3200" b="1" dirty="0" smtClean="0"/>
              <a:t>أطرقَ</a:t>
            </a:r>
            <a:r>
              <a:rPr lang="ar-SA" sz="3200" b="1" dirty="0" smtClean="0"/>
              <a:t>«</a:t>
            </a:r>
            <a:endParaRPr lang="ar-JO" sz="3200" b="1" dirty="0"/>
          </a:p>
          <a:p>
            <a:pPr algn="r"/>
            <a:r>
              <a:rPr lang="ar-SA" sz="3200" b="1" dirty="0" smtClean="0"/>
              <a:t>&amp; </a:t>
            </a:r>
            <a:r>
              <a:rPr lang="ar-JO" sz="3200" b="1" dirty="0" smtClean="0"/>
              <a:t>فعل الأمر </a:t>
            </a:r>
            <a:r>
              <a:rPr lang="ar-SA" sz="3200" b="1" dirty="0" smtClean="0"/>
              <a:t>ال</a:t>
            </a:r>
            <a:r>
              <a:rPr lang="ar-JO" sz="3200" b="1" dirty="0" smtClean="0"/>
              <a:t>رباعي</a:t>
            </a:r>
            <a:r>
              <a:rPr lang="ar-SA" sz="3200" b="1" dirty="0" smtClean="0"/>
              <a:t> « </a:t>
            </a:r>
            <a:r>
              <a:rPr lang="ar-JO" sz="3200" b="1" dirty="0" smtClean="0"/>
              <a:t>أطرقْ</a:t>
            </a:r>
            <a:r>
              <a:rPr lang="ar-SA" sz="3200" b="1" dirty="0" smtClean="0"/>
              <a:t>« . </a:t>
            </a:r>
            <a:endParaRPr lang="ar-JO" sz="3200" b="1" dirty="0"/>
          </a:p>
          <a:p>
            <a:pPr algn="r"/>
            <a:r>
              <a:rPr lang="en-US" sz="3200" b="1" u="sng" dirty="0">
                <a:solidFill>
                  <a:srgbClr val="0070C0"/>
                </a:solidFill>
              </a:rPr>
              <a:t> </a:t>
            </a:r>
            <a:r>
              <a:rPr lang="ar-SA" sz="3200" b="1" u="sng" dirty="0" smtClean="0">
                <a:solidFill>
                  <a:srgbClr val="0070C0"/>
                </a:solidFill>
              </a:rPr>
              <a:t>** </a:t>
            </a:r>
            <a:r>
              <a:rPr lang="ar-JO" sz="3200" b="1" u="sng" dirty="0" smtClean="0">
                <a:solidFill>
                  <a:srgbClr val="0070C0"/>
                </a:solidFill>
              </a:rPr>
              <a:t>همز المضاعة همزتها همزة قطع أركضُ بسرعة «</a:t>
            </a:r>
            <a:endParaRPr lang="ar-SA" sz="3200" b="1" u="sng" dirty="0">
              <a:solidFill>
                <a:srgbClr val="0070C0"/>
              </a:solidFill>
            </a:endParaRPr>
          </a:p>
        </p:txBody>
      </p:sp>
      <p:sp>
        <p:nvSpPr>
          <p:cNvPr id="5" name="سهم إلى اليسار 4"/>
          <p:cNvSpPr/>
          <p:nvPr/>
        </p:nvSpPr>
        <p:spPr>
          <a:xfrm>
            <a:off x="1318437" y="5553926"/>
            <a:ext cx="1329070" cy="54226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7835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/>
          </p:cNvGraphicFramePr>
          <p:nvPr/>
        </p:nvGraphicFramePr>
        <p:xfrm>
          <a:off x="0" y="0"/>
          <a:ext cx="9142413" cy="685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orelPhotoPaint.Image.7" r:id="rId3" imgW="6876190" imgH="4961905" progId="">
                  <p:embed/>
                </p:oleObj>
              </mc:Choice>
              <mc:Fallback>
                <p:oleObj name="CorelPhotoPaint.Image.7" r:id="rId3" imgW="6876190" imgH="4961905" progId="">
                  <p:embed/>
                  <p:pic>
                    <p:nvPicPr>
                      <p:cNvPr id="1026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2413" cy="685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مستطيل مستدير الزوايا 5"/>
          <p:cNvSpPr/>
          <p:nvPr/>
        </p:nvSpPr>
        <p:spPr>
          <a:xfrm>
            <a:off x="3051544" y="1350335"/>
            <a:ext cx="5635256" cy="4688958"/>
          </a:xfrm>
          <a:prstGeom prst="roundRect">
            <a:avLst/>
          </a:prstGeom>
          <a:gradFill>
            <a:gsLst>
              <a:gs pos="0">
                <a:schemeClr val="bg1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3600" dirty="0">
                <a:solidFill>
                  <a:schemeClr val="accent2">
                    <a:lumMod val="50000"/>
                  </a:schemeClr>
                </a:solidFill>
              </a:rPr>
              <a:t>** </a:t>
            </a:r>
            <a:r>
              <a:rPr lang="ar-JO" sz="3600" dirty="0" smtClean="0">
                <a:solidFill>
                  <a:schemeClr val="accent2">
                    <a:lumMod val="50000"/>
                  </a:schemeClr>
                </a:solidFill>
              </a:rPr>
              <a:t>همزة القطع تكتب وتلفظ في  أول الكلام ووسطه  « الفعل الماضي الثلاثي و الفعل الماضي الرباعي وأمر الرباعي «أ»</a:t>
            </a:r>
            <a:endParaRPr lang="ar-JO" sz="3600" dirty="0">
              <a:solidFill>
                <a:schemeClr val="accent2">
                  <a:lumMod val="50000"/>
                </a:schemeClr>
              </a:solidFill>
            </a:endParaRPr>
          </a:p>
          <a:p>
            <a:pPr algn="r"/>
            <a:r>
              <a:rPr lang="ar-JO" sz="3600" dirty="0" smtClean="0">
                <a:solidFill>
                  <a:schemeClr val="accent2">
                    <a:lumMod val="50000"/>
                  </a:schemeClr>
                </a:solidFill>
              </a:rPr>
              <a:t>** همزة الوصل تكتب وتلفظ في بداية الكلام وتسقط في وسطه “الفعل الماضي الخماسي وأمره / الفعل الماضي السداسي وأمره / فعل الأمر الثلاثي  </a:t>
            </a:r>
            <a:r>
              <a:rPr lang="ar-JO" sz="2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ar-JO" sz="28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ar-SA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 rot="19020000">
            <a:off x="2381657" y="1185553"/>
            <a:ext cx="2438400" cy="923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ctr" defTabSz="762000" eaLnBrk="0" hangingPunct="0">
              <a:spcBef>
                <a:spcPct val="50000"/>
              </a:spcBef>
            </a:pPr>
            <a:r>
              <a:rPr lang="ar-SA" sz="5400" b="1" dirty="0">
                <a:solidFill>
                  <a:srgbClr val="FF0033"/>
                </a:solidFill>
              </a:rPr>
              <a:t>الخُلاصَة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قوس متوسط مزدوج 4"/>
          <p:cNvSpPr/>
          <p:nvPr/>
        </p:nvSpPr>
        <p:spPr>
          <a:xfrm>
            <a:off x="297713" y="925033"/>
            <a:ext cx="8527310" cy="5932967"/>
          </a:xfrm>
          <a:prstGeom prst="bracket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r"/>
            <a:r>
              <a:rPr lang="en-US" dirty="0"/>
              <a:t> </a:t>
            </a:r>
            <a:r>
              <a:rPr lang="ar-JO" dirty="0"/>
              <a:t> </a:t>
            </a:r>
            <a:r>
              <a:rPr lang="ar-JO" sz="3200" u="sng" dirty="0"/>
              <a:t>&amp;&amp; </a:t>
            </a:r>
            <a:r>
              <a:rPr lang="ar-JO" sz="3200" u="sng" dirty="0" smtClean="0"/>
              <a:t>لم َبدأت الأفعال الاتية بهمزة وصل أو قطع ؟؟؟:- </a:t>
            </a:r>
            <a:endParaRPr lang="ar-JO" sz="3200" u="sng" dirty="0"/>
          </a:p>
          <a:p>
            <a:pPr algn="r"/>
            <a:r>
              <a:rPr lang="en-US" sz="3200" dirty="0"/>
              <a:t>   </a:t>
            </a:r>
          </a:p>
          <a:p>
            <a:pPr algn="r"/>
            <a:r>
              <a:rPr lang="en-US" sz="3200" dirty="0"/>
              <a:t> </a:t>
            </a:r>
            <a:r>
              <a:rPr lang="ar-JO" sz="3200" dirty="0"/>
              <a:t>1</a:t>
            </a:r>
            <a:r>
              <a:rPr lang="ar-JO" sz="2800" dirty="0"/>
              <a:t>. </a:t>
            </a:r>
            <a:r>
              <a:rPr lang="ar-JO" sz="2800" dirty="0" smtClean="0"/>
              <a:t>احفظْ وصايا والديك ................................................</a:t>
            </a:r>
            <a:endParaRPr lang="ar-JO" sz="2800" u="sng" dirty="0">
              <a:solidFill>
                <a:srgbClr val="0070C0"/>
              </a:solidFill>
            </a:endParaRPr>
          </a:p>
          <a:p>
            <a:pPr algn="r">
              <a:buFont typeface="Arial" pitchFamily="34" charset="0"/>
              <a:buChar char="•"/>
            </a:pPr>
            <a:r>
              <a:rPr lang="ar-JO" sz="2800" dirty="0"/>
              <a:t>2</a:t>
            </a:r>
            <a:r>
              <a:rPr lang="ar-JO" sz="2800" dirty="0">
                <a:solidFill>
                  <a:srgbClr val="0070C0"/>
                </a:solidFill>
              </a:rPr>
              <a:t>. </a:t>
            </a:r>
            <a:r>
              <a:rPr lang="ar-JO" sz="2800" dirty="0" smtClean="0"/>
              <a:t>أبلغَ الولد الخبر لأبيه..................................................</a:t>
            </a:r>
            <a:endParaRPr lang="en-US" sz="2800" u="sng" dirty="0">
              <a:solidFill>
                <a:srgbClr val="0070C0"/>
              </a:solidFill>
            </a:endParaRPr>
          </a:p>
          <a:p>
            <a:pPr algn="r">
              <a:buFont typeface="Arial" pitchFamily="34" charset="0"/>
              <a:buChar char="•"/>
            </a:pPr>
            <a:r>
              <a:rPr lang="ar-JO" sz="2800" dirty="0"/>
              <a:t> </a:t>
            </a:r>
            <a:r>
              <a:rPr lang="ar-SA" sz="2800" dirty="0" smtClean="0"/>
              <a:t>3.</a:t>
            </a:r>
            <a:r>
              <a:rPr lang="ar-JO" sz="2800" dirty="0" smtClean="0"/>
              <a:t>التزمَ المواطنون بالقوانين............................................</a:t>
            </a:r>
            <a:endParaRPr lang="ar-JO" sz="2800" dirty="0"/>
          </a:p>
          <a:p>
            <a:pPr algn="r">
              <a:buFont typeface="Arial" pitchFamily="34" charset="0"/>
              <a:buChar char="•"/>
            </a:pPr>
            <a:r>
              <a:rPr lang="ar-SA" sz="2800" dirty="0" smtClean="0"/>
              <a:t>4</a:t>
            </a:r>
            <a:r>
              <a:rPr lang="ar-JO" sz="2800" dirty="0" smtClean="0"/>
              <a:t>أخبرْ العدّو بأننا أقوياء.................................................</a:t>
            </a:r>
            <a:r>
              <a:rPr lang="ar-SA" sz="2800" dirty="0" smtClean="0"/>
              <a:t>.</a:t>
            </a:r>
          </a:p>
          <a:p>
            <a:pPr algn="r">
              <a:buFont typeface="Arial" pitchFamily="34" charset="0"/>
              <a:buChar char="•"/>
            </a:pPr>
            <a:r>
              <a:rPr lang="ar-SA" sz="2800" dirty="0" smtClean="0"/>
              <a:t>5اس</a:t>
            </a:r>
            <a:r>
              <a:rPr lang="ar-JO" sz="2800" dirty="0" smtClean="0"/>
              <a:t>تنصر علي أخاه لمساعدة الجيران..................................</a:t>
            </a:r>
          </a:p>
          <a:p>
            <a:pPr algn="r">
              <a:buFont typeface="Arial" pitchFamily="34" charset="0"/>
              <a:buChar char="•"/>
            </a:pPr>
            <a:r>
              <a:rPr lang="ar-JO" sz="2800" dirty="0" smtClean="0"/>
              <a:t>6أمرَ المعلّم الطالب بحلّ الواجب........................................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1759558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659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Simplified Arabic</vt:lpstr>
      <vt:lpstr>Times New Roman</vt:lpstr>
      <vt:lpstr>Office Theme</vt:lpstr>
      <vt:lpstr>CorelPhotoPaint.Image.7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QFCS</dc:creator>
  <cp:lastModifiedBy>دعاء دعاء فهد اللبابده</cp:lastModifiedBy>
  <cp:revision>29</cp:revision>
  <dcterms:created xsi:type="dcterms:W3CDTF">2014-03-01T09:43:21Z</dcterms:created>
  <dcterms:modified xsi:type="dcterms:W3CDTF">2025-09-12T18:37:34Z</dcterms:modified>
</cp:coreProperties>
</file>