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95" r:id="rId2"/>
    <p:sldId id="260" r:id="rId3"/>
    <p:sldId id="291" r:id="rId4"/>
    <p:sldId id="29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95"/>
            <p14:sldId id="260"/>
            <p14:sldId id="291"/>
            <p14:sldId id="29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10/30/2024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10/30/2024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10/30/2024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10/30/2024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10/30/2024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10/30/2024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10/30/2024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10/30/2024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10/30/2024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10/30/2024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10/30/2024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10/30/2024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السادس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الثانية :</a:t>
            </a:r>
            <a:r>
              <a:rPr lang="ar-JO" sz="2800" dirty="0"/>
              <a:t> </a:t>
            </a:r>
            <a:r>
              <a:rPr lang="ar-JO" sz="2800" dirty="0" smtClean="0"/>
              <a:t>المادة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الأول :</a:t>
            </a:r>
            <a:r>
              <a:rPr lang="ar-JO" sz="2800" dirty="0"/>
              <a:t> </a:t>
            </a:r>
            <a:r>
              <a:rPr lang="ar-JO" sz="2800" dirty="0" smtClean="0"/>
              <a:t> الذرات </a:t>
            </a:r>
            <a:r>
              <a:rPr lang="ar-JO" sz="2800" dirty="0" smtClean="0"/>
              <a:t>والجزيئات 1</a:t>
            </a:r>
            <a:endParaRPr lang="ar-JO" sz="2800" dirty="0" smtClean="0"/>
          </a:p>
          <a:p>
            <a:r>
              <a:rPr lang="ar-JO" sz="2800" dirty="0" smtClean="0"/>
              <a:t> من صفحة 40  إلى </a:t>
            </a:r>
            <a:r>
              <a:rPr lang="ar-JO" sz="2800" dirty="0" smtClean="0"/>
              <a:t>42</a:t>
            </a:r>
            <a:endParaRPr lang="ar-JO" sz="2800" dirty="0" smtClean="0"/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pic>
        <p:nvPicPr>
          <p:cNvPr id="10" name="Picture 4" descr="تعريف الذرة ومكوناتها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4612" y="4212479"/>
            <a:ext cx="2314040" cy="1928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381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946874" y="1244505"/>
            <a:ext cx="54895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Aljazeera"/>
              </a:rPr>
              <a:t>تتكون المادة من عناصر 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46874" y="2763437"/>
            <a:ext cx="54895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Aljazeera"/>
              </a:rPr>
              <a:t>تعد</a:t>
            </a:r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 الذرة </a:t>
            </a:r>
            <a:r>
              <a:rPr lang="ar-JO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Aljazeera"/>
              </a:rPr>
              <a:t>أصغر جزء من العنصر 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46873" y="4358056"/>
            <a:ext cx="5489585" cy="205983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وتعتبر الذرة جسيمات متناهية في الصغر لا ترى بالمجهر الضوئي المركب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55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784193" y="525474"/>
            <a:ext cx="3847202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الذرة </a:t>
            </a:r>
            <a:endParaRPr lang="ar-JO" sz="36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26391" y="1824652"/>
            <a:ext cx="10904433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JO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تتكون من ثلاثة أنواع من الجسيمات : </a:t>
            </a:r>
          </a:p>
          <a:p>
            <a:pPr algn="r" rtl="1"/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</a:p>
          <a:p>
            <a:pPr algn="r" rtl="1">
              <a:lnSpc>
                <a:spcPct val="150000"/>
              </a:lnSpc>
              <a:buFont typeface="+mj-lt"/>
              <a:buAutoNum type="arabicPeriod"/>
            </a:pPr>
            <a:r>
              <a:rPr lang="ar-JO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البروتون :</a:t>
            </a:r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 </a:t>
            </a:r>
            <a:r>
              <a:rPr lang="ar-JO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موجبة الشحنة , توجد في مركز النواة.</a:t>
            </a:r>
            <a:endParaRPr lang="ar-JO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  <a:buFont typeface="+mj-lt"/>
              <a:buAutoNum type="arabicPeriod"/>
            </a:pPr>
            <a:r>
              <a:rPr lang="ar-JO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النيترون :</a:t>
            </a:r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 </a:t>
            </a:r>
            <a:r>
              <a:rPr lang="ar-JO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متعادلة الشحنة , توجد في مركز النواة .</a:t>
            </a:r>
            <a:endParaRPr lang="ar-JO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  <a:buFont typeface="+mj-lt"/>
              <a:buAutoNum type="arabicPeriod"/>
            </a:pPr>
            <a:r>
              <a:rPr lang="ar-JO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الالكترون :</a:t>
            </a:r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 </a:t>
            </a:r>
            <a:r>
              <a:rPr lang="ar-JO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سالبة الشحنة , توجد حول النواة ( مدارات ) .</a:t>
            </a:r>
          </a:p>
          <a:p>
            <a:pPr algn="r" rtl="1">
              <a:lnSpc>
                <a:spcPct val="150000"/>
              </a:lnSpc>
              <a:buFont typeface="+mj-lt"/>
              <a:buAutoNum type="arabicPeriod"/>
            </a:pPr>
            <a:endParaRPr lang="ar-JO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</a:pPr>
            <a:r>
              <a:rPr lang="ar-JO" sz="2800" smtClean="0">
                <a:solidFill>
                  <a:srgbClr val="000000"/>
                </a:solidFill>
                <a:latin typeface="Times New Roman" panose="02020603050405020304" pitchFamily="18" charset="0"/>
              </a:rPr>
              <a:t>تم تمثيل نموذج الذرة بشكل كروي , مركزه النواة .</a:t>
            </a:r>
            <a:endParaRPr lang="ar-JO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050" name="Picture 2" descr="تعريف الذرة ومكوناتها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45" y="1506877"/>
            <a:ext cx="3853050" cy="3210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91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134571" y="692768"/>
            <a:ext cx="3847202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ترتيب الذرات </a:t>
            </a:r>
            <a:endParaRPr lang="ar-JO" sz="36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1535" y="5716396"/>
            <a:ext cx="835811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ترتيب ذرات عناصر المواد يؤثر في خصائصها</a:t>
            </a:r>
            <a:endParaRPr lang="ar-JO" sz="36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57300" y="1758518"/>
            <a:ext cx="798462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JO" sz="2400" b="1" dirty="0" smtClean="0">
                <a:solidFill>
                  <a:srgbClr val="FF0033"/>
                </a:solidFill>
                <a:latin typeface="Times New Roman" panose="02020603050405020304" pitchFamily="18" charset="0"/>
                <a:cs typeface="Aljazeera"/>
              </a:rPr>
              <a:t>الغرافيت</a:t>
            </a:r>
            <a:r>
              <a:rPr lang="ar-JO" sz="2400" b="1" dirty="0">
                <a:solidFill>
                  <a:srgbClr val="FF0033"/>
                </a:solidFill>
                <a:latin typeface="Times New Roman" panose="02020603050405020304" pitchFamily="18" charset="0"/>
                <a:cs typeface="Aljazeera"/>
              </a:rPr>
              <a:t>:</a:t>
            </a:r>
            <a:endParaRPr lang="ar-JO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JO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 تترتيب </a:t>
            </a:r>
            <a:r>
              <a:rPr lang="ar-JO" sz="24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ذرات الكربون فيه على شكل طبقات متوازية.</a:t>
            </a:r>
            <a:endParaRPr lang="ar-JO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JO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 صفات </a:t>
            </a:r>
            <a:r>
              <a:rPr lang="ar-JO" sz="24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الغرافيت: أسود اللون، لين، سهل الكسر.</a:t>
            </a:r>
            <a:endParaRPr lang="ar-JO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JO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 استخداماته</a:t>
            </a:r>
            <a:r>
              <a:rPr lang="ar-JO" sz="24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: صناعة أقلام الرصاص</a:t>
            </a:r>
            <a:r>
              <a:rPr lang="ar-JO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.</a:t>
            </a:r>
          </a:p>
          <a:p>
            <a:pPr algn="r" rtl="1"/>
            <a:endParaRPr lang="ar-JO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/>
            <a:r>
              <a:rPr lang="ar-JO" sz="2400" b="1" dirty="0">
                <a:solidFill>
                  <a:srgbClr val="FF0033"/>
                </a:solidFill>
                <a:latin typeface="Times New Roman" panose="02020603050405020304" pitchFamily="18" charset="0"/>
                <a:cs typeface="Aljazeera"/>
              </a:rPr>
              <a:t>الماس:</a:t>
            </a:r>
            <a:endParaRPr lang="ar-JO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JO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 تترتيب </a:t>
            </a:r>
            <a:r>
              <a:rPr lang="ar-JO" sz="24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فيه الذرات على شكل راعي الأوجه.</a:t>
            </a:r>
            <a:endParaRPr lang="ar-JO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JO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 صفات </a:t>
            </a:r>
            <a:r>
              <a:rPr lang="ar-JO" sz="24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الماس: قساوته عالية.</a:t>
            </a:r>
            <a:endParaRPr lang="ar-JO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JO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 استخداماته</a:t>
            </a:r>
            <a:r>
              <a:rPr lang="ar-JO" sz="24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: صناعة الحلي والمجوهرات.</a:t>
            </a:r>
            <a:endParaRPr lang="ar-JO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pic>
        <p:nvPicPr>
          <p:cNvPr id="3074" name="Picture 2" descr="الماس والغرافيت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66" y="2197321"/>
            <a:ext cx="4422983" cy="2881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65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1008</TotalTime>
  <Words>125</Words>
  <Application>Microsoft Office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Aljazeera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112</cp:revision>
  <dcterms:created xsi:type="dcterms:W3CDTF">2021-02-24T07:41:59Z</dcterms:created>
  <dcterms:modified xsi:type="dcterms:W3CDTF">2024-10-30T08:15:43Z</dcterms:modified>
</cp:coreProperties>
</file>