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3"/>
    <a:srgbClr val="18A0DB"/>
    <a:srgbClr val="E51E21"/>
    <a:srgbClr val="4A3682"/>
    <a:srgbClr val="11743A"/>
    <a:srgbClr val="EA516C"/>
    <a:srgbClr val="E5C800"/>
    <a:srgbClr val="FFE000"/>
    <a:srgbClr val="D81C33"/>
    <a:srgbClr val="90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A609-B365-ACDA-27E7-C3AC1540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patterns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D85B3-2991-546D-F9FB-9A3F5D06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1" y="2400300"/>
            <a:ext cx="978023" cy="138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102B1-6926-742F-6350-16575F14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46" y="2400300"/>
            <a:ext cx="799114" cy="1906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E4B8F-2604-3E90-E1DA-6FC5C2364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885" y="2400300"/>
            <a:ext cx="799113" cy="2305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DA73A-DFE4-37DC-0BA3-983D518AE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023" y="2400299"/>
            <a:ext cx="995464" cy="278729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B9CF1B-726D-1ABF-3272-F0E7D6B5D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0251"/>
              </p:ext>
            </p:extLst>
          </p:nvPr>
        </p:nvGraphicFramePr>
        <p:xfrm>
          <a:off x="6269160" y="1812511"/>
          <a:ext cx="2278492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9246">
                  <a:extLst>
                    <a:ext uri="{9D8B030D-6E8A-4147-A177-3AD203B41FA5}">
                      <a16:colId xmlns:a16="http://schemas.microsoft.com/office/drawing/2014/main" val="3929942855"/>
                    </a:ext>
                  </a:extLst>
                </a:gridCol>
                <a:gridCol w="1139246">
                  <a:extLst>
                    <a:ext uri="{9D8B030D-6E8A-4147-A177-3AD203B41FA5}">
                      <a16:colId xmlns:a16="http://schemas.microsoft.com/office/drawing/2014/main" val="2048241277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r>
                        <a:rPr lang="en-US" dirty="0"/>
                        <a:t>Pattern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shapes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2208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67464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6499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7059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8788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D6C3BB-F923-8657-1E91-29F8FBC2E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738"/>
              </p:ext>
            </p:extLst>
          </p:nvPr>
        </p:nvGraphicFramePr>
        <p:xfrm>
          <a:off x="6269160" y="1812511"/>
          <a:ext cx="2278492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9246">
                  <a:extLst>
                    <a:ext uri="{9D8B030D-6E8A-4147-A177-3AD203B41FA5}">
                      <a16:colId xmlns:a16="http://schemas.microsoft.com/office/drawing/2014/main" val="3929942855"/>
                    </a:ext>
                  </a:extLst>
                </a:gridCol>
                <a:gridCol w="1139246">
                  <a:extLst>
                    <a:ext uri="{9D8B030D-6E8A-4147-A177-3AD203B41FA5}">
                      <a16:colId xmlns:a16="http://schemas.microsoft.com/office/drawing/2014/main" val="2048241277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r>
                        <a:rPr lang="en-US" dirty="0"/>
                        <a:t>Pattern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shapes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2208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67464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6499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70593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8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4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322507" y="3007375"/>
            <a:ext cx="2390863" cy="23908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0884" y="2037026"/>
            <a:ext cx="7632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/>
              <a:t>This is a number pattern:</a:t>
            </a:r>
          </a:p>
          <a:p>
            <a:pPr algn="ctr"/>
            <a:r>
              <a:rPr lang="en-GB" sz="2800" dirty="0"/>
              <a:t>1, 2, 3, 4, 5, 6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3870" y="3583919"/>
            <a:ext cx="180813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/>
              <a:t>The rule is add 1 each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904" y="5795763"/>
            <a:ext cx="3712529" cy="495108"/>
          </a:xfrm>
          <a:prstGeom prst="rect">
            <a:avLst/>
          </a:prstGeom>
          <a:noFill/>
          <a:ln w="381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Click </a:t>
            </a:r>
            <a:r>
              <a:rPr lang="en-GB" u="sng" dirty="0">
                <a:hlinkClick r:id="" action="ppaction://hlinkshowjump?jump=nextslide"/>
              </a:rPr>
              <a:t>here</a:t>
            </a:r>
            <a:r>
              <a:rPr lang="en-GB" dirty="0"/>
              <a:t> to see how this works.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8" y="3680429"/>
            <a:ext cx="3310975" cy="2730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5" y="2179138"/>
            <a:ext cx="1937857" cy="1439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5" y="2383926"/>
            <a:ext cx="1062373" cy="867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808" y="816395"/>
            <a:ext cx="8242186" cy="99598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</a:rPr>
              <a:t>A number pattern is a sequence of numbers </a:t>
            </a:r>
            <a:br>
              <a:rPr lang="en-IE" sz="2800" b="1" dirty="0">
                <a:solidFill>
                  <a:schemeClr val="bg1"/>
                </a:solidFill>
              </a:rPr>
            </a:br>
            <a:r>
              <a:rPr lang="en-IE" sz="2800" b="1" dirty="0">
                <a:solidFill>
                  <a:schemeClr val="bg1"/>
                </a:solidFill>
              </a:rPr>
              <a:t>that follow a certain rule.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213918" y="697030"/>
            <a:ext cx="8220075" cy="115695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1,   </a:t>
            </a:r>
            <a:r>
              <a:rPr lang="en-IE" sz="3200" dirty="0">
                <a:solidFill>
                  <a:schemeClr val="tx1"/>
                </a:solidFill>
              </a:rPr>
              <a:t>2,   3,   4,   5,   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7170" y="817544"/>
            <a:ext cx="328290" cy="276999"/>
          </a:xfrm>
          <a:prstGeom prst="rect">
            <a:avLst/>
          </a:prstGeom>
          <a:ln w="25400">
            <a:solidFill>
              <a:srgbClr val="E94E13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+1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8564" y="817545"/>
            <a:ext cx="318486" cy="276999"/>
          </a:xfrm>
          <a:prstGeom prst="rect">
            <a:avLst/>
          </a:prstGeom>
          <a:ln w="25400">
            <a:solidFill>
              <a:srgbClr val="EA516C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+1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908" y="817546"/>
            <a:ext cx="286956" cy="276999"/>
          </a:xfrm>
          <a:prstGeom prst="rect">
            <a:avLst/>
          </a:prstGeom>
          <a:ln w="25400">
            <a:solidFill>
              <a:srgbClr val="11743A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+1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0610" y="813129"/>
            <a:ext cx="267074" cy="276999"/>
          </a:xfrm>
          <a:prstGeom prst="rect">
            <a:avLst/>
          </a:prstGeom>
          <a:ln w="25400">
            <a:solidFill>
              <a:srgbClr val="4A3682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+1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6373" y="813130"/>
            <a:ext cx="286873" cy="276999"/>
          </a:xfrm>
          <a:prstGeom prst="rect">
            <a:avLst/>
          </a:prstGeom>
          <a:ln w="25400">
            <a:solidFill>
              <a:srgbClr val="E51E2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51E21"/>
                </a:solidFill>
              </a:rPr>
              <a:t>+1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449" y="1837858"/>
            <a:ext cx="1633721" cy="648997"/>
          </a:xfrm>
          <a:prstGeom prst="rect">
            <a:avLst/>
          </a:prstGeom>
          <a:ln w="25400">
            <a:solidFill>
              <a:srgbClr val="E94E1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94E13"/>
                </a:solidFill>
              </a:rPr>
              <a:t>1 + 1 =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1091" y="1837858"/>
            <a:ext cx="1633721" cy="648997"/>
          </a:xfrm>
          <a:prstGeom prst="rect">
            <a:avLst/>
          </a:prstGeom>
          <a:ln w="25400">
            <a:solidFill>
              <a:srgbClr val="EA516C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A516C"/>
                </a:solidFill>
              </a:rPr>
              <a:t>2 + 1 =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8733" y="1837028"/>
            <a:ext cx="1633721" cy="648997"/>
          </a:xfrm>
          <a:prstGeom prst="rect">
            <a:avLst/>
          </a:prstGeom>
          <a:ln w="25400">
            <a:solidFill>
              <a:srgbClr val="11743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11743A"/>
                </a:solidFill>
              </a:rPr>
              <a:t>3 + 1 =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0309" y="2823300"/>
            <a:ext cx="1633721" cy="648997"/>
          </a:xfrm>
          <a:prstGeom prst="rect">
            <a:avLst/>
          </a:prstGeom>
          <a:noFill/>
          <a:ln w="25400">
            <a:solidFill>
              <a:srgbClr val="4A368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4A3682"/>
                </a:solidFill>
              </a:rPr>
              <a:t>4 + 1 =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6573" y="2823299"/>
            <a:ext cx="1633721" cy="648997"/>
          </a:xfrm>
          <a:prstGeom prst="rect">
            <a:avLst/>
          </a:prstGeom>
          <a:ln w="25400">
            <a:solidFill>
              <a:srgbClr val="E51E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51E21"/>
                </a:solidFill>
              </a:rPr>
              <a:t>5 + 1 = 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84" y="3841413"/>
            <a:ext cx="2626967" cy="2566601"/>
          </a:xfrm>
          <a:prstGeom prst="rect">
            <a:avLst/>
          </a:prstGeom>
        </p:spPr>
      </p:pic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1807080" y="3832619"/>
            <a:ext cx="5261741" cy="671119"/>
          </a:xfrm>
          <a:prstGeom prst="roundRect">
            <a:avLst>
              <a:gd name="adj" fmla="val 0"/>
            </a:avLst>
          </a:prstGeom>
          <a:solidFill>
            <a:srgbClr val="18A0DB"/>
          </a:solidFill>
          <a:ln>
            <a:noFill/>
          </a:ln>
        </p:spPr>
        <p:txBody>
          <a:bodyPr lIns="108000" tIns="108000" rIns="108000" bIns="108000"/>
          <a:lstStyle/>
          <a:p>
            <a:pPr algn="ctr"/>
            <a:r>
              <a:rPr lang="en-GB" sz="1800" b="0" dirty="0"/>
              <a:t>What would the next number be in this pattern?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8037" y="983121"/>
            <a:ext cx="79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E51E21"/>
                </a:solidFill>
              </a:rPr>
              <a:t>6</a:t>
            </a:r>
            <a:endParaRPr lang="en-GB" b="1" dirty="0"/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5424436" y="1087963"/>
            <a:ext cx="392877" cy="37053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4A3682"/>
                </a:solidFill>
              </a:rPr>
              <a:t>5</a:t>
            </a:r>
            <a:r>
              <a:rPr lang="en-IE" sz="3200" dirty="0"/>
              <a:t> 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4077590" y="999386"/>
            <a:ext cx="297509" cy="56012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EA516C"/>
                </a:solidFill>
              </a:rPr>
              <a:t>3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4796088" y="961919"/>
            <a:ext cx="253111" cy="62262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11743A"/>
                </a:solidFill>
              </a:rPr>
              <a:t>4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3213763" y="697030"/>
            <a:ext cx="658113" cy="115695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E94E13"/>
                </a:solidFill>
              </a:rPr>
              <a:t>2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4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/>
      <p:bldP spid="23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76282" y="2893507"/>
            <a:ext cx="5381903" cy="772107"/>
          </a:xfrm>
          <a:prstGeom prst="rect">
            <a:avLst/>
          </a:prstGeom>
          <a:ln w="254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Can you figure out what the next numbers in this sequence would be?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4601825" y="2178737"/>
            <a:ext cx="696539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25  </a:t>
            </a: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5448088" y="2179777"/>
            <a:ext cx="775394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30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7263" y="1994010"/>
            <a:ext cx="7913289" cy="923330"/>
            <a:chOff x="373613" y="1376729"/>
            <a:chExt cx="7913289" cy="923330"/>
          </a:xfrm>
        </p:grpSpPr>
        <p:sp>
          <p:nvSpPr>
            <p:cNvPr id="16" name="Title 20"/>
            <p:cNvSpPr txBox="1">
              <a:spLocks/>
            </p:cNvSpPr>
            <p:nvPr/>
          </p:nvSpPr>
          <p:spPr>
            <a:xfrm>
              <a:off x="373613" y="1376729"/>
              <a:ext cx="7913289" cy="923330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108000" tIns="108000" rIns="108000" bIns="108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IE" sz="3200" dirty="0"/>
                <a:t>5, 10, 15, 20,      ,       ,               </a:t>
              </a:r>
              <a:endParaRPr lang="en-GB" sz="3200" dirty="0">
                <a:latin typeface="+mn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627225" y="1953000"/>
              <a:ext cx="65641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2312" y="195300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6981" y="195300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0"/>
          <p:cNvSpPr txBox="1">
            <a:spLocks/>
          </p:cNvSpPr>
          <p:nvPr/>
        </p:nvSpPr>
        <p:spPr>
          <a:xfrm>
            <a:off x="6312566" y="2178737"/>
            <a:ext cx="775394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35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718" y="2020609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+5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1706" y="2022080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+5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0628" y="2040237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+5</a:t>
            </a:r>
          </a:p>
        </p:txBody>
      </p:sp>
      <p:sp>
        <p:nvSpPr>
          <p:cNvPr id="26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46377" cy="745897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What is happening each time?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2240" y="2902990"/>
            <a:ext cx="1534583" cy="3846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6" y="4294878"/>
            <a:ext cx="1025498" cy="2115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" y="3197105"/>
            <a:ext cx="1937857" cy="14393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76652" y="3711840"/>
            <a:ext cx="13034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8A0DB"/>
                </a:solidFill>
              </a:rPr>
              <a:t>35 + 5 = 40</a:t>
            </a:r>
          </a:p>
        </p:txBody>
      </p:sp>
    </p:spTree>
    <p:extLst>
      <p:ext uri="{BB962C8B-B14F-4D97-AF65-F5344CB8AC3E}">
        <p14:creationId xmlns:p14="http://schemas.microsoft.com/office/powerpoint/2010/main" val="38531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4" grpId="0"/>
      <p:bldP spid="4" grpId="0"/>
      <p:bldP spid="5" grpId="0"/>
      <p:bldP spid="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4549" y="2857459"/>
            <a:ext cx="3608730" cy="772107"/>
          </a:xfrm>
          <a:prstGeom prst="rect">
            <a:avLst/>
          </a:prstGeom>
          <a:ln w="254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Each rule can include whole numbers or decimal numbers.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0" y="4037603"/>
            <a:ext cx="2589828" cy="772107"/>
          </a:xfrm>
          <a:prstGeom prst="rect">
            <a:avLst/>
          </a:prstGeom>
          <a:solidFill>
            <a:srgbClr val="18A0D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Let’s look at some trickier sequences!</a:t>
            </a:r>
            <a:endParaRPr lang="en-GB" dirty="0"/>
          </a:p>
        </p:txBody>
      </p:sp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48808" y="671842"/>
            <a:ext cx="8250575" cy="1156958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Number sequences can use addition, subtraction, multiplication or division.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9"/>
          <a:stretch/>
        </p:blipFill>
        <p:spPr>
          <a:xfrm>
            <a:off x="923111" y="2327550"/>
            <a:ext cx="3611444" cy="342010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50011" y="3604136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7375" y="3243513"/>
            <a:ext cx="287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+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28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46377" cy="584289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r>
              <a:rPr lang="en-IE" sz="2800" dirty="0">
                <a:solidFill>
                  <a:schemeClr val="bg1"/>
                </a:solidFill>
              </a:rPr>
              <a:t>Can you finish this number sequence?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430" y="1690154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-3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9808" y="1681857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-3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7581" y="1690154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-3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-22085" y="2860732"/>
            <a:ext cx="9178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What is the term to term rule?</a:t>
            </a:r>
            <a:endParaRPr lang="en-IE" dirty="0">
              <a:solidFill>
                <a:srgbClr val="FF0000"/>
              </a:solidFill>
              <a:latin typeface="Twinkl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5032" y="1596766"/>
            <a:ext cx="7913289" cy="923330"/>
            <a:chOff x="637653" y="1254722"/>
            <a:chExt cx="7913289" cy="923330"/>
          </a:xfrm>
        </p:grpSpPr>
        <p:sp>
          <p:nvSpPr>
            <p:cNvPr id="7" name="Title 20"/>
            <p:cNvSpPr txBox="1">
              <a:spLocks/>
            </p:cNvSpPr>
            <p:nvPr/>
          </p:nvSpPr>
          <p:spPr>
            <a:xfrm>
              <a:off x="637653" y="1254722"/>
              <a:ext cx="7913289" cy="923330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108000" tIns="108000" rIns="108000" bIns="108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IE" sz="3200" dirty="0"/>
                <a:t>48, 45, 42, 39,___, ___. </a:t>
              </a:r>
              <a:endParaRPr lang="en-GB" sz="3200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059365" y="1855082"/>
              <a:ext cx="65641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53818" y="185616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20"/>
          <p:cNvSpPr txBox="1">
            <a:spLocks/>
          </p:cNvSpPr>
          <p:nvPr/>
        </p:nvSpPr>
        <p:spPr>
          <a:xfrm>
            <a:off x="5006151" y="1828652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36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1539" y="1690153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FFE000"/>
                </a:solidFill>
              </a:rPr>
              <a:t>-3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5927915" y="1829692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33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8157" y="1690153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51E21"/>
                </a:solidFill>
              </a:rPr>
              <a:t>-3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8" y="2937984"/>
            <a:ext cx="1681820" cy="3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5" grpId="0" animBg="1"/>
      <p:bldP spid="26" grpId="0"/>
      <p:bldP spid="3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48808" y="671842"/>
            <a:ext cx="8242186" cy="1156958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Now, can you figure out the missing numbers and the rule in these sequences?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509922" y="2470330"/>
            <a:ext cx="473319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13, 17, 21,___, ___ </a:t>
            </a:r>
            <a:endParaRPr lang="en-GB" sz="32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205127" y="3393660"/>
            <a:ext cx="698144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95,___, 75, ___, 55, 45, ___ </a:t>
            </a:r>
            <a:endParaRPr lang="en-GB" sz="32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248656" y="4316990"/>
            <a:ext cx="6981449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10.1, 11.2, 12.3,___, ___, 15.6 </a:t>
            </a:r>
            <a:endParaRPr lang="en-GB" sz="32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3884103" y="2862124"/>
            <a:ext cx="292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6300397" y="3785454"/>
            <a:ext cx="2072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subtract 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6316405" y="4641399"/>
            <a:ext cx="182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 1.1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1218" y="49097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54670" y="3995396"/>
            <a:ext cx="745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1078" y="49097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2858" y="3990641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9369" y="3072607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66113" y="39953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5714" y="3072607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0"/>
          <p:cNvSpPr txBox="1">
            <a:spLocks/>
          </p:cNvSpPr>
          <p:nvPr/>
        </p:nvSpPr>
        <p:spPr>
          <a:xfrm>
            <a:off x="1674755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85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3263330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65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5576336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3646993" y="4468611"/>
            <a:ext cx="1032857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13.4</a:t>
            </a: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4565343" y="4468611"/>
            <a:ext cx="1032857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14.5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2888110" y="265356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25  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3884103" y="265356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29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47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54766" cy="1358294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Let’s look at these even trickier number patterns. Can you figure out the missing numbers and the rule in these sequences?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568645" y="2310939"/>
            <a:ext cx="5563707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10, 8, 6, 4, ___, 0, ___ </a:t>
            </a:r>
            <a:endParaRPr lang="en-GB" sz="32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568644" y="3234269"/>
            <a:ext cx="556370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  15,  ___,  5 ,    0,  -5, ___ </a:t>
            </a:r>
            <a:endParaRPr lang="en-GB" sz="32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568643" y="4157599"/>
            <a:ext cx="5563709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7, 14, 21, 28, 35, ___, ___ </a:t>
            </a:r>
            <a:endParaRPr lang="en-GB" sz="32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5561902" y="2701579"/>
            <a:ext cx="292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5814970" y="3592947"/>
            <a:ext cx="244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-5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A1FD7-BA23-4654-A909-3967F3457AF8}"/>
              </a:ext>
            </a:extLst>
          </p:cNvPr>
          <p:cNvSpPr/>
          <p:nvPr/>
        </p:nvSpPr>
        <p:spPr>
          <a:xfrm>
            <a:off x="5814970" y="4545036"/>
            <a:ext cx="232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85601" y="475655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1734" y="4756558"/>
            <a:ext cx="745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12247" y="382709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0406" y="382709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8837" y="2910980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7311" y="2910980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 txBox="1">
            <a:spLocks/>
          </p:cNvSpPr>
          <p:nvPr/>
        </p:nvSpPr>
        <p:spPr>
          <a:xfrm>
            <a:off x="3170786" y="248033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  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4759848" y="2476020"/>
            <a:ext cx="860776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-2</a:t>
            </a: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1520705" y="3364780"/>
            <a:ext cx="1012770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10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5290406" y="3357997"/>
            <a:ext cx="841946" cy="37929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-10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4185601" y="431191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42</a:t>
            </a: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5176327" y="4311918"/>
            <a:ext cx="794093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228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99D-7283-1588-E73D-5023A79F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Reversely </a:t>
            </a:r>
          </a:p>
        </p:txBody>
      </p:sp>
      <p:pic>
        <p:nvPicPr>
          <p:cNvPr id="1026" name="Picture 2" descr="Thinkers Keys – Thinkerskeys">
            <a:extLst>
              <a:ext uri="{FF2B5EF4-FFF2-40B4-BE49-F238E27FC236}">
                <a16:creationId xmlns:a16="http://schemas.microsoft.com/office/drawing/2014/main" id="{FBF79559-FC57-F615-6236-60F1545E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42" y="1211745"/>
            <a:ext cx="1412184" cy="20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384B4-8344-24F3-A69A-03663B100781}"/>
              </a:ext>
            </a:extLst>
          </p:cNvPr>
          <p:cNvSpPr txBox="1"/>
          <p:nvPr/>
        </p:nvSpPr>
        <p:spPr>
          <a:xfrm>
            <a:off x="457198" y="4023763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 following numbers will not be in the sequence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DCD24-4FB3-76E9-CA8F-369004E7BCAF}"/>
              </a:ext>
            </a:extLst>
          </p:cNvPr>
          <p:cNvSpPr txBox="1"/>
          <p:nvPr/>
        </p:nvSpPr>
        <p:spPr>
          <a:xfrm>
            <a:off x="695737" y="1795031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Here is a part of a sequence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7A9A5-665C-95BD-5BEB-01C380C3A06B}"/>
              </a:ext>
            </a:extLst>
          </p:cNvPr>
          <p:cNvSpPr txBox="1"/>
          <p:nvPr/>
        </p:nvSpPr>
        <p:spPr>
          <a:xfrm>
            <a:off x="695736" y="2778603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3, 6, 9, 12 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E897F-D7E6-E9AF-618D-D644B5204BFB}"/>
              </a:ext>
            </a:extLst>
          </p:cNvPr>
          <p:cNvSpPr txBox="1"/>
          <p:nvPr/>
        </p:nvSpPr>
        <p:spPr>
          <a:xfrm>
            <a:off x="795127" y="4811040"/>
            <a:ext cx="626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15           24               30              16          18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542933-BD08-1A1C-4B40-C1A7952237D7}"/>
              </a:ext>
            </a:extLst>
          </p:cNvPr>
          <p:cNvSpPr/>
          <p:nvPr/>
        </p:nvSpPr>
        <p:spPr>
          <a:xfrm>
            <a:off x="5289757" y="4717444"/>
            <a:ext cx="556591" cy="648856"/>
          </a:xfrm>
          <a:prstGeom prst="ellipse">
            <a:avLst/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502</TotalTime>
  <Words>414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What would the next number be in this pattern?</vt:lpstr>
      <vt:lpstr>What is happening each time?</vt:lpstr>
      <vt:lpstr>Number sequences can use addition, subtraction, multiplication or division. </vt:lpstr>
      <vt:lpstr>Can you finish this number sequence?</vt:lpstr>
      <vt:lpstr>Now, can you figure out the missing numbers and the rule in these sequences?</vt:lpstr>
      <vt:lpstr>Let’s look at these even trickier number patterns. Can you figure out the missing numbers and the rule in these sequences?</vt:lpstr>
      <vt:lpstr>Think Reversely </vt:lpstr>
      <vt:lpstr>Shape patterns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Rasha Sarhan</cp:lastModifiedBy>
  <cp:revision>32</cp:revision>
  <dcterms:created xsi:type="dcterms:W3CDTF">2019-10-03T07:18:10Z</dcterms:created>
  <dcterms:modified xsi:type="dcterms:W3CDTF">2025-09-26T04:48:47Z</dcterms:modified>
</cp:coreProperties>
</file>