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66" r:id="rId4"/>
    <p:sldId id="267" r:id="rId5"/>
    <p:sldId id="259" r:id="rId6"/>
    <p:sldId id="261" r:id="rId7"/>
    <p:sldId id="268" r:id="rId8"/>
    <p:sldId id="282" r:id="rId9"/>
    <p:sldId id="283" r:id="rId10"/>
    <p:sldId id="284" r:id="rId11"/>
    <p:sldId id="285" r:id="rId12"/>
    <p:sldId id="269" r:id="rId13"/>
    <p:sldId id="286" r:id="rId14"/>
    <p:sldId id="258" r:id="rId15"/>
    <p:sldId id="260" r:id="rId16"/>
    <p:sldId id="289" r:id="rId17"/>
    <p:sldId id="270" r:id="rId18"/>
    <p:sldId id="271" r:id="rId19"/>
    <p:sldId id="273" r:id="rId20"/>
    <p:sldId id="272" r:id="rId21"/>
    <p:sldId id="287" r:id="rId22"/>
    <p:sldId id="288" r:id="rId23"/>
    <p:sldId id="275" r:id="rId24"/>
    <p:sldId id="276" r:id="rId25"/>
    <p:sldId id="277" r:id="rId26"/>
    <p:sldId id="278" r:id="rId27"/>
    <p:sldId id="279" r:id="rId28"/>
    <p:sldId id="281" r:id="rId29"/>
    <p:sldId id="274" r:id="rId30"/>
  </p:sldIdLst>
  <p:sldSz cx="9721850" cy="5715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30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6" d="100"/>
          <a:sy n="96" d="100"/>
        </p:scale>
        <p:origin x="462" y="78"/>
      </p:cViewPr>
      <p:guideLst>
        <p:guide orient="horz" pos="1800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56B1602-BD71-4FD5-BA46-C69489CDE4CC}" type="datetimeFigureOut">
              <a:rPr lang="ar-AE" smtClean="0"/>
              <a:t>24/03/1447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B98CE9-362D-4FBE-B78E-4564EFAFF62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55248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455433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52375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23224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86124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49327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الأحرف النّاسخة   : إنّ وأخواتها               الصّف  : السّابع          الفصل الدّراسي الثّاني  2018 / 2019             إعداد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19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baseline="0" dirty="0" smtClean="0"/>
              <a:t>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65659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1936080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الأحرف النّاسخة   : إنّ وأخواتها               الصّف  : السّابع          الفصل الدّراسي الثّاني  2018 / 2019             إعداد : محمد حامد العقيلي </a:t>
            </a:r>
            <a:endParaRPr lang="ar-AE" dirty="0" smtClean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648572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الأحرف النّاسخة   : إنّ وأخواتها               الصّف  : السّابع          الفصل الدّراسي الثّاني  2018 / 2019             إعداد : محمد حامد العقيلي </a:t>
            </a:r>
            <a:endParaRPr lang="ar-AE" dirty="0" smtClean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51017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769274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3042667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228343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5796372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29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80428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90570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3540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02108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8CE9-362D-4FBE-B78E-4564EFAFF62F}" type="slidenum">
              <a:rPr lang="ar-AE" smtClean="0"/>
              <a:t>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46517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29139" y="1775356"/>
            <a:ext cx="8263573" cy="122502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58278" y="3238500"/>
            <a:ext cx="6805295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048341" y="228866"/>
            <a:ext cx="2187416" cy="487627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86092" y="228866"/>
            <a:ext cx="6400218" cy="487627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7959" y="3672418"/>
            <a:ext cx="8263573" cy="113506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67959" y="2422261"/>
            <a:ext cx="8263573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86093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41940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279262"/>
            <a:ext cx="429550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6093" y="1812396"/>
            <a:ext cx="429550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938566" y="1279262"/>
            <a:ext cx="4297193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938566" y="1812396"/>
            <a:ext cx="4297193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6094" y="227543"/>
            <a:ext cx="3198422" cy="9683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00973" y="227542"/>
            <a:ext cx="5434784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86094" y="1195918"/>
            <a:ext cx="319842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05551" y="4000500"/>
            <a:ext cx="5833110" cy="47228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05551" y="510646"/>
            <a:ext cx="583311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05551" y="4472782"/>
            <a:ext cx="583311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24/03/1447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6428" y="1489348"/>
            <a:ext cx="8963247" cy="106811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FF0000"/>
                </a:solidFill>
              </a:rPr>
              <a:t>الأَحْرُفُ النّاسِخَةُ : إنَّ وأَخَواتُها  </a:t>
            </a:r>
            <a:endParaRPr lang="ar-AE" sz="6000" b="1" dirty="0">
              <a:solidFill>
                <a:srgbClr val="FF0000"/>
              </a:solidFill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2484661" y="121196"/>
            <a:ext cx="5472608" cy="122413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القَواعِدُ اللُّغَوِيَّةُ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سحابة 3"/>
          <p:cNvSpPr/>
          <p:nvPr/>
        </p:nvSpPr>
        <p:spPr>
          <a:xfrm>
            <a:off x="252413" y="2678623"/>
            <a:ext cx="9217024" cy="1224136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إعداد </a:t>
            </a:r>
            <a:r>
              <a:rPr lang="ar-JO" sz="4400" b="1" dirty="0" smtClean="0">
                <a:solidFill>
                  <a:schemeClr val="accent2">
                    <a:lumMod val="50000"/>
                  </a:schemeClr>
                </a:solidFill>
              </a:rPr>
              <a:t>المعلمة :- دعاء اللبابدة</a:t>
            </a:r>
            <a:endParaRPr lang="ar-AE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مجسم مشطوف الحواف 4"/>
          <p:cNvSpPr/>
          <p:nvPr/>
        </p:nvSpPr>
        <p:spPr>
          <a:xfrm>
            <a:off x="374441" y="4035325"/>
            <a:ext cx="9217024" cy="1512168"/>
          </a:xfrm>
          <a:prstGeom prst="beve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C00000"/>
                </a:solidFill>
              </a:rPr>
              <a:t>مدرسة :</a:t>
            </a:r>
            <a:r>
              <a:rPr lang="ar-JO" sz="4000" b="1" dirty="0" smtClean="0">
                <a:solidFill>
                  <a:srgbClr val="C00000"/>
                </a:solidFill>
              </a:rPr>
              <a:t>بطريركية الروم المقدسية </a:t>
            </a:r>
            <a:r>
              <a:rPr lang="ar-JO" sz="4000" b="1" dirty="0" smtClean="0">
                <a:solidFill>
                  <a:srgbClr val="C00000"/>
                </a:solidFill>
              </a:rPr>
              <a:t>الثانويه</a:t>
            </a:r>
            <a:r>
              <a:rPr lang="ar-JO" sz="4000" b="1" dirty="0" smtClean="0">
                <a:solidFill>
                  <a:srgbClr val="C00000"/>
                </a:solidFill>
              </a:rPr>
              <a:t>/ </a:t>
            </a:r>
            <a:r>
              <a:rPr lang="ar-JO" sz="4000" b="1" dirty="0" smtClean="0">
                <a:solidFill>
                  <a:srgbClr val="C00000"/>
                </a:solidFill>
              </a:rPr>
              <a:t>مأدبا</a:t>
            </a:r>
            <a:endParaRPr lang="ar-AE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914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إطار 1"/>
          <p:cNvSpPr/>
          <p:nvPr/>
        </p:nvSpPr>
        <p:spPr>
          <a:xfrm>
            <a:off x="6445101" y="121196"/>
            <a:ext cx="3168351" cy="1080120"/>
          </a:xfrm>
          <a:prstGeom prst="fram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 الرّابعة 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3" name="علبة 2"/>
          <p:cNvSpPr/>
          <p:nvPr/>
        </p:nvSpPr>
        <p:spPr>
          <a:xfrm>
            <a:off x="324421" y="95486"/>
            <a:ext cx="5832648" cy="1296144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  لَيْتَكَ </a:t>
            </a:r>
            <a:r>
              <a:rPr lang="ar-JO" sz="4800" b="1" dirty="0" smtClean="0">
                <a:solidFill>
                  <a:schemeClr val="accent6">
                    <a:lumMod val="50000"/>
                  </a:schemeClr>
                </a:solidFill>
              </a:rPr>
              <a:t>م</a:t>
            </a:r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بتسمُ .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خطط انسيابي: عرض 7"/>
          <p:cNvSpPr/>
          <p:nvPr/>
        </p:nvSpPr>
        <p:spPr>
          <a:xfrm>
            <a:off x="7741245" y="1849388"/>
            <a:ext cx="1260525" cy="864096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لَيْتَ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ثماني 8"/>
          <p:cNvSpPr/>
          <p:nvPr/>
        </p:nvSpPr>
        <p:spPr>
          <a:xfrm>
            <a:off x="1908597" y="1777380"/>
            <a:ext cx="5256584" cy="864096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حَرف ناسِخ   </a:t>
            </a:r>
            <a:r>
              <a:rPr lang="ar-SA" sz="3600" b="1" dirty="0" smtClean="0">
                <a:solidFill>
                  <a:srgbClr val="FF0000"/>
                </a:solidFill>
              </a:rPr>
              <a:t>( أفادَ التّمني 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381205" y="2929508"/>
            <a:ext cx="1872208" cy="792088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الكاف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تمرير أفقي 10"/>
          <p:cNvSpPr/>
          <p:nvPr/>
        </p:nvSpPr>
        <p:spPr>
          <a:xfrm>
            <a:off x="144786" y="2785492"/>
            <a:ext cx="7020395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ضَميرٌ مُتَّصِلٌ مَبنيٌّ على الفَتحِ ، في مَحَلَّ نَصبِ اسم </a:t>
            </a:r>
            <a:r>
              <a:rPr lang="ar-SA" sz="2400" b="1" dirty="0" smtClean="0">
                <a:solidFill>
                  <a:srgbClr val="FF0000"/>
                </a:solidFill>
              </a:rPr>
              <a:t>( لَيْتَ )</a:t>
            </a:r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ar-SA" sz="2400" b="1" dirty="0" smtClean="0">
                <a:solidFill>
                  <a:srgbClr val="FF0000"/>
                </a:solidFill>
              </a:rPr>
              <a:t> </a:t>
            </a:r>
            <a:endParaRPr lang="ar-AE" sz="2400" b="1" dirty="0">
              <a:solidFill>
                <a:srgbClr val="FF0000"/>
              </a:solidFill>
            </a:endParaRPr>
          </a:p>
        </p:txBody>
      </p:sp>
      <p:sp>
        <p:nvSpPr>
          <p:cNvPr id="14" name="نجمة مكونة من 7 نقاط 13"/>
          <p:cNvSpPr/>
          <p:nvPr/>
        </p:nvSpPr>
        <p:spPr>
          <a:xfrm>
            <a:off x="7525221" y="3973624"/>
            <a:ext cx="2077634" cy="972108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 smtClean="0">
                <a:solidFill>
                  <a:schemeClr val="accent6">
                    <a:lumMod val="50000"/>
                  </a:schemeClr>
                </a:solidFill>
              </a:rPr>
              <a:t>م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بْتَسِم</a:t>
            </a:r>
            <a:r>
              <a:rPr lang="ar-JO" sz="3600" b="1" dirty="0" smtClean="0">
                <a:solidFill>
                  <a:schemeClr val="accent6">
                    <a:lumMod val="50000"/>
                  </a:schemeClr>
                </a:solidFill>
              </a:rPr>
              <a:t>ٌ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تمرير عمودي 14"/>
          <p:cNvSpPr/>
          <p:nvPr/>
        </p:nvSpPr>
        <p:spPr>
          <a:xfrm>
            <a:off x="144786" y="4107346"/>
            <a:ext cx="7524451" cy="1090414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 smtClean="0">
                <a:solidFill>
                  <a:schemeClr val="accent6">
                    <a:lumMod val="50000"/>
                  </a:schemeClr>
                </a:solidFill>
              </a:rPr>
              <a:t>خبر لعلّ مرفوع وعلامة رفعه تنوين الضم الظاهر على اخره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597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إطار 1"/>
          <p:cNvSpPr/>
          <p:nvPr/>
        </p:nvSpPr>
        <p:spPr>
          <a:xfrm>
            <a:off x="6013053" y="121196"/>
            <a:ext cx="3600399" cy="1080120"/>
          </a:xfrm>
          <a:prstGeom prst="fram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الجُمْلَةُ الخامِسة 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3" name="علبة 2"/>
          <p:cNvSpPr/>
          <p:nvPr/>
        </p:nvSpPr>
        <p:spPr>
          <a:xfrm>
            <a:off x="324421" y="95486"/>
            <a:ext cx="5400600" cy="1296144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  أَنَّ  الحَياةَ حُلْوَةٌ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خطط انسيابي: عرض 7"/>
          <p:cNvSpPr/>
          <p:nvPr/>
        </p:nvSpPr>
        <p:spPr>
          <a:xfrm>
            <a:off x="7741245" y="1849388"/>
            <a:ext cx="1260525" cy="864096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أَنَّ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ثماني 8"/>
          <p:cNvSpPr/>
          <p:nvPr/>
        </p:nvSpPr>
        <p:spPr>
          <a:xfrm>
            <a:off x="1908597" y="1777380"/>
            <a:ext cx="5256584" cy="864096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حَرف ناسِخ   </a:t>
            </a:r>
            <a:r>
              <a:rPr lang="ar-SA" sz="3600" b="1" dirty="0" smtClean="0">
                <a:solidFill>
                  <a:srgbClr val="FF0000"/>
                </a:solidFill>
              </a:rPr>
              <a:t>(أفادَ التّوكيد)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381205" y="2929508"/>
            <a:ext cx="1872208" cy="792088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الحَياةَ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تمرير أفقي 10"/>
          <p:cNvSpPr/>
          <p:nvPr/>
        </p:nvSpPr>
        <p:spPr>
          <a:xfrm>
            <a:off x="144786" y="2785492"/>
            <a:ext cx="7020395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اسم </a:t>
            </a:r>
            <a:r>
              <a:rPr lang="ar-SA" sz="2400" b="1" dirty="0" smtClean="0">
                <a:solidFill>
                  <a:srgbClr val="FF0000"/>
                </a:solidFill>
              </a:rPr>
              <a:t>( أَنَّ ) </a:t>
            </a:r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مَنصوب ، وَعَلامَةُ نَصبِهِ الفتحة الظّاهرة على آخره. </a:t>
            </a:r>
            <a:endParaRPr lang="ar-AE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نجمة مكونة من 7 نقاط 13"/>
          <p:cNvSpPr/>
          <p:nvPr/>
        </p:nvSpPr>
        <p:spPr>
          <a:xfrm>
            <a:off x="7741245" y="3973624"/>
            <a:ext cx="1861610" cy="972108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حُلْوَةٌ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تمرير عمودي 14"/>
          <p:cNvSpPr/>
          <p:nvPr/>
        </p:nvSpPr>
        <p:spPr>
          <a:xfrm>
            <a:off x="144786" y="4107346"/>
            <a:ext cx="7524451" cy="838386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خَبَر </a:t>
            </a:r>
            <a:r>
              <a:rPr lang="ar-SA" sz="3600" b="1" dirty="0" smtClean="0">
                <a:solidFill>
                  <a:srgbClr val="FF0000"/>
                </a:solidFill>
              </a:rPr>
              <a:t>(أَنَّ ) 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مَرفُوعٌ وَعَلامَةَ رَفْعِهِ الضّمّة الظّاهرة.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721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عالجة متعاقبة 3"/>
          <p:cNvSpPr/>
          <p:nvPr/>
        </p:nvSpPr>
        <p:spPr>
          <a:xfrm>
            <a:off x="2751709" y="1004744"/>
            <a:ext cx="5082528" cy="1044411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2">
                    <a:lumMod val="50000"/>
                  </a:schemeClr>
                </a:solidFill>
              </a:rPr>
              <a:t>   لَعلَّكَ </a:t>
            </a:r>
            <a:r>
              <a:rPr lang="ar-JO" sz="4800" b="1" dirty="0" smtClean="0">
                <a:solidFill>
                  <a:schemeClr val="accent2">
                    <a:lumMod val="50000"/>
                  </a:schemeClr>
                </a:solidFill>
              </a:rPr>
              <a:t>محبوبٌ</a:t>
            </a:r>
            <a:r>
              <a:rPr lang="ar-SA" sz="4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ar-AE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سهم للأسفل 6"/>
          <p:cNvSpPr/>
          <p:nvPr/>
        </p:nvSpPr>
        <p:spPr>
          <a:xfrm>
            <a:off x="1872593" y="121196"/>
            <a:ext cx="6840760" cy="79208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5">
                    <a:lumMod val="50000"/>
                  </a:schemeClr>
                </a:solidFill>
              </a:rPr>
              <a:t>الجُمْلَةُ السَّادِسَةُ </a:t>
            </a:r>
            <a:endParaRPr lang="ar-AE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مخطط انسيابي: عرض 11"/>
          <p:cNvSpPr/>
          <p:nvPr/>
        </p:nvSpPr>
        <p:spPr>
          <a:xfrm>
            <a:off x="7741245" y="2353444"/>
            <a:ext cx="1260525" cy="864096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لَعَلَّ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ثماني 12"/>
          <p:cNvSpPr/>
          <p:nvPr/>
        </p:nvSpPr>
        <p:spPr>
          <a:xfrm>
            <a:off x="1908597" y="2281436"/>
            <a:ext cx="5256584" cy="864096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حِرف ناسِخ   </a:t>
            </a:r>
            <a:r>
              <a:rPr lang="ar-SA" sz="3600" b="1" dirty="0" smtClean="0">
                <a:solidFill>
                  <a:srgbClr val="FF0000"/>
                </a:solidFill>
              </a:rPr>
              <a:t>(أفادَ التّرجي)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4" name="مخطط انسيابي: بيانات مخزّنة 13"/>
          <p:cNvSpPr/>
          <p:nvPr/>
        </p:nvSpPr>
        <p:spPr>
          <a:xfrm>
            <a:off x="7381205" y="3433564"/>
            <a:ext cx="1872208" cy="792088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الكاف 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5" name="تمرير أفقي 14"/>
          <p:cNvSpPr/>
          <p:nvPr/>
        </p:nvSpPr>
        <p:spPr>
          <a:xfrm>
            <a:off x="144786" y="3289548"/>
            <a:ext cx="7020395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ضَميرٌ مُتّصِلٌ مَبنيٌّ على الفَتحِ ، في مَحَلِّ نَصب اسم لَعَلَّ. </a:t>
            </a:r>
            <a:endParaRPr lang="ar-AE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نجمة مكونة من 7 نقاط 15"/>
          <p:cNvSpPr/>
          <p:nvPr/>
        </p:nvSpPr>
        <p:spPr>
          <a:xfrm>
            <a:off x="7309197" y="4477679"/>
            <a:ext cx="2412653" cy="1132381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 smtClean="0">
                <a:solidFill>
                  <a:schemeClr val="accent6">
                    <a:lumMod val="50000"/>
                  </a:schemeClr>
                </a:solidFill>
              </a:rPr>
              <a:t>محبوب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تمرير عمودي 16"/>
          <p:cNvSpPr/>
          <p:nvPr/>
        </p:nvSpPr>
        <p:spPr>
          <a:xfrm>
            <a:off x="144786" y="4611402"/>
            <a:ext cx="7020395" cy="998658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 smtClean="0">
                <a:solidFill>
                  <a:schemeClr val="accent6">
                    <a:lumMod val="50000"/>
                  </a:schemeClr>
                </a:solidFill>
              </a:rPr>
              <a:t>خبر لعلّ مرفوع وعلامة رفعه تنوين الضم الظاهر على آخره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419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جمة مكونة من 12 نقطة 1"/>
          <p:cNvSpPr/>
          <p:nvPr/>
        </p:nvSpPr>
        <p:spPr>
          <a:xfrm>
            <a:off x="900485" y="1417340"/>
            <a:ext cx="4896544" cy="2448272"/>
          </a:xfrm>
          <a:prstGeom prst="star12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نَسْتَنْتِجُ</a:t>
            </a:r>
            <a:endParaRPr lang="ar-SA" sz="8000" b="1" dirty="0">
              <a:solidFill>
                <a:srgbClr val="FF000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053" y="1544101"/>
            <a:ext cx="1661304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461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خارج الصفحة 3"/>
          <p:cNvSpPr/>
          <p:nvPr/>
        </p:nvSpPr>
        <p:spPr>
          <a:xfrm>
            <a:off x="2772693" y="283912"/>
            <a:ext cx="5256584" cy="1090376"/>
          </a:xfrm>
          <a:prstGeom prst="flowChartOffpageConnector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C00000"/>
                </a:solidFill>
              </a:rPr>
              <a:t>إَنَّ وأَخَواتُها </a:t>
            </a:r>
            <a:endParaRPr lang="ar-AE" sz="5400" b="1" dirty="0">
              <a:solidFill>
                <a:srgbClr val="C00000"/>
              </a:solidFill>
            </a:endParaRPr>
          </a:p>
        </p:txBody>
      </p:sp>
      <p:sp>
        <p:nvSpPr>
          <p:cNvPr id="18" name="ثماني 17"/>
          <p:cNvSpPr/>
          <p:nvPr/>
        </p:nvSpPr>
        <p:spPr>
          <a:xfrm>
            <a:off x="301845" y="1492200"/>
            <a:ext cx="9346414" cy="1057382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أَحْرُفٌ ناسِخَةٌ </a:t>
            </a:r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، تَدْخُلُ على الجُمْلَةِ الاسمِيّة ، </a:t>
            </a:r>
            <a:r>
              <a:rPr lang="ar-SA" sz="2800" b="1" dirty="0" smtClean="0">
                <a:solidFill>
                  <a:srgbClr val="FF0000"/>
                </a:solidFill>
              </a:rPr>
              <a:t>فَتَنْصِبُ</a:t>
            </a:r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 المُبْتَدَأَ ، وَيُسَمّى اسْمَها </a:t>
            </a:r>
            <a:r>
              <a:rPr lang="ar-SA" sz="2800" b="1" dirty="0" smtClean="0">
                <a:solidFill>
                  <a:srgbClr val="FF0000"/>
                </a:solidFill>
              </a:rPr>
              <a:t>وَتَرْفَعُ</a:t>
            </a:r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 الخَبَرَ ، وَيُسَمّى خَبَرَها ؛ </a:t>
            </a:r>
            <a:r>
              <a:rPr lang="ar-SA" sz="2800" b="1" u="sng" dirty="0" smtClean="0">
                <a:solidFill>
                  <a:schemeClr val="accent1">
                    <a:lumMod val="50000"/>
                  </a:schemeClr>
                </a:solidFill>
              </a:rPr>
              <a:t>لِذا تُسَمّى ناسِخَةً</a:t>
            </a:r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ar-SA" sz="2800" dirty="0" smtClean="0"/>
              <a:t> </a:t>
            </a:r>
            <a:endParaRPr lang="ar-AE" sz="2800" dirty="0"/>
          </a:p>
        </p:txBody>
      </p:sp>
      <p:sp>
        <p:nvSpPr>
          <p:cNvPr id="19" name="مخطط انسيابي: قرص ممغنط 18"/>
          <p:cNvSpPr/>
          <p:nvPr/>
        </p:nvSpPr>
        <p:spPr>
          <a:xfrm>
            <a:off x="2412653" y="2751366"/>
            <a:ext cx="5400600" cy="1080120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4">
                    <a:lumMod val="50000"/>
                  </a:schemeClr>
                </a:solidFill>
              </a:rPr>
              <a:t>الأَحْرُفُ النَّاسِخَةُ ( إِنَّ وأَخَواتُها )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20" name="مخطط انسيابي: عرض 19"/>
          <p:cNvSpPr/>
          <p:nvPr/>
        </p:nvSpPr>
        <p:spPr>
          <a:xfrm>
            <a:off x="8452936" y="4029264"/>
            <a:ext cx="1125000" cy="884624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إِنَّ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وسيلة شرح بيضاوية 20"/>
          <p:cNvSpPr/>
          <p:nvPr/>
        </p:nvSpPr>
        <p:spPr>
          <a:xfrm>
            <a:off x="7309197" y="3949398"/>
            <a:ext cx="1008112" cy="936104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4">
                    <a:lumMod val="50000"/>
                  </a:schemeClr>
                </a:solidFill>
              </a:rPr>
              <a:t>أَنَّ</a:t>
            </a:r>
            <a:endParaRPr lang="ar-A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نجمة مكونة من 7 نقاط 21"/>
          <p:cNvSpPr/>
          <p:nvPr/>
        </p:nvSpPr>
        <p:spPr>
          <a:xfrm>
            <a:off x="3508320" y="3859508"/>
            <a:ext cx="2016224" cy="1224136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لكِنَّ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مخمس عادي 22"/>
          <p:cNvSpPr/>
          <p:nvPr/>
        </p:nvSpPr>
        <p:spPr>
          <a:xfrm>
            <a:off x="1643886" y="4003524"/>
            <a:ext cx="1944216" cy="936104"/>
          </a:xfrm>
          <a:prstGeom prst="pen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لَيْتَ</a:t>
            </a:r>
            <a:endParaRPr lang="ar-AE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مجسم مشطوف الحواف 25"/>
          <p:cNvSpPr/>
          <p:nvPr/>
        </p:nvSpPr>
        <p:spPr>
          <a:xfrm>
            <a:off x="5760355" y="4040106"/>
            <a:ext cx="1296144" cy="868256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كَأَنَّ</a:t>
            </a:r>
            <a:endParaRPr lang="ar-AE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سحابة 1"/>
          <p:cNvSpPr/>
          <p:nvPr/>
        </p:nvSpPr>
        <p:spPr>
          <a:xfrm>
            <a:off x="301845" y="4154102"/>
            <a:ext cx="1224136" cy="965232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bg2">
                    <a:lumMod val="10000"/>
                  </a:schemeClr>
                </a:solidFill>
              </a:rPr>
              <a:t>لَعَلَّ</a:t>
            </a:r>
            <a:endParaRPr lang="ar-SA" sz="40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96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تمرير عمودي 7"/>
          <p:cNvSpPr/>
          <p:nvPr/>
        </p:nvSpPr>
        <p:spPr>
          <a:xfrm>
            <a:off x="414296" y="194103"/>
            <a:ext cx="8493640" cy="771173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مَعاني إِنَّ وأَخَواتِها  </a:t>
            </a:r>
            <a:r>
              <a:rPr lang="ar-SA" sz="44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ar-AE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نجمة مكونة من 10 نقاط 8"/>
          <p:cNvSpPr/>
          <p:nvPr/>
        </p:nvSpPr>
        <p:spPr>
          <a:xfrm>
            <a:off x="4831638" y="1430482"/>
            <a:ext cx="1135498" cy="710083"/>
          </a:xfrm>
          <a:prstGeom prst="star10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4296" y="1110516"/>
            <a:ext cx="4192682" cy="56484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u="sng" dirty="0" smtClean="0">
                <a:solidFill>
                  <a:srgbClr val="FF0000"/>
                </a:solidFill>
              </a:rPr>
              <a:t>إِنَّ</a:t>
            </a:r>
            <a:r>
              <a:rPr lang="ar-SA" sz="3200" b="1" dirty="0" smtClean="0">
                <a:solidFill>
                  <a:schemeClr val="tx1"/>
                </a:solidFill>
              </a:rPr>
              <a:t> العملَ عبادةٌ.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6092322" y="1244696"/>
            <a:ext cx="3473646" cy="100587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u="sng" dirty="0" smtClean="0">
                <a:solidFill>
                  <a:schemeClr val="accent2">
                    <a:lumMod val="50000"/>
                  </a:schemeClr>
                </a:solidFill>
              </a:rPr>
              <a:t> إِنَّ ، أَنَّ </a:t>
            </a:r>
            <a:r>
              <a:rPr lang="ar-SA" sz="3200" b="1" dirty="0" smtClean="0">
                <a:solidFill>
                  <a:schemeClr val="tx1"/>
                </a:solidFill>
              </a:rPr>
              <a:t>: حرفان يفيدان التّوكيد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14" name="موجة مزدوجة 13"/>
          <p:cNvSpPr/>
          <p:nvPr/>
        </p:nvSpPr>
        <p:spPr>
          <a:xfrm>
            <a:off x="414296" y="1690431"/>
            <a:ext cx="4180495" cy="560134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علمتُ </a:t>
            </a:r>
            <a:r>
              <a:rPr lang="ar-SA" sz="3200" b="1" u="sng" dirty="0" smtClean="0">
                <a:solidFill>
                  <a:srgbClr val="FF0000"/>
                </a:solidFill>
              </a:rPr>
              <a:t>أَنَّ</a:t>
            </a:r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 الحقَّ منتصرٌ. 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مستطيل ذو زوايا قطرية مخدوشة 14"/>
          <p:cNvSpPr/>
          <p:nvPr/>
        </p:nvSpPr>
        <p:spPr>
          <a:xfrm>
            <a:off x="6035763" y="2438843"/>
            <a:ext cx="3530205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</a:t>
            </a:r>
            <a:r>
              <a:rPr lang="ar-SA" sz="2800" b="1" u="sng" dirty="0" smtClean="0">
                <a:solidFill>
                  <a:schemeClr val="accent2">
                    <a:lumMod val="50000"/>
                  </a:schemeClr>
                </a:solidFill>
              </a:rPr>
              <a:t>كَأَنَّ</a:t>
            </a:r>
            <a:r>
              <a:rPr lang="ar-SA" sz="2800" b="1" dirty="0" smtClean="0">
                <a:solidFill>
                  <a:schemeClr val="tx1"/>
                </a:solidFill>
              </a:rPr>
              <a:t> : حَرفٌ يُفيدُ التّشبيه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6" name="نجمة مكونة من 10 نقاط 15"/>
          <p:cNvSpPr/>
          <p:nvPr/>
        </p:nvSpPr>
        <p:spPr>
          <a:xfrm>
            <a:off x="4762575" y="2389352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17" name="تمرير عمودي 16"/>
          <p:cNvSpPr/>
          <p:nvPr/>
        </p:nvSpPr>
        <p:spPr>
          <a:xfrm>
            <a:off x="324422" y="2449516"/>
            <a:ext cx="4400340" cy="649919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3200" b="1" u="sng" dirty="0" smtClean="0">
                <a:solidFill>
                  <a:srgbClr val="FF0000"/>
                </a:solidFill>
              </a:rPr>
              <a:t>كأنَّ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 وجهَ الفتاةِ بدرٌ.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6104406" y="3261850"/>
            <a:ext cx="3528609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chemeClr val="accent2">
                    <a:lumMod val="50000"/>
                  </a:schemeClr>
                </a:solidFill>
              </a:rPr>
              <a:t> لكِنَّ </a:t>
            </a:r>
            <a:r>
              <a:rPr lang="ar-SA" sz="2800" b="1" dirty="0" smtClean="0">
                <a:solidFill>
                  <a:schemeClr val="tx1"/>
                </a:solidFill>
              </a:rPr>
              <a:t>: حَرفٌ يُفيدُ الاستدراك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9" name="نجمة مكونة من 10 نقاط 18"/>
          <p:cNvSpPr/>
          <p:nvPr/>
        </p:nvSpPr>
        <p:spPr>
          <a:xfrm>
            <a:off x="4896473" y="3224173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0" name="موجة مزدوجة 19"/>
          <p:cNvSpPr/>
          <p:nvPr/>
        </p:nvSpPr>
        <p:spPr>
          <a:xfrm>
            <a:off x="324422" y="3159599"/>
            <a:ext cx="4479788" cy="75009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الطّريقُ طويلٌ ، </a:t>
            </a:r>
            <a:r>
              <a:rPr lang="ar-SA" sz="3200" b="1" u="sng" dirty="0" smtClean="0">
                <a:solidFill>
                  <a:srgbClr val="FF0000"/>
                </a:solidFill>
              </a:rPr>
              <a:t>لكِنَّ</a:t>
            </a:r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 السّفرَ ممتعٌ 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مستطيل ذو زوايا قطرية مخدوشة 20"/>
          <p:cNvSpPr/>
          <p:nvPr/>
        </p:nvSpPr>
        <p:spPr>
          <a:xfrm>
            <a:off x="6104406" y="4037342"/>
            <a:ext cx="3530205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chemeClr val="accent2">
                    <a:lumMod val="50000"/>
                  </a:schemeClr>
                </a:solidFill>
              </a:rPr>
              <a:t> لَيْتَ </a:t>
            </a:r>
            <a:r>
              <a:rPr lang="ar-SA" sz="2800" b="1" dirty="0" smtClean="0">
                <a:solidFill>
                  <a:schemeClr val="tx1"/>
                </a:solidFill>
              </a:rPr>
              <a:t>: حَرفٌ يُفيدُ التّمني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2" name="نجمة مكونة من 10 نقاط 21"/>
          <p:cNvSpPr/>
          <p:nvPr/>
        </p:nvSpPr>
        <p:spPr>
          <a:xfrm>
            <a:off x="4865741" y="4000836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3" name="تمرير عمودي 22"/>
          <p:cNvSpPr/>
          <p:nvPr/>
        </p:nvSpPr>
        <p:spPr>
          <a:xfrm>
            <a:off x="252412" y="3954033"/>
            <a:ext cx="4539635" cy="737816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3200" b="1" u="sng" dirty="0" smtClean="0">
                <a:solidFill>
                  <a:srgbClr val="FF0000"/>
                </a:solidFill>
              </a:rPr>
              <a:t>لَيْتَ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 الشّبابَ يعودُ.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مستطيل ذو زوايا قطرية مخدوشة 23"/>
          <p:cNvSpPr/>
          <p:nvPr/>
        </p:nvSpPr>
        <p:spPr>
          <a:xfrm>
            <a:off x="6158755" y="4793795"/>
            <a:ext cx="3528609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chemeClr val="accent2">
                    <a:lumMod val="50000"/>
                  </a:schemeClr>
                </a:solidFill>
              </a:rPr>
              <a:t> لَعَلَّ </a:t>
            </a:r>
            <a:r>
              <a:rPr lang="ar-SA" sz="2800" b="1" dirty="0" smtClean="0">
                <a:solidFill>
                  <a:schemeClr val="tx1"/>
                </a:solidFill>
              </a:rPr>
              <a:t>: حَرفٌ يُفيدُ التّرجي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5" name="نجمة مكونة من 10 نقاط 24"/>
          <p:cNvSpPr/>
          <p:nvPr/>
        </p:nvSpPr>
        <p:spPr>
          <a:xfrm>
            <a:off x="4938003" y="4777499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6" name="موجة مزدوجة 25"/>
          <p:cNvSpPr/>
          <p:nvPr/>
        </p:nvSpPr>
        <p:spPr>
          <a:xfrm>
            <a:off x="324422" y="4736112"/>
            <a:ext cx="4434418" cy="75009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لَعَلَّ</a:t>
            </a:r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 الفرجَ قريبٌ. 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28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تمرير عمودي 7"/>
          <p:cNvSpPr/>
          <p:nvPr/>
        </p:nvSpPr>
        <p:spPr>
          <a:xfrm>
            <a:off x="414296" y="194103"/>
            <a:ext cx="8493640" cy="771173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يَأْتي خبر إن وأخواتها  </a:t>
            </a:r>
            <a:r>
              <a:rPr lang="ar-SA" sz="44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ar-AE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نجمة مكونة من 10 نقاط 8"/>
          <p:cNvSpPr/>
          <p:nvPr/>
        </p:nvSpPr>
        <p:spPr>
          <a:xfrm>
            <a:off x="4762575" y="1302059"/>
            <a:ext cx="1135498" cy="710083"/>
          </a:xfrm>
          <a:prstGeom prst="star10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379763" y="1265948"/>
            <a:ext cx="4192682" cy="74594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إِنَّ الماءَ </a:t>
            </a:r>
            <a:r>
              <a:rPr lang="ar-SA" sz="3200" b="1" u="sng" dirty="0" smtClean="0">
                <a:solidFill>
                  <a:srgbClr val="FF0000"/>
                </a:solidFill>
              </a:rPr>
              <a:t>مفيدٌ</a:t>
            </a:r>
            <a:r>
              <a:rPr lang="ar-SA" sz="3200" b="1" dirty="0" smtClean="0">
                <a:solidFill>
                  <a:schemeClr val="tx1"/>
                </a:solidFill>
              </a:rPr>
              <a:t> للجسمِ.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6092322" y="1244696"/>
            <a:ext cx="3473646" cy="748708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مفرداً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15" name="مستطيل ذو زوايا قطرية مخدوشة 14"/>
          <p:cNvSpPr/>
          <p:nvPr/>
        </p:nvSpPr>
        <p:spPr>
          <a:xfrm>
            <a:off x="6035763" y="2169501"/>
            <a:ext cx="3530205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جملة اسمية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16" name="نجمة مكونة من 10 نقاط 15"/>
          <p:cNvSpPr/>
          <p:nvPr/>
        </p:nvSpPr>
        <p:spPr>
          <a:xfrm>
            <a:off x="4791370" y="2141972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17" name="تمرير عمودي 16"/>
          <p:cNvSpPr/>
          <p:nvPr/>
        </p:nvSpPr>
        <p:spPr>
          <a:xfrm>
            <a:off x="315930" y="2183591"/>
            <a:ext cx="4440438" cy="649919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إنَّ الجبلَ </a:t>
            </a:r>
            <a:r>
              <a:rPr lang="ar-SA" sz="3200" b="1" u="sng" dirty="0" smtClean="0">
                <a:solidFill>
                  <a:srgbClr val="FF0000"/>
                </a:solidFill>
              </a:rPr>
              <a:t>ارتفاعُهُ شاهقٌ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6073501" y="3038593"/>
            <a:ext cx="3528609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جملة فعلية  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19" name="نجمة مكونة من 10 نقاط 18"/>
          <p:cNvSpPr/>
          <p:nvPr/>
        </p:nvSpPr>
        <p:spPr>
          <a:xfrm>
            <a:off x="4865741" y="2981885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0" name="موجة مزدوجة 19"/>
          <p:cNvSpPr/>
          <p:nvPr/>
        </p:nvSpPr>
        <p:spPr>
          <a:xfrm>
            <a:off x="414296" y="2923227"/>
            <a:ext cx="4377074" cy="75009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 لَيْتَ العاصِفَةَ </a:t>
            </a:r>
            <a:r>
              <a:rPr lang="ar-SA" sz="3200" b="1" u="sng" dirty="0" smtClean="0">
                <a:solidFill>
                  <a:srgbClr val="FF0000"/>
                </a:solidFill>
              </a:rPr>
              <a:t>تَهدَأ</a:t>
            </a:r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مستطيل ذو زوايا قطرية مخدوشة 20"/>
          <p:cNvSpPr/>
          <p:nvPr/>
        </p:nvSpPr>
        <p:spPr>
          <a:xfrm>
            <a:off x="6071905" y="3866779"/>
            <a:ext cx="3530205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شبه جملة ( ظرفية)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22" name="نجمة مكونة من 10 نقاط 21"/>
          <p:cNvSpPr/>
          <p:nvPr/>
        </p:nvSpPr>
        <p:spPr>
          <a:xfrm>
            <a:off x="4865741" y="3821798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3" name="تمرير عمودي 22"/>
          <p:cNvSpPr/>
          <p:nvPr/>
        </p:nvSpPr>
        <p:spPr>
          <a:xfrm>
            <a:off x="379763" y="3794065"/>
            <a:ext cx="4459677" cy="737816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لَعَلَّ الطّائِرَ </a:t>
            </a:r>
            <a:r>
              <a:rPr lang="ar-SA" sz="3200" b="1" u="sng" dirty="0" smtClean="0">
                <a:solidFill>
                  <a:srgbClr val="FF0000"/>
                </a:solidFill>
              </a:rPr>
              <a:t>فَوقَ الشَّجَرَةِ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مستطيل ذو زوايا قطرية مخدوشة 23"/>
          <p:cNvSpPr/>
          <p:nvPr/>
        </p:nvSpPr>
        <p:spPr>
          <a:xfrm>
            <a:off x="6122871" y="4718512"/>
            <a:ext cx="3528609" cy="63473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شبه جملة ( جار ومجرور)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5" name="نجمة مكونة من 10 نقاط 24"/>
          <p:cNvSpPr/>
          <p:nvPr/>
        </p:nvSpPr>
        <p:spPr>
          <a:xfrm>
            <a:off x="4925170" y="4718512"/>
            <a:ext cx="1135498" cy="710083"/>
          </a:xfrm>
          <a:prstGeom prst="star10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762" b="1" dirty="0" smtClean="0">
                <a:solidFill>
                  <a:srgbClr val="FF0000"/>
                </a:solidFill>
              </a:rPr>
              <a:t>مِثْلَ </a:t>
            </a:r>
            <a:r>
              <a:rPr lang="ar-SA" sz="1881" dirty="0" smtClean="0"/>
              <a:t> </a:t>
            </a:r>
            <a:endParaRPr lang="ar-AE" sz="1881" dirty="0"/>
          </a:p>
        </p:txBody>
      </p:sp>
      <p:sp>
        <p:nvSpPr>
          <p:cNvPr id="26" name="موجة مزدوجة 25"/>
          <p:cNvSpPr/>
          <p:nvPr/>
        </p:nvSpPr>
        <p:spPr>
          <a:xfrm>
            <a:off x="379763" y="4698505"/>
            <a:ext cx="4380502" cy="75009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إِنَّ العِلمَ </a:t>
            </a:r>
            <a:r>
              <a:rPr lang="ar-SA" sz="3200" b="1" u="sng" dirty="0" smtClean="0">
                <a:solidFill>
                  <a:srgbClr val="FF0000"/>
                </a:solidFill>
              </a:rPr>
              <a:t>في الصّدورِ</a:t>
            </a:r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32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ستطيلة مستديرة الزوايا 1"/>
          <p:cNvSpPr/>
          <p:nvPr/>
        </p:nvSpPr>
        <p:spPr>
          <a:xfrm>
            <a:off x="2196629" y="1777380"/>
            <a:ext cx="5472608" cy="1800200"/>
          </a:xfrm>
          <a:prstGeom prst="wedgeRound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نماذجٌ </a:t>
            </a:r>
            <a:r>
              <a:rPr lang="ar-SA" sz="8000" b="1" dirty="0">
                <a:solidFill>
                  <a:srgbClr val="FF0000"/>
                </a:solidFill>
              </a:rPr>
              <a:t>إ</a:t>
            </a:r>
            <a:r>
              <a:rPr lang="ar-SA" sz="8000" b="1" dirty="0" smtClean="0">
                <a:solidFill>
                  <a:srgbClr val="FF0000"/>
                </a:solidFill>
              </a:rPr>
              <a:t>عرابيّةٌ</a:t>
            </a:r>
            <a:endParaRPr lang="ar-AE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94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تقاطع 1"/>
          <p:cNvSpPr/>
          <p:nvPr/>
        </p:nvSpPr>
        <p:spPr>
          <a:xfrm>
            <a:off x="324421" y="193204"/>
            <a:ext cx="9145016" cy="1152128"/>
          </a:xfrm>
          <a:prstGeom prst="pl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1- قال تعالى : ( </a:t>
            </a:r>
            <a:r>
              <a:rPr lang="ar-SA" sz="4000" b="1" u="sng" dirty="0" smtClean="0">
                <a:solidFill>
                  <a:srgbClr val="FF0000"/>
                </a:solidFill>
              </a:rPr>
              <a:t>إنَّ السّاعةَ آتيَةٌ </a:t>
            </a:r>
            <a:r>
              <a:rPr lang="ar-SA" sz="4000" b="1" dirty="0" smtClean="0">
                <a:solidFill>
                  <a:srgbClr val="FF0000"/>
                </a:solidFill>
              </a:rPr>
              <a:t>أكادُ أُخفيها) </a:t>
            </a:r>
            <a:endParaRPr lang="ar-AE" sz="4000" b="1" dirty="0">
              <a:solidFill>
                <a:srgbClr val="FF0000"/>
              </a:solidFill>
            </a:endParaRPr>
          </a:p>
        </p:txBody>
      </p:sp>
      <p:sp>
        <p:nvSpPr>
          <p:cNvPr id="3" name="مضلع اثنا عشري 2"/>
          <p:cNvSpPr/>
          <p:nvPr/>
        </p:nvSpPr>
        <p:spPr>
          <a:xfrm>
            <a:off x="8677349" y="1803678"/>
            <a:ext cx="936104" cy="936104"/>
          </a:xfrm>
          <a:prstGeom prst="dodecago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2060"/>
                </a:solidFill>
              </a:rPr>
              <a:t>إِنَّ</a:t>
            </a:r>
            <a:endParaRPr lang="ar-AE" sz="4000" b="1" dirty="0">
              <a:solidFill>
                <a:srgbClr val="002060"/>
              </a:solidFill>
            </a:endParaRPr>
          </a:p>
        </p:txBody>
      </p:sp>
      <p:sp>
        <p:nvSpPr>
          <p:cNvPr id="4" name="مخطط انسيابي: بيانات مخزّنة 3"/>
          <p:cNvSpPr/>
          <p:nvPr/>
        </p:nvSpPr>
        <p:spPr>
          <a:xfrm>
            <a:off x="8101285" y="3145532"/>
            <a:ext cx="1512168" cy="936104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السّاعَةَ</a:t>
            </a:r>
            <a:endParaRPr lang="ar-AE" dirty="0"/>
          </a:p>
        </p:txBody>
      </p:sp>
      <p:sp>
        <p:nvSpPr>
          <p:cNvPr id="5" name="مستطيل مخدوش من كلا الطرفين 4"/>
          <p:cNvSpPr/>
          <p:nvPr/>
        </p:nvSpPr>
        <p:spPr>
          <a:xfrm>
            <a:off x="8173293" y="4297660"/>
            <a:ext cx="1440160" cy="1008112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1">
                    <a:lumMod val="50000"/>
                  </a:schemeClr>
                </a:solidFill>
              </a:rPr>
              <a:t>آتيَةٌ</a:t>
            </a:r>
            <a:endParaRPr lang="ar-A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موجة 5"/>
          <p:cNvSpPr/>
          <p:nvPr/>
        </p:nvSpPr>
        <p:spPr>
          <a:xfrm>
            <a:off x="0" y="1777380"/>
            <a:ext cx="8461325" cy="1080120"/>
          </a:xfrm>
          <a:prstGeom prst="wav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حرفُ توكيدٍ ونصبٍ ، مَبنيٌّ على الفتحِ ، لا مَحَلَّ لَهُ من الإعرابِ.</a:t>
            </a:r>
            <a:endParaRPr lang="ar-AE" sz="3200" dirty="0"/>
          </a:p>
        </p:txBody>
      </p:sp>
      <p:sp>
        <p:nvSpPr>
          <p:cNvPr id="7" name="موجة مزدوجة 6"/>
          <p:cNvSpPr/>
          <p:nvPr/>
        </p:nvSpPr>
        <p:spPr>
          <a:xfrm>
            <a:off x="324421" y="3114525"/>
            <a:ext cx="7640011" cy="936104"/>
          </a:xfrm>
          <a:prstGeom prst="doubleWav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اسم إنَّ مَنصوبٌ ، وَعَلامَةُ نَصبِهِ الفَتْحَةُ  الظّاهِرَةُ على آخِرِه.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24421" y="4225652"/>
            <a:ext cx="7632848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3">
                    <a:lumMod val="50000"/>
                  </a:schemeClr>
                </a:solidFill>
              </a:rPr>
              <a:t>خَبَرُ إِنَّ مَرفْوعٌ ، وَعلَامَةُ رَفْعِهِ الضّمّةُ  الظَّاهِرَةُ على آخِرِهِ.</a:t>
            </a:r>
            <a:endParaRPr lang="ar-AE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2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لبة 1"/>
          <p:cNvSpPr/>
          <p:nvPr/>
        </p:nvSpPr>
        <p:spPr>
          <a:xfrm>
            <a:off x="252413" y="121196"/>
            <a:ext cx="9073008" cy="1152128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2- تُحَدِّثُني الأَحْلامُ أنّي أَراكُمُ     فَيا </a:t>
            </a:r>
            <a:r>
              <a:rPr lang="ar-SA" sz="3600" b="1" u="sng" dirty="0" smtClean="0">
                <a:solidFill>
                  <a:srgbClr val="FF0000"/>
                </a:solidFill>
              </a:rPr>
              <a:t>لَيْتَ أَحْلامَ </a:t>
            </a:r>
            <a:r>
              <a:rPr lang="ar-SA" sz="3600" b="1" dirty="0" smtClean="0">
                <a:solidFill>
                  <a:srgbClr val="FF0000"/>
                </a:solidFill>
              </a:rPr>
              <a:t>المَنامِ </a:t>
            </a:r>
            <a:r>
              <a:rPr lang="ar-SA" sz="3600" b="1" u="sng" dirty="0" smtClean="0">
                <a:solidFill>
                  <a:srgbClr val="FF0000"/>
                </a:solidFill>
              </a:rPr>
              <a:t>يَقينُ</a:t>
            </a:r>
            <a:endParaRPr lang="ar-AE" sz="3600" b="1" u="sng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عرض 2"/>
          <p:cNvSpPr/>
          <p:nvPr/>
        </p:nvSpPr>
        <p:spPr>
          <a:xfrm>
            <a:off x="8605341" y="1489348"/>
            <a:ext cx="1008112" cy="1008112"/>
          </a:xfrm>
          <a:prstGeom prst="flowChartDisplay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لَيْتَ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مخطط انسيابي: مهلة 4"/>
          <p:cNvSpPr/>
          <p:nvPr/>
        </p:nvSpPr>
        <p:spPr>
          <a:xfrm>
            <a:off x="396429" y="1489348"/>
            <a:ext cx="8064896" cy="1080120"/>
          </a:xfrm>
          <a:prstGeom prst="flowChartDelay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600" b="1" dirty="0" smtClean="0">
                <a:solidFill>
                  <a:schemeClr val="bg2">
                    <a:lumMod val="10000"/>
                  </a:schemeClr>
                </a:solidFill>
              </a:rPr>
              <a:t>حَرْفُ تمنٍّ ونصبٍ ، مبنيٌّ على الفتحِ ، لا مَحَلَّ لَهُ مِن الإعراب.</a:t>
            </a:r>
            <a:endParaRPr lang="ar-AE" sz="2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مخطط انسيابي: قرص ممغنط 5"/>
          <p:cNvSpPr/>
          <p:nvPr/>
        </p:nvSpPr>
        <p:spPr>
          <a:xfrm>
            <a:off x="8317309" y="2929508"/>
            <a:ext cx="1152128" cy="1080120"/>
          </a:xfrm>
          <a:prstGeom prst="flowChartMagneticDisk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أَحلامَ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موجة مزدوجة 8"/>
          <p:cNvSpPr/>
          <p:nvPr/>
        </p:nvSpPr>
        <p:spPr>
          <a:xfrm>
            <a:off x="252413" y="2979792"/>
            <a:ext cx="7928043" cy="936104"/>
          </a:xfrm>
          <a:prstGeom prst="double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اسم لَيْتَ مَنصوبٌ  ، وَعَلامَةُ نَصبِهِ الفتحة الظّاهرة على آخره.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مخطط انسيابي: معالجة متعاقبة 10"/>
          <p:cNvSpPr/>
          <p:nvPr/>
        </p:nvSpPr>
        <p:spPr>
          <a:xfrm>
            <a:off x="8317309" y="4441676"/>
            <a:ext cx="1152128" cy="7920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2">
                    <a:lumMod val="10000"/>
                  </a:schemeClr>
                </a:solidFill>
              </a:rPr>
              <a:t>يقينُ</a:t>
            </a:r>
            <a:endParaRPr lang="ar-AE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تمرير أفقي 11"/>
          <p:cNvSpPr/>
          <p:nvPr/>
        </p:nvSpPr>
        <p:spPr>
          <a:xfrm>
            <a:off x="555924" y="4297660"/>
            <a:ext cx="7624532" cy="108012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خَبَرُ لَيْتَ مَرفوعٌ ، وَعَلامَةُ رَفْعِهِ الضّمّةُ  الظّاهِرَةُ على آخِرِهِ. 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72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9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1332533" y="130679"/>
            <a:ext cx="7344816" cy="1584176"/>
          </a:xfrm>
          <a:prstGeom prst="downArrow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</a:rPr>
              <a:t>تَتَكَوّن الجُمْلَة الاسمِيّة من :</a:t>
            </a:r>
            <a:endParaRPr lang="ar-AE" sz="48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عرض 2"/>
          <p:cNvSpPr/>
          <p:nvPr/>
        </p:nvSpPr>
        <p:spPr>
          <a:xfrm>
            <a:off x="5581005" y="1816648"/>
            <a:ext cx="3096344" cy="1152128"/>
          </a:xfrm>
          <a:prstGeom prst="flowChartDisplay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المُبْتَدَأ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4" name="وسيلة شرح مستطيلة مستديرة الزوايا 3"/>
          <p:cNvSpPr/>
          <p:nvPr/>
        </p:nvSpPr>
        <p:spPr>
          <a:xfrm>
            <a:off x="1548557" y="1849388"/>
            <a:ext cx="2808312" cy="1152128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chemeClr val="bg2">
                    <a:lumMod val="10000"/>
                  </a:schemeClr>
                </a:solidFill>
              </a:rPr>
              <a:t>الخَبَر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وسيلة شرح مع سهم إلى اليسار 5"/>
          <p:cNvSpPr/>
          <p:nvPr/>
        </p:nvSpPr>
        <p:spPr>
          <a:xfrm>
            <a:off x="6919565" y="3590193"/>
            <a:ext cx="2621879" cy="1440160"/>
          </a:xfrm>
          <a:prstGeom prst="leftArrow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4000" b="1" dirty="0">
                <a:solidFill>
                  <a:schemeClr val="accent2">
                    <a:lumMod val="50000"/>
                  </a:schemeClr>
                </a:solidFill>
              </a:rPr>
              <a:t>وهما مرفوعان </a:t>
            </a:r>
            <a:endParaRPr lang="ar-AE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شمس 6"/>
          <p:cNvSpPr/>
          <p:nvPr/>
        </p:nvSpPr>
        <p:spPr>
          <a:xfrm>
            <a:off x="5253391" y="3267494"/>
            <a:ext cx="1666174" cy="1944216"/>
          </a:xfrm>
          <a:prstGeom prst="su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C0000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دبوس زينة 4"/>
          <p:cNvSpPr/>
          <p:nvPr/>
        </p:nvSpPr>
        <p:spPr>
          <a:xfrm>
            <a:off x="324421" y="3577580"/>
            <a:ext cx="4896544" cy="1452773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chemeClr val="accent6">
                    <a:lumMod val="50000"/>
                  </a:schemeClr>
                </a:solidFill>
              </a:rPr>
              <a:t>الطّالبُ مجتهدٌ</a:t>
            </a:r>
            <a:endParaRPr lang="ar-AE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خطط انسيابي: رابط 7"/>
          <p:cNvSpPr/>
          <p:nvPr/>
        </p:nvSpPr>
        <p:spPr>
          <a:xfrm>
            <a:off x="2798748" y="3896748"/>
            <a:ext cx="360040" cy="412492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خطط انسيابي: رابط 11"/>
          <p:cNvSpPr/>
          <p:nvPr/>
        </p:nvSpPr>
        <p:spPr>
          <a:xfrm>
            <a:off x="1188517" y="3827110"/>
            <a:ext cx="360040" cy="412492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51861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5" grpId="0" animBg="1"/>
      <p:bldP spid="8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1332956" y="193204"/>
            <a:ext cx="7056784" cy="93610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3- </a:t>
            </a:r>
            <a:r>
              <a:rPr lang="ar-SA" sz="3600" b="1" u="sng" dirty="0" smtClean="0">
                <a:solidFill>
                  <a:srgbClr val="FF0000"/>
                </a:solidFill>
              </a:rPr>
              <a:t> لَعَلَّ خالداً ناجحٌ</a:t>
            </a:r>
            <a:r>
              <a:rPr lang="ar-SA" sz="3600" b="1" dirty="0" smtClean="0">
                <a:solidFill>
                  <a:srgbClr val="FF0000"/>
                </a:solidFill>
              </a:rPr>
              <a:t>.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معالجة 2"/>
          <p:cNvSpPr/>
          <p:nvPr/>
        </p:nvSpPr>
        <p:spPr>
          <a:xfrm>
            <a:off x="8317308" y="1705372"/>
            <a:ext cx="1193515" cy="72008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لَعَلَّ</a:t>
            </a:r>
            <a:endParaRPr lang="ar-AE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مخطط انسيابي: رابط 3"/>
          <p:cNvSpPr/>
          <p:nvPr/>
        </p:nvSpPr>
        <p:spPr>
          <a:xfrm>
            <a:off x="7954595" y="2823370"/>
            <a:ext cx="1600290" cy="98284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خالداً</a:t>
            </a:r>
            <a:endParaRPr lang="ar-AE" sz="4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7818636" y="4142829"/>
            <a:ext cx="1872208" cy="1008112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ناجِحٌ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موجة 7"/>
          <p:cNvSpPr/>
          <p:nvPr/>
        </p:nvSpPr>
        <p:spPr>
          <a:xfrm>
            <a:off x="180405" y="1478647"/>
            <a:ext cx="7992888" cy="1080120"/>
          </a:xfrm>
          <a:prstGeom prst="wav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حَرفُ تَرَجٍّ وَنصبٍ ، مبنيٌّ على الفتحِ ، لا مَحَلَّ لَهُ</a:t>
            </a: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من الإعرابِ.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موجة مزدوجة 8"/>
          <p:cNvSpPr/>
          <p:nvPr/>
        </p:nvSpPr>
        <p:spPr>
          <a:xfrm>
            <a:off x="459742" y="2810757"/>
            <a:ext cx="7207963" cy="936104"/>
          </a:xfrm>
          <a:prstGeom prst="double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اسمُ لَعَلَّ مَنصوبٌ ، وَعَلامَةُ نَصبِهِ الفَتحَةَ الظّاهِرَةَ على آخِرِهِ.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تمرير أفقي 9"/>
          <p:cNvSpPr/>
          <p:nvPr/>
        </p:nvSpPr>
        <p:spPr>
          <a:xfrm>
            <a:off x="108397" y="4070821"/>
            <a:ext cx="7559308" cy="108012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خَبَرُ لَعَلَّ مَرفوعٌ  ، وَعَلامَةُ رَفْعِهِ الضّمّةُ  الظّاهِرَةُ على آخِرِهِ. 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30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تقاطع 1"/>
          <p:cNvSpPr/>
          <p:nvPr/>
        </p:nvSpPr>
        <p:spPr>
          <a:xfrm>
            <a:off x="324421" y="193204"/>
            <a:ext cx="9145016" cy="792088"/>
          </a:xfrm>
          <a:prstGeom prst="plu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4- إنَّ </a:t>
            </a:r>
            <a:r>
              <a:rPr lang="ar-SA" sz="4000" b="1" u="sng" dirty="0" smtClean="0">
                <a:solidFill>
                  <a:srgbClr val="FF0000"/>
                </a:solidFill>
              </a:rPr>
              <a:t>الأهراماتِ آثارٌ </a:t>
            </a:r>
            <a:r>
              <a:rPr lang="ar-SA" sz="4000" b="1" dirty="0" smtClean="0">
                <a:solidFill>
                  <a:srgbClr val="FF0000"/>
                </a:solidFill>
              </a:rPr>
              <a:t>خالدةٌ . </a:t>
            </a:r>
            <a:endParaRPr lang="ar-AE" sz="4000" b="1" dirty="0">
              <a:solidFill>
                <a:srgbClr val="FF0000"/>
              </a:solidFill>
            </a:endParaRPr>
          </a:p>
        </p:txBody>
      </p:sp>
      <p:sp>
        <p:nvSpPr>
          <p:cNvPr id="4" name="مخطط انسيابي: بيانات مخزّنة 3"/>
          <p:cNvSpPr/>
          <p:nvPr/>
        </p:nvSpPr>
        <p:spPr>
          <a:xfrm>
            <a:off x="7740113" y="1345332"/>
            <a:ext cx="1952854" cy="936104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الأهراماتِ</a:t>
            </a:r>
            <a:endParaRPr lang="ar-AE" dirty="0"/>
          </a:p>
        </p:txBody>
      </p:sp>
      <p:sp>
        <p:nvSpPr>
          <p:cNvPr id="5" name="مستطيل مخدوش من كلا الطرفين 4"/>
          <p:cNvSpPr/>
          <p:nvPr/>
        </p:nvSpPr>
        <p:spPr>
          <a:xfrm>
            <a:off x="8101285" y="2507176"/>
            <a:ext cx="1440160" cy="782372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1">
                    <a:lumMod val="50000"/>
                  </a:schemeClr>
                </a:solidFill>
              </a:rPr>
              <a:t>آثارٌ</a:t>
            </a:r>
            <a:endParaRPr lang="ar-A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موجة مزدوجة 6"/>
          <p:cNvSpPr/>
          <p:nvPr/>
        </p:nvSpPr>
        <p:spPr>
          <a:xfrm>
            <a:off x="19139" y="1345332"/>
            <a:ext cx="7640011" cy="936104"/>
          </a:xfrm>
          <a:prstGeom prst="double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اسم إنَّ مَنصوبٌ ، وَعَلامَةُ نَصبِهِ الكَسرة  ، لأنّهُ جَمْعُ مُؤَنَّث سالم.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252413" y="2374306"/>
            <a:ext cx="7704856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3">
                    <a:lumMod val="50000"/>
                  </a:schemeClr>
                </a:solidFill>
              </a:rPr>
              <a:t>خَبَرُ إِنَّ مَرفوعُ ، وَعَلامَةُ رَفْعِهِ الضّمّةُ  الظّاهِرَةُ عَلى آخِرِهِ. </a:t>
            </a:r>
            <a:endParaRPr lang="ar-AE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تمرير عمودي 8"/>
          <p:cNvSpPr/>
          <p:nvPr/>
        </p:nvSpPr>
        <p:spPr>
          <a:xfrm>
            <a:off x="324421" y="3515288"/>
            <a:ext cx="9145016" cy="792088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5- إِنَّ الشّمسَ والقمرَ </a:t>
            </a:r>
            <a:r>
              <a:rPr lang="ar-SA" sz="3600" b="1" u="sng" dirty="0" smtClean="0">
                <a:solidFill>
                  <a:srgbClr val="FF0000"/>
                </a:solidFill>
              </a:rPr>
              <a:t>آيتان</a:t>
            </a:r>
            <a:r>
              <a:rPr lang="ar-SA" sz="3600" b="1" dirty="0" smtClean="0">
                <a:solidFill>
                  <a:srgbClr val="FF0000"/>
                </a:solidFill>
              </a:rPr>
              <a:t> من آياتِ اللهِ في الكونِ.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0" name="سحابة 9"/>
          <p:cNvSpPr/>
          <p:nvPr/>
        </p:nvSpPr>
        <p:spPr>
          <a:xfrm>
            <a:off x="8245301" y="4523400"/>
            <a:ext cx="1407342" cy="782372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آيتان 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324421" y="4587386"/>
            <a:ext cx="7807413" cy="718386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خَبَرُ إِنَّ مَرفوعٌ ، وَعَلامَةُ رَفْعِهِ الألف ؛ لأنَّهُ مُثنّى . 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942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لبة 1"/>
          <p:cNvSpPr/>
          <p:nvPr/>
        </p:nvSpPr>
        <p:spPr>
          <a:xfrm>
            <a:off x="377830" y="621826"/>
            <a:ext cx="9073008" cy="1152128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6- </a:t>
            </a:r>
            <a:r>
              <a:rPr lang="ar-SA" sz="3600" b="1" u="sng" dirty="0" smtClean="0">
                <a:solidFill>
                  <a:srgbClr val="FF0000"/>
                </a:solidFill>
              </a:rPr>
              <a:t>كأنَّ الفِلَسطينيّين</a:t>
            </a:r>
            <a:r>
              <a:rPr lang="ar-SA" sz="3600" b="1" dirty="0" smtClean="0">
                <a:solidFill>
                  <a:srgbClr val="FF0000"/>
                </a:solidFill>
              </a:rPr>
              <a:t> أُسودٌ في قِتالِ الأَعداءِ.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عرض 2"/>
          <p:cNvSpPr/>
          <p:nvPr/>
        </p:nvSpPr>
        <p:spPr>
          <a:xfrm>
            <a:off x="8533333" y="2081701"/>
            <a:ext cx="1008112" cy="1008112"/>
          </a:xfrm>
          <a:prstGeom prst="flowChartDisplay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كَأَنَّ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موجة مزدوجة 8"/>
          <p:cNvSpPr/>
          <p:nvPr/>
        </p:nvSpPr>
        <p:spPr>
          <a:xfrm>
            <a:off x="396429" y="2117705"/>
            <a:ext cx="7928043" cy="936104"/>
          </a:xfrm>
          <a:prstGeom prst="double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حَرْفُ تَشبيه وَنَصْبٍ ، مَبْنِيٌّ عَلى الفَتْحِ ، لا مَحَلَّ لَهُ من الإعراب.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مخطط انسيابي: معالجة متعاقبة 10"/>
          <p:cNvSpPr/>
          <p:nvPr/>
        </p:nvSpPr>
        <p:spPr>
          <a:xfrm>
            <a:off x="7768678" y="3505572"/>
            <a:ext cx="1844775" cy="7920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2">
                    <a:lumMod val="10000"/>
                  </a:schemeClr>
                </a:solidFill>
              </a:rPr>
              <a:t>الفِلَسطينيّين</a:t>
            </a:r>
            <a:endParaRPr lang="ar-AE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تمرير أفقي 11"/>
          <p:cNvSpPr/>
          <p:nvPr/>
        </p:nvSpPr>
        <p:spPr>
          <a:xfrm>
            <a:off x="108397" y="3361556"/>
            <a:ext cx="7560840" cy="108012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اسم كَأَنّ مَنصوبٌ ، وَعَلامَةُ نَصْبِهِ الياءُ ، لأنّه جَمْعُ مُذكّرٍ سالِمٌ.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81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جمة ذات 8 نقاط 1"/>
          <p:cNvSpPr/>
          <p:nvPr/>
        </p:nvSpPr>
        <p:spPr>
          <a:xfrm>
            <a:off x="2484661" y="1561356"/>
            <a:ext cx="5544616" cy="2952328"/>
          </a:xfrm>
          <a:prstGeom prst="star8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التّدْريباتُ</a:t>
            </a:r>
            <a:endParaRPr lang="ar-SA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59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عرض 1"/>
          <p:cNvSpPr/>
          <p:nvPr/>
        </p:nvSpPr>
        <p:spPr>
          <a:xfrm>
            <a:off x="8533333" y="121196"/>
            <a:ext cx="1080120" cy="792088"/>
          </a:xfrm>
          <a:prstGeom prst="flowChartDisplay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أَوّلاً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" name="تمرير عمودي 2"/>
          <p:cNvSpPr/>
          <p:nvPr/>
        </p:nvSpPr>
        <p:spPr>
          <a:xfrm>
            <a:off x="324421" y="121196"/>
            <a:ext cx="7992888" cy="792088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نَخْتارُ الإجابَةَ الصَّحيحَةَ مِمّا بَيْنَ القَوْسَيْنِ :</a:t>
            </a:r>
            <a:endParaRPr lang="ar-S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180405" y="1129308"/>
            <a:ext cx="9433048" cy="864096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1- إنَّ مَدينَةَ القُدْسِ مُبارَكَةٌ ؛ بِسَبَبِ مَكانَتِها الدّينيّةِ والتّاريخيّةِ .  خَبَرُ إنَّ هُوَ </a:t>
            </a:r>
          </a:p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 ( القُدْسِ   ، مُبارَكَةٌ  ،   بِسَبَبِ ،  مَكانَتِها )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مخطط انسيابي: شريط مثقب 4"/>
          <p:cNvSpPr/>
          <p:nvPr/>
        </p:nvSpPr>
        <p:spPr>
          <a:xfrm>
            <a:off x="180405" y="2130564"/>
            <a:ext cx="9289032" cy="1224136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2- الكَلِمَةُ المُناسِبَةُ لِمَلءِ الفَراغِ في قَوْلِنا : لَعَلَّ ........... قادِمٌ .</a:t>
            </a:r>
          </a:p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( النَّصْرَ  ،  النَّصْرِ  ،  النَّصْرُ  ،  النَّصْرْ )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تمرير أفقي 5"/>
          <p:cNvSpPr/>
          <p:nvPr/>
        </p:nvSpPr>
        <p:spPr>
          <a:xfrm>
            <a:off x="173256" y="3289548"/>
            <a:ext cx="9433048" cy="1152128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3- الحَرفُ النّاسِخُ الّذي يُفيدُ مَعْنى الاستِدراكِ هُوَ :</a:t>
            </a:r>
          </a:p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( كَأَنَّ   ،  لكِنَّ  ،  لَعَلَّ  ،  لَيْتَ )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موجة مزدوجة 6"/>
          <p:cNvSpPr/>
          <p:nvPr/>
        </p:nvSpPr>
        <p:spPr>
          <a:xfrm>
            <a:off x="180405" y="4369668"/>
            <a:ext cx="9433048" cy="1086976"/>
          </a:xfrm>
          <a:prstGeom prst="doubleWav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4- نَوْعُ الخَبَرِ في جُمْلَةِ : ( كَأَنَّ الشّمسَ قُرصُها ذَهَبيٌّ ).</a:t>
            </a:r>
          </a:p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( مُفْرَدٌ  ، جُمْلَةٌ اسمِيَّةٌ  ، جُمْلَةٌ فِعْليّةٌ ، شِبْهُ جُمْلَةٍ )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ستطيل مخدوش من كلا الطرفين 7"/>
          <p:cNvSpPr/>
          <p:nvPr/>
        </p:nvSpPr>
        <p:spPr>
          <a:xfrm>
            <a:off x="5058958" y="1509936"/>
            <a:ext cx="864096" cy="435476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خدوش من كلا الطرفين 8"/>
          <p:cNvSpPr/>
          <p:nvPr/>
        </p:nvSpPr>
        <p:spPr>
          <a:xfrm>
            <a:off x="6157069" y="2713484"/>
            <a:ext cx="864096" cy="438904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خدوش من كلا الطرفين 9"/>
          <p:cNvSpPr/>
          <p:nvPr/>
        </p:nvSpPr>
        <p:spPr>
          <a:xfrm>
            <a:off x="4870085" y="3869040"/>
            <a:ext cx="864096" cy="373752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خدوش من كلا الطرفين 10"/>
          <p:cNvSpPr/>
          <p:nvPr/>
        </p:nvSpPr>
        <p:spPr>
          <a:xfrm>
            <a:off x="5238978" y="4877152"/>
            <a:ext cx="1368152" cy="445760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05734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عرض 1"/>
          <p:cNvSpPr/>
          <p:nvPr/>
        </p:nvSpPr>
        <p:spPr>
          <a:xfrm>
            <a:off x="8389317" y="121196"/>
            <a:ext cx="1224136" cy="792088"/>
          </a:xfrm>
          <a:prstGeom prst="flowChartDisplay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ثانياً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" name="تمرير عمودي 2"/>
          <p:cNvSpPr/>
          <p:nvPr/>
        </p:nvSpPr>
        <p:spPr>
          <a:xfrm>
            <a:off x="324421" y="121196"/>
            <a:ext cx="7992888" cy="792088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نَقْرَأُ ما يَأْتي ، ثُمَّ نَسْتَخْرِجُ الحَرْفَ النّاسِخَ واسمَهُ وَخَبَرَهُ وَفْقَ الجَدولِ الآتي :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مستطيل ذو زوايا قطرية مخدوشة 3"/>
          <p:cNvSpPr/>
          <p:nvPr/>
        </p:nvSpPr>
        <p:spPr>
          <a:xfrm>
            <a:off x="4788917" y="1057300"/>
            <a:ext cx="4752528" cy="648072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الجُمْلَةُ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5" name="مستطيل ذو زوايا قطرية مخدوشة 4"/>
          <p:cNvSpPr/>
          <p:nvPr/>
        </p:nvSpPr>
        <p:spPr>
          <a:xfrm>
            <a:off x="3416303" y="1053892"/>
            <a:ext cx="1012574" cy="65148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الحَرْفُ النّاسِخُ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" name="مستطيل ذو زوايا قطرية مخدوشة 5"/>
          <p:cNvSpPr/>
          <p:nvPr/>
        </p:nvSpPr>
        <p:spPr>
          <a:xfrm>
            <a:off x="1771351" y="1053892"/>
            <a:ext cx="1512168" cy="65148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اسْمُهُ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7" name="مستطيل ذو زوايا قطرية مخدوشة 6"/>
          <p:cNvSpPr/>
          <p:nvPr/>
        </p:nvSpPr>
        <p:spPr>
          <a:xfrm>
            <a:off x="126399" y="1053892"/>
            <a:ext cx="1512168" cy="651480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خَبَرُهُ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8" name="مستطيل ذو زوايا قطرية مخدوشة 7"/>
          <p:cNvSpPr/>
          <p:nvPr/>
        </p:nvSpPr>
        <p:spPr>
          <a:xfrm>
            <a:off x="4675289" y="1849388"/>
            <a:ext cx="4979784" cy="64807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1- إنَّ ابتسامَةَ المرءِ شُعاعٌ تَفوقُ سُرعَتُهُ سُرْعَةَ الضَّوءِ. 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9" name="مستطيل ذو زوايا قطرية مخدوشة 8"/>
          <p:cNvSpPr/>
          <p:nvPr/>
        </p:nvSpPr>
        <p:spPr>
          <a:xfrm>
            <a:off x="3416303" y="1847684"/>
            <a:ext cx="1012574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إِنَّ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مستطيل ذو زوايا قطرية مخدوشة 9"/>
          <p:cNvSpPr/>
          <p:nvPr/>
        </p:nvSpPr>
        <p:spPr>
          <a:xfrm>
            <a:off x="1771351" y="1847684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ابتسامَةَ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126399" y="1845980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شُعاعٌ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12" name="مستطيل ذو زوايا قطرية مخدوشة 11"/>
          <p:cNvSpPr/>
          <p:nvPr/>
        </p:nvSpPr>
        <p:spPr>
          <a:xfrm>
            <a:off x="4809172" y="2607196"/>
            <a:ext cx="4752528" cy="64807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2- كَأَنَّ أَحرارَ فِلَسطينَ جِبالٌ شامِخَةٌ. 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3" name="مستطيل ذو زوايا قطرية مخدوشة 12"/>
          <p:cNvSpPr/>
          <p:nvPr/>
        </p:nvSpPr>
        <p:spPr>
          <a:xfrm>
            <a:off x="3436558" y="2605492"/>
            <a:ext cx="1012574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كَأَنَّ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مستطيل ذو زوايا قطرية مخدوشة 13"/>
          <p:cNvSpPr/>
          <p:nvPr/>
        </p:nvSpPr>
        <p:spPr>
          <a:xfrm>
            <a:off x="1791606" y="2605492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أحرارَ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مستطيل ذو زوايا قطرية مخدوشة 14"/>
          <p:cNvSpPr/>
          <p:nvPr/>
        </p:nvSpPr>
        <p:spPr>
          <a:xfrm>
            <a:off x="146654" y="2603788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جبالٌ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16" name="مستطيل ذو زوايا قطرية مخدوشة 15"/>
          <p:cNvSpPr/>
          <p:nvPr/>
        </p:nvSpPr>
        <p:spPr>
          <a:xfrm>
            <a:off x="4815392" y="3314466"/>
            <a:ext cx="4752528" cy="64807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3- الحَفْلُ بَهيجٌ ، لكِنَّ الوَقْتَ مُتَأَخِّرٌ. 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7" name="مستطيل ذو زوايا قطرية مخدوشة 16"/>
          <p:cNvSpPr/>
          <p:nvPr/>
        </p:nvSpPr>
        <p:spPr>
          <a:xfrm>
            <a:off x="3442778" y="3312762"/>
            <a:ext cx="1012574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لكِنَّ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1797826" y="3312762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الوَقْتَ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مستطيل ذو زوايا قطرية مخدوشة 18"/>
          <p:cNvSpPr/>
          <p:nvPr/>
        </p:nvSpPr>
        <p:spPr>
          <a:xfrm>
            <a:off x="152874" y="3311058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مُتَأَخِّرٌ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0" name="مستطيل ذو زوايا قطرية مخدوشة 19"/>
          <p:cNvSpPr/>
          <p:nvPr/>
        </p:nvSpPr>
        <p:spPr>
          <a:xfrm>
            <a:off x="4860925" y="4103146"/>
            <a:ext cx="4752528" cy="64807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4- لَيْتَ حِمى المُسلِمينَ مَصونَةٌ . 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مستطيل ذو زوايا قطرية مخدوشة 20"/>
          <p:cNvSpPr/>
          <p:nvPr/>
        </p:nvSpPr>
        <p:spPr>
          <a:xfrm>
            <a:off x="3488311" y="4101442"/>
            <a:ext cx="1012574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لَيْتَ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مستطيل ذو زوايا قطرية مخدوشة 21"/>
          <p:cNvSpPr/>
          <p:nvPr/>
        </p:nvSpPr>
        <p:spPr>
          <a:xfrm>
            <a:off x="1843359" y="4101442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حِمى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مستطيل ذو زوايا قطرية مخدوشة 22"/>
          <p:cNvSpPr/>
          <p:nvPr/>
        </p:nvSpPr>
        <p:spPr>
          <a:xfrm>
            <a:off x="198407" y="4099738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مَصونَةٌ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4" name="مستطيل ذو زوايا قطرية مخدوشة 23"/>
          <p:cNvSpPr/>
          <p:nvPr/>
        </p:nvSpPr>
        <p:spPr>
          <a:xfrm>
            <a:off x="4860925" y="4888418"/>
            <a:ext cx="4752528" cy="64807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5- لَعَلَّ السَّلامَ يَعُمُّ أَرجاءَ المَعمورة . 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5" name="مستطيل ذو زوايا قطرية مخدوشة 24"/>
          <p:cNvSpPr/>
          <p:nvPr/>
        </p:nvSpPr>
        <p:spPr>
          <a:xfrm>
            <a:off x="3488311" y="4886714"/>
            <a:ext cx="1012574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لَعَلَّ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6" name="مستطيل ذو زوايا قطرية مخدوشة 25"/>
          <p:cNvSpPr/>
          <p:nvPr/>
        </p:nvSpPr>
        <p:spPr>
          <a:xfrm>
            <a:off x="1843359" y="4886714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السَّلامَ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مستطيل ذو زوايا قطرية مخدوشة 26"/>
          <p:cNvSpPr/>
          <p:nvPr/>
        </p:nvSpPr>
        <p:spPr>
          <a:xfrm>
            <a:off x="198407" y="4885010"/>
            <a:ext cx="1512168" cy="651480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يَعُمُّ</a:t>
            </a:r>
            <a:endParaRPr lang="ar-SA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253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عرض 1"/>
          <p:cNvSpPr/>
          <p:nvPr/>
        </p:nvSpPr>
        <p:spPr>
          <a:xfrm>
            <a:off x="8389317" y="121196"/>
            <a:ext cx="1224136" cy="792088"/>
          </a:xfrm>
          <a:prstGeom prst="flowChartDisplay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ثالِثاً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" name="تمرير عمودي 2"/>
          <p:cNvSpPr/>
          <p:nvPr/>
        </p:nvSpPr>
        <p:spPr>
          <a:xfrm>
            <a:off x="324421" y="121196"/>
            <a:ext cx="7992888" cy="792088"/>
          </a:xfrm>
          <a:prstGeom prst="vertic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نُدخِلُ على كُلِّ جُمْلَةٍ مِنْ الجُمَلِ الآتِيَةِ حَرفاً ناسِخاً مُناسِباً ، مَع الضَّبْطِ :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مستطيل ذو زوايا قطرية مخدوشة 3"/>
          <p:cNvSpPr/>
          <p:nvPr/>
        </p:nvSpPr>
        <p:spPr>
          <a:xfrm>
            <a:off x="4809172" y="1023020"/>
            <a:ext cx="4752528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الجُمْلَةُ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7" name="مستطيل ذو زوايا قطرية مخدوشة 6"/>
          <p:cNvSpPr/>
          <p:nvPr/>
        </p:nvSpPr>
        <p:spPr>
          <a:xfrm>
            <a:off x="324421" y="992030"/>
            <a:ext cx="3888432" cy="679061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دُخول الحَرف النّاسخ عليها.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8" name="مستطيل ذو زوايا قطرية مخدوشة 7"/>
          <p:cNvSpPr/>
          <p:nvPr/>
        </p:nvSpPr>
        <p:spPr>
          <a:xfrm>
            <a:off x="4807773" y="1780828"/>
            <a:ext cx="4752528" cy="539198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1- الحَياءُ شَطْرُ الإيمانِ.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342503" y="1749837"/>
            <a:ext cx="3870350" cy="554046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u="sng" dirty="0" smtClean="0">
                <a:solidFill>
                  <a:srgbClr val="FF0000"/>
                </a:solidFill>
              </a:rPr>
              <a:t>إنَّ</a:t>
            </a:r>
            <a:r>
              <a:rPr lang="ar-SA" sz="2800" b="1" dirty="0" smtClean="0">
                <a:solidFill>
                  <a:srgbClr val="002060"/>
                </a:solidFill>
              </a:rPr>
              <a:t> الحياءَ شطرُ الإيمان .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12" name="مستطيل ذو زوايا قطرية مخدوشة 11"/>
          <p:cNvSpPr/>
          <p:nvPr/>
        </p:nvSpPr>
        <p:spPr>
          <a:xfrm>
            <a:off x="4788078" y="2416919"/>
            <a:ext cx="4752528" cy="512589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2- الماءُ فِضَّةٌ 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5" name="مستطيل ذو زوايا قطرية مخدوشة 14"/>
          <p:cNvSpPr/>
          <p:nvPr/>
        </p:nvSpPr>
        <p:spPr>
          <a:xfrm>
            <a:off x="342502" y="2416919"/>
            <a:ext cx="3870351" cy="512589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rgbClr val="FF0000"/>
                </a:solidFill>
              </a:rPr>
              <a:t>كأنَّ</a:t>
            </a:r>
            <a:r>
              <a:rPr lang="ar-SA" sz="2800" b="1" dirty="0" smtClean="0">
                <a:solidFill>
                  <a:srgbClr val="002060"/>
                </a:solidFill>
              </a:rPr>
              <a:t> الماءَ فِضَّةٌ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16" name="مستطيل ذو زوايا قطرية مخدوشة 15"/>
          <p:cNvSpPr/>
          <p:nvPr/>
        </p:nvSpPr>
        <p:spPr>
          <a:xfrm>
            <a:off x="4777794" y="3027263"/>
            <a:ext cx="4752528" cy="466401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3- اللّاعِبونَ ماهِرونَ 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9" name="مستطيل ذو زوايا قطرية مخدوشة 18"/>
          <p:cNvSpPr/>
          <p:nvPr/>
        </p:nvSpPr>
        <p:spPr>
          <a:xfrm>
            <a:off x="346833" y="3037419"/>
            <a:ext cx="3888432" cy="456245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u="sng" dirty="0" smtClean="0">
                <a:solidFill>
                  <a:srgbClr val="FF0000"/>
                </a:solidFill>
              </a:rPr>
              <a:t>إِنَّ</a:t>
            </a:r>
            <a:r>
              <a:rPr lang="ar-SA" sz="2800" b="1" dirty="0" smtClean="0">
                <a:solidFill>
                  <a:srgbClr val="002060"/>
                </a:solidFill>
              </a:rPr>
              <a:t> اللاعبين ماهرون. 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0" name="مستطيل ذو زوايا قطرية مخدوشة 19"/>
          <p:cNvSpPr/>
          <p:nvPr/>
        </p:nvSpPr>
        <p:spPr>
          <a:xfrm>
            <a:off x="4788078" y="3676190"/>
            <a:ext cx="4752528" cy="45442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4- الصّديقانِ مُخْلِصانِ.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3" name="مستطيل ذو زوايا قطرية مخدوشة 22"/>
          <p:cNvSpPr/>
          <p:nvPr/>
        </p:nvSpPr>
        <p:spPr>
          <a:xfrm>
            <a:off x="346833" y="3653231"/>
            <a:ext cx="3888432" cy="473972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u="sng" dirty="0" smtClean="0">
                <a:solidFill>
                  <a:srgbClr val="FF0000"/>
                </a:solidFill>
              </a:rPr>
              <a:t>لَعَلَّ</a:t>
            </a:r>
            <a:r>
              <a:rPr lang="ar-SA" sz="2800" b="1" dirty="0" smtClean="0">
                <a:solidFill>
                  <a:srgbClr val="002060"/>
                </a:solidFill>
              </a:rPr>
              <a:t> الصّديقين مُخْلِصان.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4" name="مستطيل ذو زوايا قطرية مخدوشة 23"/>
          <p:cNvSpPr/>
          <p:nvPr/>
        </p:nvSpPr>
        <p:spPr>
          <a:xfrm>
            <a:off x="4777794" y="4280429"/>
            <a:ext cx="4752528" cy="521287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5- المَطَرُ يَهْطِلُ ، ... الشَّمسُ طالِعَةٌ.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7" name="مستطيل ذو زوايا قطرية مخدوشة 26"/>
          <p:cNvSpPr/>
          <p:nvPr/>
        </p:nvSpPr>
        <p:spPr>
          <a:xfrm>
            <a:off x="346833" y="4280429"/>
            <a:ext cx="3888432" cy="480768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 </a:t>
            </a:r>
            <a:r>
              <a:rPr lang="ar-SA" sz="2400" b="1" dirty="0" smtClean="0">
                <a:solidFill>
                  <a:srgbClr val="002060"/>
                </a:solidFill>
              </a:rPr>
              <a:t>المَطَرُ يَهطِلُ ، </a:t>
            </a:r>
            <a:r>
              <a:rPr lang="ar-SA" sz="2400" b="1" u="sng" dirty="0" smtClean="0">
                <a:solidFill>
                  <a:srgbClr val="FF0000"/>
                </a:solidFill>
              </a:rPr>
              <a:t>لكِنَّ</a:t>
            </a:r>
            <a:r>
              <a:rPr lang="ar-SA" sz="2400" b="1" dirty="0" smtClean="0">
                <a:solidFill>
                  <a:srgbClr val="002060"/>
                </a:solidFill>
              </a:rPr>
              <a:t> الشّمسَ طالِعَةٌ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17" name="مستطيل ذو زوايا قطرية مخدوشة 16"/>
          <p:cNvSpPr/>
          <p:nvPr/>
        </p:nvSpPr>
        <p:spPr>
          <a:xfrm>
            <a:off x="4777794" y="4909177"/>
            <a:ext cx="4752528" cy="521287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6- العِلْمُ يَنْفَعُ صاحِبَهُ .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353446" y="4903812"/>
            <a:ext cx="3888432" cy="473972"/>
          </a:xfrm>
          <a:prstGeom prst="snip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r>
              <a:rPr lang="ar-SA" sz="2800" b="1" u="sng" dirty="0" smtClean="0">
                <a:solidFill>
                  <a:srgbClr val="FF0000"/>
                </a:solidFill>
              </a:rPr>
              <a:t>إِنَّ</a:t>
            </a:r>
            <a:r>
              <a:rPr lang="ar-SA" sz="2800" b="1" dirty="0" smtClean="0">
                <a:solidFill>
                  <a:srgbClr val="002060"/>
                </a:solidFill>
              </a:rPr>
              <a:t> العِلمَ يَنْفَعُ صاحِبَهُ.</a:t>
            </a:r>
            <a:endParaRPr lang="ar-SA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44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11" grpId="0" animBg="1"/>
      <p:bldP spid="12" grpId="0" animBg="1"/>
      <p:bldP spid="15" grpId="0" animBg="1"/>
      <p:bldP spid="16" grpId="0" animBg="1"/>
      <p:bldP spid="19" grpId="0" animBg="1"/>
      <p:bldP spid="20" grpId="0" animBg="1"/>
      <p:bldP spid="23" grpId="0" animBg="1"/>
      <p:bldP spid="24" grpId="0" animBg="1"/>
      <p:bldP spid="27" grpId="0" animBg="1"/>
      <p:bldP spid="17" grpId="0" animBg="1"/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ضلع اثنا عشري 2"/>
          <p:cNvSpPr/>
          <p:nvPr/>
        </p:nvSpPr>
        <p:spPr>
          <a:xfrm>
            <a:off x="7957269" y="265212"/>
            <a:ext cx="1368152" cy="1152128"/>
          </a:xfrm>
          <a:prstGeom prst="dodecago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2060"/>
                </a:solidFill>
              </a:rPr>
              <a:t>رابِعاً</a:t>
            </a:r>
            <a:endParaRPr lang="ar-AE" sz="4000" b="1" dirty="0">
              <a:solidFill>
                <a:srgbClr val="002060"/>
              </a:solidFill>
            </a:endParaRPr>
          </a:p>
        </p:txBody>
      </p:sp>
      <p:sp>
        <p:nvSpPr>
          <p:cNvPr id="5" name="مستطيل مخدوش من كلا الطرفين 4"/>
          <p:cNvSpPr/>
          <p:nvPr/>
        </p:nvSpPr>
        <p:spPr>
          <a:xfrm>
            <a:off x="8461325" y="2972916"/>
            <a:ext cx="1152128" cy="842402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1">
                    <a:lumMod val="50000"/>
                  </a:schemeClr>
                </a:solidFill>
              </a:rPr>
              <a:t>اللهَ</a:t>
            </a:r>
            <a:endParaRPr lang="ar-A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موجة 5"/>
          <p:cNvSpPr/>
          <p:nvPr/>
        </p:nvSpPr>
        <p:spPr>
          <a:xfrm>
            <a:off x="252413" y="265212"/>
            <a:ext cx="7344816" cy="1080120"/>
          </a:xfrm>
          <a:prstGeom prst="wav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C00000"/>
                </a:solidFill>
              </a:rPr>
              <a:t>نُعْرِبُ ما تَحْتَهُ خُطوطٌ </a:t>
            </a:r>
            <a:r>
              <a:rPr lang="ar-SA" sz="3600" b="1" dirty="0" smtClean="0">
                <a:solidFill>
                  <a:srgbClr val="C00000"/>
                </a:solidFill>
              </a:rPr>
              <a:t>:</a:t>
            </a:r>
            <a:endParaRPr lang="ar-AE" sz="3600" dirty="0">
              <a:solidFill>
                <a:srgbClr val="C00000"/>
              </a:solidFill>
            </a:endParaRPr>
          </a:p>
        </p:txBody>
      </p:sp>
      <p:sp>
        <p:nvSpPr>
          <p:cNvPr id="7" name="موجة مزدوجة 6"/>
          <p:cNvSpPr/>
          <p:nvPr/>
        </p:nvSpPr>
        <p:spPr>
          <a:xfrm>
            <a:off x="1685410" y="1561356"/>
            <a:ext cx="7207963" cy="936104"/>
          </a:xfrm>
          <a:prstGeom prst="doubleWav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1- قال تعالى : ( إِنَّ </a:t>
            </a:r>
            <a:r>
              <a:rPr lang="ar-SA" sz="3200" b="1" u="sng" dirty="0" smtClean="0">
                <a:solidFill>
                  <a:schemeClr val="accent6">
                    <a:lumMod val="50000"/>
                  </a:schemeClr>
                </a:solidFill>
              </a:rPr>
              <a:t>اللهَ خَبيرٌ </a:t>
            </a:r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بِما تَعمَلُون ).</a:t>
            </a:r>
            <a:endParaRPr lang="ar-AE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108397" y="2879194"/>
            <a:ext cx="8280920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600" b="1" dirty="0" smtClean="0">
                <a:solidFill>
                  <a:schemeClr val="accent3">
                    <a:lumMod val="50000"/>
                  </a:schemeClr>
                </a:solidFill>
              </a:rPr>
              <a:t>لَفظُ الجَلالَةِ ، اسم إِنَّ مَنصوبٌ وَعَلامَةُ نَصْبِهِ الفتحَةُ الظّاهِرَةُ على آخِرِهِ. </a:t>
            </a:r>
            <a:endParaRPr lang="ar-AE" sz="2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سحابة 8"/>
          <p:cNvSpPr/>
          <p:nvPr/>
        </p:nvSpPr>
        <p:spPr>
          <a:xfrm>
            <a:off x="7818636" y="4142829"/>
            <a:ext cx="1872208" cy="1008112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خبيرٌ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تمرير أفقي 9"/>
          <p:cNvSpPr/>
          <p:nvPr/>
        </p:nvSpPr>
        <p:spPr>
          <a:xfrm>
            <a:off x="108397" y="4070821"/>
            <a:ext cx="7559308" cy="108012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خَبَرُ ( إِنَّ )  مَرفوعٌ ، وَعَلامَةُ رَفْعِهِ الضّمّةُ الظّاهِرَةُ على آخِرِهِ. 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82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لبة 1"/>
          <p:cNvSpPr/>
          <p:nvPr/>
        </p:nvSpPr>
        <p:spPr>
          <a:xfrm>
            <a:off x="972493" y="121196"/>
            <a:ext cx="8352928" cy="1152128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u="sng" smtClean="0">
                <a:solidFill>
                  <a:srgbClr val="FF0000"/>
                </a:solidFill>
              </a:rPr>
              <a:t>كَأَنَّ المُعلِّماتِ </a:t>
            </a:r>
            <a:r>
              <a:rPr lang="ar-SA" sz="3600" b="1" smtClean="0">
                <a:solidFill>
                  <a:srgbClr val="FF0000"/>
                </a:solidFill>
              </a:rPr>
              <a:t>أُمهاتٌ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عرض 2"/>
          <p:cNvSpPr/>
          <p:nvPr/>
        </p:nvSpPr>
        <p:spPr>
          <a:xfrm>
            <a:off x="8461325" y="1489348"/>
            <a:ext cx="1152128" cy="1008112"/>
          </a:xfrm>
          <a:prstGeom prst="flowChartDisplay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كَأنَّ</a:t>
            </a:r>
            <a:endParaRPr lang="ar-AE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موجة مزدوجة 8"/>
          <p:cNvSpPr/>
          <p:nvPr/>
        </p:nvSpPr>
        <p:spPr>
          <a:xfrm>
            <a:off x="240983" y="1525352"/>
            <a:ext cx="8184613" cy="936104"/>
          </a:xfrm>
          <a:prstGeom prst="double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حَرْفُ تَشبيه ونصب ، مَبنيٌّ على الفتحِ ، لا مَحَلَّ لَهُ من الإعراب.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مخطط انسيابي: معالجة متعاقبة 10"/>
          <p:cNvSpPr/>
          <p:nvPr/>
        </p:nvSpPr>
        <p:spPr>
          <a:xfrm>
            <a:off x="8029277" y="3361556"/>
            <a:ext cx="1436579" cy="7920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bg2">
                    <a:lumMod val="10000"/>
                  </a:schemeClr>
                </a:solidFill>
              </a:rPr>
              <a:t>المُعَلِّماتِ</a:t>
            </a:r>
            <a:endParaRPr lang="ar-AE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تمرير أفقي 11"/>
          <p:cNvSpPr/>
          <p:nvPr/>
        </p:nvSpPr>
        <p:spPr>
          <a:xfrm>
            <a:off x="108397" y="3217540"/>
            <a:ext cx="7776864" cy="108012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اسم كَأَنَّ مَنصوبٌ وعَلامَة نَصبِهِ الكسرة ، لأَنَّهُ جَمْعُ مُؤَنَّث سالِم. 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8535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1" grpId="0" animBg="1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3348757" y="193204"/>
            <a:ext cx="4608512" cy="4176464"/>
          </a:xfrm>
          <a:prstGeom prst="su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C00000"/>
                </a:solidFill>
              </a:rPr>
              <a:t>النّهاية</a:t>
            </a:r>
            <a:endParaRPr lang="ar-AE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5474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2844701" y="193204"/>
            <a:ext cx="5688632" cy="108012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2">
                    <a:lumMod val="50000"/>
                  </a:schemeClr>
                </a:solidFill>
              </a:rPr>
              <a:t>إنَّ وأخواتُها</a:t>
            </a:r>
            <a:endParaRPr lang="ar-AE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مخطط انسيابي: مستند 2"/>
          <p:cNvSpPr/>
          <p:nvPr/>
        </p:nvSpPr>
        <p:spPr>
          <a:xfrm>
            <a:off x="2547955" y="1705372"/>
            <a:ext cx="5832648" cy="1296144"/>
          </a:xfrm>
          <a:prstGeom prst="flowChartDocumen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2">
                    <a:lumMod val="50000"/>
                  </a:schemeClr>
                </a:solidFill>
              </a:rPr>
              <a:t>أَحْرُف ناسِخَةٌ </a:t>
            </a:r>
          </a:p>
        </p:txBody>
      </p:sp>
      <p:sp>
        <p:nvSpPr>
          <p:cNvPr id="4" name="دبوس زينة 3"/>
          <p:cNvSpPr/>
          <p:nvPr/>
        </p:nvSpPr>
        <p:spPr>
          <a:xfrm>
            <a:off x="756469" y="3433564"/>
            <a:ext cx="8784976" cy="1728192"/>
          </a:xfrm>
          <a:prstGeom prst="plaqu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>
                <a:solidFill>
                  <a:schemeClr val="tx1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</a:rPr>
              <a:t>تدخُلُ </a:t>
            </a:r>
            <a:r>
              <a:rPr lang="ar-SA" sz="6000" b="1" dirty="0">
                <a:solidFill>
                  <a:schemeClr val="tx1"/>
                </a:solidFill>
              </a:rPr>
              <a:t>على </a:t>
            </a:r>
            <a:r>
              <a:rPr lang="ar-SA" sz="6000" b="1" dirty="0" smtClean="0">
                <a:solidFill>
                  <a:schemeClr val="tx1"/>
                </a:solidFill>
              </a:rPr>
              <a:t>الجُمْلةِ الاسمِيّة </a:t>
            </a:r>
            <a:endParaRPr lang="ar-AE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409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صور 2017\اضاءة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173" y="409228"/>
            <a:ext cx="20764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سحابة 1"/>
          <p:cNvSpPr/>
          <p:nvPr/>
        </p:nvSpPr>
        <p:spPr>
          <a:xfrm>
            <a:off x="1260525" y="219619"/>
            <a:ext cx="5688632" cy="1512168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2">
                    <a:lumMod val="50000"/>
                  </a:schemeClr>
                </a:solidFill>
              </a:rPr>
              <a:t>إنَّ وأخواتُها</a:t>
            </a:r>
            <a:endParaRPr lang="ar-AE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سهم منحني إلى اليمين 2"/>
          <p:cNvSpPr/>
          <p:nvPr/>
        </p:nvSpPr>
        <p:spPr>
          <a:xfrm>
            <a:off x="540445" y="1087211"/>
            <a:ext cx="576064" cy="1512168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>
              <a:solidFill>
                <a:schemeClr val="tx1"/>
              </a:solidFill>
            </a:endParaRPr>
          </a:p>
        </p:txBody>
      </p:sp>
      <p:sp>
        <p:nvSpPr>
          <p:cNvPr id="4" name="نجمة مكونة من 7 نقاط 3"/>
          <p:cNvSpPr/>
          <p:nvPr/>
        </p:nvSpPr>
        <p:spPr>
          <a:xfrm>
            <a:off x="561087" y="1709403"/>
            <a:ext cx="5760640" cy="1800200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4">
                    <a:lumMod val="50000"/>
                  </a:schemeClr>
                </a:solidFill>
              </a:rPr>
              <a:t>أَحْرُف ناسِخَة</a:t>
            </a:r>
            <a:endParaRPr lang="ar-AE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سهم منحني إلى اليسار 4"/>
          <p:cNvSpPr/>
          <p:nvPr/>
        </p:nvSpPr>
        <p:spPr>
          <a:xfrm>
            <a:off x="6157069" y="2425452"/>
            <a:ext cx="936104" cy="1872208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>
              <a:solidFill>
                <a:schemeClr val="tx1"/>
              </a:solidFill>
            </a:endParaRPr>
          </a:p>
        </p:txBody>
      </p:sp>
      <p:sp>
        <p:nvSpPr>
          <p:cNvPr id="6" name="مخطط انسيابي: قرار 5"/>
          <p:cNvSpPr/>
          <p:nvPr/>
        </p:nvSpPr>
        <p:spPr>
          <a:xfrm>
            <a:off x="396429" y="3577580"/>
            <a:ext cx="5616624" cy="1512168"/>
          </a:xfrm>
          <a:prstGeom prst="flowChartDecisi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تنسخ </a:t>
            </a:r>
            <a:r>
              <a:rPr lang="ar-SA" sz="3600" b="1" dirty="0" smtClean="0">
                <a:solidFill>
                  <a:srgbClr val="C00000"/>
                </a:solidFill>
              </a:rPr>
              <a:t>(تغيّر) </a:t>
            </a:r>
            <a:r>
              <a:rPr lang="ar-SA" sz="3600" b="1" dirty="0" smtClean="0">
                <a:solidFill>
                  <a:schemeClr val="tx1"/>
                </a:solidFill>
              </a:rPr>
              <a:t>حكم المُبْتَدَأ والخَبَر</a:t>
            </a:r>
            <a:endParaRPr lang="ar-AE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63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جسم مشطوف الحواف 2"/>
          <p:cNvSpPr/>
          <p:nvPr/>
        </p:nvSpPr>
        <p:spPr>
          <a:xfrm>
            <a:off x="324421" y="121196"/>
            <a:ext cx="9217024" cy="1512168"/>
          </a:xfrm>
          <a:prstGeom prst="beve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C00000"/>
                </a:solidFill>
              </a:rPr>
              <a:t>نَقْرَأُ ما يَأْتي ، ونُلاحِظُ الكَلِماتِ الَّتي تَحْتَها خُطوطٌ:</a:t>
            </a:r>
            <a:endParaRPr lang="ar-AE" sz="3600" b="1" dirty="0">
              <a:solidFill>
                <a:srgbClr val="C00000"/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180405" y="1921396"/>
            <a:ext cx="9541445" cy="3384376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rgbClr val="FF0000"/>
                </a:solidFill>
              </a:rPr>
              <a:t>أنَّ</a:t>
            </a:r>
            <a:r>
              <a:rPr lang="ar-SA" sz="2800" b="1" dirty="0" smtClean="0">
                <a:solidFill>
                  <a:schemeClr val="tx1"/>
                </a:solidFill>
              </a:rPr>
              <a:t>  الابتسامَةَ لُغَةٌ يَفْهَمُها العالَمُ أَجْمَع ، تَحْدُثُ في وَمْضَةِ عَيْنٍ ، </a:t>
            </a:r>
            <a:r>
              <a:rPr lang="ar-SA" sz="2800" b="1" u="sng" dirty="0" smtClean="0">
                <a:solidFill>
                  <a:srgbClr val="FF0000"/>
                </a:solidFill>
              </a:rPr>
              <a:t>وَلَكِنَّ</a:t>
            </a:r>
            <a:r>
              <a:rPr lang="ar-SA" sz="2800" b="1" dirty="0" smtClean="0">
                <a:solidFill>
                  <a:schemeClr val="tx1"/>
                </a:solidFill>
              </a:rPr>
              <a:t> أَثَرَها يَدومُ طَويلاً ...</a:t>
            </a:r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حَيْثُ تُعدُّ سَبَباً مِنْ أَسْبابِ السَّعادَةِ والنَّجاحِ ، وَتُقَوّي الرَّوابِطَ الاجْتِماعِيَّةَ ، وَتُسهِمُ في حَلِّ المُشْكِلاتِ ، </a:t>
            </a:r>
            <a:r>
              <a:rPr lang="ar-SA" sz="2800" b="1" u="sng" dirty="0" smtClean="0">
                <a:solidFill>
                  <a:srgbClr val="FF0000"/>
                </a:solidFill>
              </a:rPr>
              <a:t>وَكَأَنَّها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المِفْتاحُ السِّحْرِيُّ لِلقُلوبِ المُغْلَقَةِ ، </a:t>
            </a:r>
            <a:r>
              <a:rPr lang="ar-SA" sz="2800" b="1" u="sng" dirty="0" smtClean="0">
                <a:solidFill>
                  <a:srgbClr val="FF0000"/>
                </a:solidFill>
              </a:rPr>
              <a:t>لَيْتَكَ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مب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ْتَسِم</a:t>
            </a:r>
            <a:r>
              <a:rPr lang="ar-J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ٌ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، على الرَّغْمِ مِنْ شُعورِكَ بِالأَلَمِ والحُزْنِ... اخْرُجْ إِلى الشَّارعِ ، وَابْدَأ بِإِلْقاءِ تَحِيَّةِ الصّباحِ ، فَسَوْفَ تَجِدُ </a:t>
            </a:r>
            <a:r>
              <a:rPr lang="ar-SA" sz="2800" b="1" u="sng" dirty="0" smtClean="0">
                <a:solidFill>
                  <a:srgbClr val="FF0000"/>
                </a:solidFill>
              </a:rPr>
              <a:t>أَنَّ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الحَياةَ حُلْوَةٌ ؛ لأَنَّكَ إِذا أَظْهَرْتَ ابْتِسامَتَكَ ، </a:t>
            </a:r>
            <a:r>
              <a:rPr lang="ar-SA" sz="2800" b="1" u="sng" dirty="0" smtClean="0">
                <a:solidFill>
                  <a:srgbClr val="FF0000"/>
                </a:solidFill>
              </a:rPr>
              <a:t>فَلَعَلَّ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كَ تَلْقى صَدىً جَميلاً ، وَرَدّاً إيجابِيّاً تُجاهَكَ. </a:t>
            </a:r>
            <a:endParaRPr lang="ar-AE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314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خدوش من كلا الطرفين 1"/>
          <p:cNvSpPr/>
          <p:nvPr/>
        </p:nvSpPr>
        <p:spPr>
          <a:xfrm>
            <a:off x="468437" y="121196"/>
            <a:ext cx="8425607" cy="1080120"/>
          </a:xfrm>
          <a:prstGeom prst="snip2Same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نُلاحِظُ أَنَّ الكَلِماتِ الّتي تَحْتَها خُطوطٌ في النّص السّابق هي: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وسيلة شرح مع سهم إلى اليسار 5"/>
          <p:cNvSpPr/>
          <p:nvPr/>
        </p:nvSpPr>
        <p:spPr>
          <a:xfrm>
            <a:off x="7169016" y="1659064"/>
            <a:ext cx="2088232" cy="3528392"/>
          </a:xfrm>
          <a:prstGeom prst="left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إِنَّ</a:t>
            </a:r>
            <a:endParaRPr lang="ar-SA" sz="36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لكِنَّ</a:t>
            </a:r>
          </a:p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كَأَنَّ</a:t>
            </a:r>
          </a:p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لَيْتَ</a:t>
            </a:r>
          </a:p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أَنَّ</a:t>
            </a:r>
          </a:p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لَعَلَّ </a:t>
            </a:r>
            <a:endParaRPr lang="ar-AE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نجمة ذات 8 نقاط 6"/>
          <p:cNvSpPr/>
          <p:nvPr/>
        </p:nvSpPr>
        <p:spPr>
          <a:xfrm>
            <a:off x="4825256" y="1705372"/>
            <a:ext cx="2339925" cy="2952328"/>
          </a:xfrm>
          <a:prstGeom prst="star8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أَحْرُف </a:t>
            </a:r>
          </a:p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ناسِخَة 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2449885" y="2605472"/>
            <a:ext cx="2232248" cy="1440160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دَخَلَت على</a:t>
            </a:r>
            <a:endParaRPr lang="ar-AE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انفجار 2 8"/>
          <p:cNvSpPr/>
          <p:nvPr/>
        </p:nvSpPr>
        <p:spPr>
          <a:xfrm>
            <a:off x="0" y="1885392"/>
            <a:ext cx="2808312" cy="2592288"/>
          </a:xfrm>
          <a:prstGeom prst="irregularSeal2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الجُمْلَة </a:t>
            </a:r>
          </a:p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الاسمِيّة</a:t>
            </a:r>
            <a:endParaRPr lang="ar-AE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829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إطار 1"/>
          <p:cNvSpPr/>
          <p:nvPr/>
        </p:nvSpPr>
        <p:spPr>
          <a:xfrm>
            <a:off x="6445101" y="121196"/>
            <a:ext cx="3168351" cy="1080120"/>
          </a:xfrm>
          <a:prstGeom prst="fram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الجُمْلَةُ الأولى 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3" name="علبة 2"/>
          <p:cNvSpPr/>
          <p:nvPr/>
        </p:nvSpPr>
        <p:spPr>
          <a:xfrm>
            <a:off x="324421" y="95486"/>
            <a:ext cx="5832648" cy="1296144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  إِنَّ الابتسامَةَ لُغةٌ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مخطط انسيابي: رابط 11"/>
          <p:cNvSpPr/>
          <p:nvPr/>
        </p:nvSpPr>
        <p:spPr>
          <a:xfrm>
            <a:off x="2196629" y="345810"/>
            <a:ext cx="360040" cy="43204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خطط انسيابي: رابط 12"/>
          <p:cNvSpPr/>
          <p:nvPr/>
        </p:nvSpPr>
        <p:spPr>
          <a:xfrm>
            <a:off x="1332533" y="193204"/>
            <a:ext cx="360040" cy="93610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خطط انسيابي: عرض 7"/>
          <p:cNvSpPr/>
          <p:nvPr/>
        </p:nvSpPr>
        <p:spPr>
          <a:xfrm>
            <a:off x="7031349" y="1449672"/>
            <a:ext cx="1260525" cy="780973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إنَّ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ثماني 8"/>
          <p:cNvSpPr/>
          <p:nvPr/>
        </p:nvSpPr>
        <p:spPr>
          <a:xfrm>
            <a:off x="1671722" y="1508613"/>
            <a:ext cx="5256584" cy="776967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حَرف ناسخ   </a:t>
            </a:r>
            <a:r>
              <a:rPr lang="ar-SA" sz="3600" b="1" dirty="0" smtClean="0">
                <a:solidFill>
                  <a:srgbClr val="FF0000"/>
                </a:solidFill>
              </a:rPr>
              <a:t>(أفادَ التّوكيد)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381205" y="2426992"/>
            <a:ext cx="1872208" cy="646532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الابتسامَةَ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تمرير أفقي 10"/>
          <p:cNvSpPr/>
          <p:nvPr/>
        </p:nvSpPr>
        <p:spPr>
          <a:xfrm>
            <a:off x="216794" y="2357588"/>
            <a:ext cx="7020395" cy="870059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اسم </a:t>
            </a:r>
            <a:r>
              <a:rPr lang="ar-SA" sz="2400" b="1" dirty="0" smtClean="0">
                <a:solidFill>
                  <a:srgbClr val="FF0000"/>
                </a:solidFill>
              </a:rPr>
              <a:t>( إنَّ ) </a:t>
            </a:r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مَنصوبٌ ، وَعَلامةُ نَصْبِهِ الفتحةُ الظّاهرةُ على آخِرِه. </a:t>
            </a:r>
            <a:endParaRPr lang="ar-AE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نجمة مكونة من 7 نقاط 13"/>
          <p:cNvSpPr/>
          <p:nvPr/>
        </p:nvSpPr>
        <p:spPr>
          <a:xfrm>
            <a:off x="7598958" y="3175600"/>
            <a:ext cx="1861610" cy="803960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لُغَةُ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تمرير عمودي 14"/>
          <p:cNvSpPr/>
          <p:nvPr/>
        </p:nvSpPr>
        <p:spPr>
          <a:xfrm>
            <a:off x="137160" y="3241794"/>
            <a:ext cx="7524451" cy="699395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خَبَر </a:t>
            </a:r>
            <a:r>
              <a:rPr lang="ar-SA" sz="3600" b="1" dirty="0" smtClean="0">
                <a:solidFill>
                  <a:srgbClr val="FF0000"/>
                </a:solidFill>
              </a:rPr>
              <a:t>(إِنَّ ) 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مَرفُوعٌ وَعَلامُةُ رَفْعِهِ الضّمّة الظّاهرة.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تمرير أفقي 15"/>
          <p:cNvSpPr/>
          <p:nvPr/>
        </p:nvSpPr>
        <p:spPr>
          <a:xfrm>
            <a:off x="86553" y="3793604"/>
            <a:ext cx="9486446" cy="1656184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إنَّ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حَرف ناسِخ دَخَلَ على الجُمْلَة الاسمِيّة </a:t>
            </a:r>
            <a:r>
              <a:rPr lang="ar-SA" sz="3600" b="1" dirty="0" smtClean="0">
                <a:solidFill>
                  <a:srgbClr val="FF0000"/>
                </a:solidFill>
              </a:rPr>
              <a:t>وَغَيَّرَ حُكْمَها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 </a:t>
            </a:r>
          </a:p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فَنَصَبَتْ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المُبْتَدَأ وَسُمِّيَ اسْمَها </a:t>
            </a:r>
            <a:r>
              <a:rPr lang="ar-SA" sz="3600" b="1" dirty="0" smtClean="0">
                <a:solidFill>
                  <a:srgbClr val="FF0000"/>
                </a:solidFill>
              </a:rPr>
              <a:t>وَرَفَعَتِ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الخَبَر وَسُمِّيَ خَبَرَها.</a:t>
            </a:r>
            <a:endParaRPr lang="ar-AE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820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 animBg="1"/>
      <p:bldP spid="13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إطار 1"/>
          <p:cNvSpPr/>
          <p:nvPr/>
        </p:nvSpPr>
        <p:spPr>
          <a:xfrm>
            <a:off x="6445101" y="121196"/>
            <a:ext cx="3168351" cy="1080120"/>
          </a:xfrm>
          <a:prstGeom prst="fram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 الثّانية 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3" name="علبة 2"/>
          <p:cNvSpPr/>
          <p:nvPr/>
        </p:nvSpPr>
        <p:spPr>
          <a:xfrm>
            <a:off x="324421" y="95486"/>
            <a:ext cx="5832648" cy="1296144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  لكِنَّ أَثرَها يدوم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خطط انسيابي: عرض 7"/>
          <p:cNvSpPr/>
          <p:nvPr/>
        </p:nvSpPr>
        <p:spPr>
          <a:xfrm>
            <a:off x="7741245" y="1849388"/>
            <a:ext cx="1260525" cy="864096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لكِنَّ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ثماني 8"/>
          <p:cNvSpPr/>
          <p:nvPr/>
        </p:nvSpPr>
        <p:spPr>
          <a:xfrm>
            <a:off x="1908597" y="1777380"/>
            <a:ext cx="5256584" cy="864096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حَرف ناسِخ   </a:t>
            </a:r>
            <a:r>
              <a:rPr lang="ar-SA" sz="3600" b="1" dirty="0" smtClean="0">
                <a:solidFill>
                  <a:srgbClr val="FF0000"/>
                </a:solidFill>
              </a:rPr>
              <a:t>( أفادَ الاستدراك 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381205" y="2929508"/>
            <a:ext cx="1872208" cy="792088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أَثَرَ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تمرير أفقي 10"/>
          <p:cNvSpPr/>
          <p:nvPr/>
        </p:nvSpPr>
        <p:spPr>
          <a:xfrm>
            <a:off x="144786" y="2785492"/>
            <a:ext cx="7020395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اسم </a:t>
            </a:r>
            <a:r>
              <a:rPr lang="ar-SA" sz="2400" b="1" dirty="0" smtClean="0">
                <a:solidFill>
                  <a:srgbClr val="FF0000"/>
                </a:solidFill>
              </a:rPr>
              <a:t>( لكِنَّ ) </a:t>
            </a:r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مَنصوبٌ ، وَعَلامُةُ نَصبِهِ الفتحة الظّاهرة على آخره. </a:t>
            </a:r>
            <a:endParaRPr lang="ar-AE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نجمة مكونة من 7 نقاط 13"/>
          <p:cNvSpPr/>
          <p:nvPr/>
        </p:nvSpPr>
        <p:spPr>
          <a:xfrm>
            <a:off x="7741245" y="3973624"/>
            <a:ext cx="1861610" cy="972108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يَدومُ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تمرير عمودي 14"/>
          <p:cNvSpPr/>
          <p:nvPr/>
        </p:nvSpPr>
        <p:spPr>
          <a:xfrm>
            <a:off x="144786" y="4107346"/>
            <a:ext cx="7524451" cy="838386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الجُمْلَةُ الفِعْليّة </a:t>
            </a:r>
            <a:r>
              <a:rPr lang="ar-SA" sz="3600" b="1" dirty="0" smtClean="0">
                <a:solidFill>
                  <a:srgbClr val="FF0000"/>
                </a:solidFill>
              </a:rPr>
              <a:t>(يدوم ) </a:t>
            </a:r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في مَحَلِّ رَفْعِ خَبَرِ لكِنَّ.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127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إطار 1"/>
          <p:cNvSpPr/>
          <p:nvPr/>
        </p:nvSpPr>
        <p:spPr>
          <a:xfrm>
            <a:off x="6445101" y="121196"/>
            <a:ext cx="3168351" cy="1080120"/>
          </a:xfrm>
          <a:prstGeom prst="fram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الجُمْلَة الثّالِثة 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3" name="علبة 2"/>
          <p:cNvSpPr/>
          <p:nvPr/>
        </p:nvSpPr>
        <p:spPr>
          <a:xfrm>
            <a:off x="324421" y="95486"/>
            <a:ext cx="5832648" cy="1296144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  كَأَنَّها المِفْتاحُ.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خطط انسيابي: عرض 7"/>
          <p:cNvSpPr/>
          <p:nvPr/>
        </p:nvSpPr>
        <p:spPr>
          <a:xfrm>
            <a:off x="7741245" y="1849388"/>
            <a:ext cx="1260525" cy="864096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كَأنَّ</a:t>
            </a:r>
            <a:endParaRPr lang="ar-AE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ثماني 8"/>
          <p:cNvSpPr/>
          <p:nvPr/>
        </p:nvSpPr>
        <p:spPr>
          <a:xfrm>
            <a:off x="1908597" y="1777380"/>
            <a:ext cx="5256584" cy="864096"/>
          </a:xfrm>
          <a:prstGeom prst="oct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</a:rPr>
              <a:t>حَرف ناسِخ   </a:t>
            </a:r>
            <a:r>
              <a:rPr lang="ar-SA" sz="3600" b="1" dirty="0" smtClean="0">
                <a:solidFill>
                  <a:srgbClr val="FF0000"/>
                </a:solidFill>
              </a:rPr>
              <a:t>( أفادَ التّشبيه )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381205" y="2929508"/>
            <a:ext cx="1872208" cy="792088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و( ها ) 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تمرير أفقي 10"/>
          <p:cNvSpPr/>
          <p:nvPr/>
        </p:nvSpPr>
        <p:spPr>
          <a:xfrm>
            <a:off x="144786" y="2785492"/>
            <a:ext cx="7020395" cy="1080120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ضَميرٌ مُتّصِلٌ مَبْنِيٌّ على السّكون ، في مَحَلّ نَصْبِ اسم ( </a:t>
            </a:r>
            <a:r>
              <a:rPr lang="ar-SA" sz="2400" b="1" dirty="0" smtClean="0">
                <a:solidFill>
                  <a:srgbClr val="FF0000"/>
                </a:solidFill>
              </a:rPr>
              <a:t>كَأَنَّ</a:t>
            </a:r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 ). </a:t>
            </a:r>
            <a:endParaRPr lang="ar-AE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نجمة مكونة من 7 نقاط 13"/>
          <p:cNvSpPr/>
          <p:nvPr/>
        </p:nvSpPr>
        <p:spPr>
          <a:xfrm>
            <a:off x="7381205" y="3973624"/>
            <a:ext cx="2221650" cy="972108"/>
          </a:xfrm>
          <a:prstGeom prst="star7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المِفْتاحُ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تمرير عمودي 14"/>
          <p:cNvSpPr/>
          <p:nvPr/>
        </p:nvSpPr>
        <p:spPr>
          <a:xfrm>
            <a:off x="144786" y="4107346"/>
            <a:ext cx="7236419" cy="838386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خَبَرُ كَأَنَّ مَرفوع ، وَعَلامَةُ رَفْعِهِ الضّمّة .</a:t>
            </a:r>
            <a:endParaRPr lang="ar-A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44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1250</Words>
  <Application>Microsoft Office PowerPoint</Application>
  <PresentationFormat>Custom</PresentationFormat>
  <Paragraphs>261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hamed aloqil</dc:creator>
  <cp:lastModifiedBy>دعاء دعاء فهد اللبابده</cp:lastModifiedBy>
  <cp:revision>111</cp:revision>
  <dcterms:created xsi:type="dcterms:W3CDTF">2017-11-10T12:10:39Z</dcterms:created>
  <dcterms:modified xsi:type="dcterms:W3CDTF">2025-09-16T17:37:54Z</dcterms:modified>
</cp:coreProperties>
</file>