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2" r:id="rId15"/>
    <p:sldId id="270" r:id="rId16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  <a:srgbClr val="FFFF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67213"/>
    <p:restoredTop sz="94667" autoAdjust="0"/>
  </p:normalViewPr>
  <p:slideViewPr>
    <p:cSldViewPr>
      <p:cViewPr varScale="1">
        <p:scale>
          <a:sx n="85" d="100"/>
          <a:sy n="85" d="100"/>
        </p:scale>
        <p:origin x="1416" y="78"/>
      </p:cViewPr>
      <p:guideLst>
        <p:guide orient="horz" pos="4319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290" name="Group 2">
            <a:extLst>
              <a:ext uri="{FF2B5EF4-FFF2-40B4-BE49-F238E27FC236}">
                <a16:creationId xmlns:a16="http://schemas.microsoft.com/office/drawing/2014/main" id="{560B5901-D58A-4A5F-BEC2-0F26E4C00CF0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40291" name="Freeform 3">
              <a:extLst>
                <a:ext uri="{FF2B5EF4-FFF2-40B4-BE49-F238E27FC236}">
                  <a16:creationId xmlns:a16="http://schemas.microsoft.com/office/drawing/2014/main" id="{6E5D89C9-36CA-476F-AFE3-5628BCF2EC6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0292" name="Group 4">
              <a:extLst>
                <a:ext uri="{FF2B5EF4-FFF2-40B4-BE49-F238E27FC236}">
                  <a16:creationId xmlns:a16="http://schemas.microsoft.com/office/drawing/2014/main" id="{A4C593B3-7CEF-4AC8-AB9A-258E43A4FC0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40293" name="Oval 5">
                <a:extLst>
                  <a:ext uri="{FF2B5EF4-FFF2-40B4-BE49-F238E27FC236}">
                    <a16:creationId xmlns:a16="http://schemas.microsoft.com/office/drawing/2014/main" id="{3DA3D2AB-8D76-45B1-BF3A-8357C68A861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4" name="Oval 6">
                <a:extLst>
                  <a:ext uri="{FF2B5EF4-FFF2-40B4-BE49-F238E27FC236}">
                    <a16:creationId xmlns:a16="http://schemas.microsoft.com/office/drawing/2014/main" id="{9B388D37-7B78-4FB4-9988-9B98042F028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5" name="Oval 7">
                <a:extLst>
                  <a:ext uri="{FF2B5EF4-FFF2-40B4-BE49-F238E27FC236}">
                    <a16:creationId xmlns:a16="http://schemas.microsoft.com/office/drawing/2014/main" id="{FC18D56C-EB98-4078-82A0-CFF85B4CEEF9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6" name="Oval 8">
                <a:extLst>
                  <a:ext uri="{FF2B5EF4-FFF2-40B4-BE49-F238E27FC236}">
                    <a16:creationId xmlns:a16="http://schemas.microsoft.com/office/drawing/2014/main" id="{76211B02-CA38-489D-A6E3-99AF461AEBF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7" name="Oval 9">
                <a:extLst>
                  <a:ext uri="{FF2B5EF4-FFF2-40B4-BE49-F238E27FC236}">
                    <a16:creationId xmlns:a16="http://schemas.microsoft.com/office/drawing/2014/main" id="{944B5232-CC59-4094-BB79-B1890A6D015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8" name="Freeform 10">
                <a:extLst>
                  <a:ext uri="{FF2B5EF4-FFF2-40B4-BE49-F238E27FC236}">
                    <a16:creationId xmlns:a16="http://schemas.microsoft.com/office/drawing/2014/main" id="{346A965A-7745-417D-BE29-32B769F6539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299" name="Freeform 11">
                <a:extLst>
                  <a:ext uri="{FF2B5EF4-FFF2-40B4-BE49-F238E27FC236}">
                    <a16:creationId xmlns:a16="http://schemas.microsoft.com/office/drawing/2014/main" id="{6F173A6D-80B8-46C6-B6C7-2D00D494DE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00" name="Freeform 12">
                <a:extLst>
                  <a:ext uri="{FF2B5EF4-FFF2-40B4-BE49-F238E27FC236}">
                    <a16:creationId xmlns:a16="http://schemas.microsoft.com/office/drawing/2014/main" id="{51583FB0-8140-43BB-B7E7-CE731C1B0B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01" name="Freeform 13">
                <a:extLst>
                  <a:ext uri="{FF2B5EF4-FFF2-40B4-BE49-F238E27FC236}">
                    <a16:creationId xmlns:a16="http://schemas.microsoft.com/office/drawing/2014/main" id="{EF0583B7-BCC2-4A6D-A0ED-31754629C95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02" name="Freeform 14">
                <a:extLst>
                  <a:ext uri="{FF2B5EF4-FFF2-40B4-BE49-F238E27FC236}">
                    <a16:creationId xmlns:a16="http://schemas.microsoft.com/office/drawing/2014/main" id="{0DC279E9-312C-4D5B-9A3C-AB54F5F5568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03" name="Oval 15">
                <a:extLst>
                  <a:ext uri="{FF2B5EF4-FFF2-40B4-BE49-F238E27FC236}">
                    <a16:creationId xmlns:a16="http://schemas.microsoft.com/office/drawing/2014/main" id="{3F72E7A5-D183-438A-A2C7-50191CAD9FC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0304" name="Group 16">
              <a:extLst>
                <a:ext uri="{FF2B5EF4-FFF2-40B4-BE49-F238E27FC236}">
                  <a16:creationId xmlns:a16="http://schemas.microsoft.com/office/drawing/2014/main" id="{5EB3ECEF-CF38-43B8-9A82-6367D9DC3D1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40305" name="Oval 17">
                <a:extLst>
                  <a:ext uri="{FF2B5EF4-FFF2-40B4-BE49-F238E27FC236}">
                    <a16:creationId xmlns:a16="http://schemas.microsoft.com/office/drawing/2014/main" id="{6BAAADC8-92D2-44F1-BD09-70FF79D6023F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06" name="Oval 18">
                <a:extLst>
                  <a:ext uri="{FF2B5EF4-FFF2-40B4-BE49-F238E27FC236}">
                    <a16:creationId xmlns:a16="http://schemas.microsoft.com/office/drawing/2014/main" id="{417ED6FF-372E-410A-874C-FF9EF4D4D8B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07" name="Oval 19">
                <a:extLst>
                  <a:ext uri="{FF2B5EF4-FFF2-40B4-BE49-F238E27FC236}">
                    <a16:creationId xmlns:a16="http://schemas.microsoft.com/office/drawing/2014/main" id="{CB1C2C18-F3B0-4EEE-AF1F-8AF570F4C63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08" name="Oval 20">
                <a:extLst>
                  <a:ext uri="{FF2B5EF4-FFF2-40B4-BE49-F238E27FC236}">
                    <a16:creationId xmlns:a16="http://schemas.microsoft.com/office/drawing/2014/main" id="{45960AE1-7C3E-4EE6-96B6-2C4F13768F7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09" name="Oval 21">
                <a:extLst>
                  <a:ext uri="{FF2B5EF4-FFF2-40B4-BE49-F238E27FC236}">
                    <a16:creationId xmlns:a16="http://schemas.microsoft.com/office/drawing/2014/main" id="{CE9B2CE2-4B9C-4C2D-AEC4-582DC47F29E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0" name="Oval 22">
                <a:extLst>
                  <a:ext uri="{FF2B5EF4-FFF2-40B4-BE49-F238E27FC236}">
                    <a16:creationId xmlns:a16="http://schemas.microsoft.com/office/drawing/2014/main" id="{43B94773-9679-4AF0-8777-B2E8BFC4D63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1" name="Oval 23">
                <a:extLst>
                  <a:ext uri="{FF2B5EF4-FFF2-40B4-BE49-F238E27FC236}">
                    <a16:creationId xmlns:a16="http://schemas.microsoft.com/office/drawing/2014/main" id="{A26CAC87-BA2B-412F-8BAB-1081D19F1BE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2" name="Oval 24">
                <a:extLst>
                  <a:ext uri="{FF2B5EF4-FFF2-40B4-BE49-F238E27FC236}">
                    <a16:creationId xmlns:a16="http://schemas.microsoft.com/office/drawing/2014/main" id="{576FD6E2-636F-4C73-904A-29FB72E93E0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3" name="Freeform 25">
                <a:extLst>
                  <a:ext uri="{FF2B5EF4-FFF2-40B4-BE49-F238E27FC236}">
                    <a16:creationId xmlns:a16="http://schemas.microsoft.com/office/drawing/2014/main" id="{99E2B9C4-2D98-4B74-9CC1-D808B4F491E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4" name="Freeform 26">
                <a:extLst>
                  <a:ext uri="{FF2B5EF4-FFF2-40B4-BE49-F238E27FC236}">
                    <a16:creationId xmlns:a16="http://schemas.microsoft.com/office/drawing/2014/main" id="{0F4478A6-BCC2-41B2-AAD1-D5AC9334F77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5" name="Freeform 27">
                <a:extLst>
                  <a:ext uri="{FF2B5EF4-FFF2-40B4-BE49-F238E27FC236}">
                    <a16:creationId xmlns:a16="http://schemas.microsoft.com/office/drawing/2014/main" id="{71CAA0B5-86A2-4D20-A9EF-3A37E18F6D4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6" name="Freeform 28">
                <a:extLst>
                  <a:ext uri="{FF2B5EF4-FFF2-40B4-BE49-F238E27FC236}">
                    <a16:creationId xmlns:a16="http://schemas.microsoft.com/office/drawing/2014/main" id="{B4438E3A-D907-4825-BF75-9115E02F01A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7" name="Freeform 29">
                <a:extLst>
                  <a:ext uri="{FF2B5EF4-FFF2-40B4-BE49-F238E27FC236}">
                    <a16:creationId xmlns:a16="http://schemas.microsoft.com/office/drawing/2014/main" id="{AF120649-7017-4B70-BB28-FF5D0224CF4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8" name="Freeform 30">
                <a:extLst>
                  <a:ext uri="{FF2B5EF4-FFF2-40B4-BE49-F238E27FC236}">
                    <a16:creationId xmlns:a16="http://schemas.microsoft.com/office/drawing/2014/main" id="{376E3559-59B3-491C-AF38-D8602295F35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19" name="Freeform 31">
                <a:extLst>
                  <a:ext uri="{FF2B5EF4-FFF2-40B4-BE49-F238E27FC236}">
                    <a16:creationId xmlns:a16="http://schemas.microsoft.com/office/drawing/2014/main" id="{E528E6A1-4AF9-4FED-B2BD-AB232FEF6FC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0" name="Freeform 32">
                <a:extLst>
                  <a:ext uri="{FF2B5EF4-FFF2-40B4-BE49-F238E27FC236}">
                    <a16:creationId xmlns:a16="http://schemas.microsoft.com/office/drawing/2014/main" id="{F2233E8E-A911-473E-A171-6C0FAAF0829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1" name="Freeform 33">
                <a:extLst>
                  <a:ext uri="{FF2B5EF4-FFF2-40B4-BE49-F238E27FC236}">
                    <a16:creationId xmlns:a16="http://schemas.microsoft.com/office/drawing/2014/main" id="{4B446E01-A31E-49CC-901C-73F69AA5CEE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2" name="Freeform 34">
                <a:extLst>
                  <a:ext uri="{FF2B5EF4-FFF2-40B4-BE49-F238E27FC236}">
                    <a16:creationId xmlns:a16="http://schemas.microsoft.com/office/drawing/2014/main" id="{581A7BF6-387B-405F-B5E8-A4EB70CF4A3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0323" name="Group 35">
              <a:extLst>
                <a:ext uri="{FF2B5EF4-FFF2-40B4-BE49-F238E27FC236}">
                  <a16:creationId xmlns:a16="http://schemas.microsoft.com/office/drawing/2014/main" id="{F6E48ADA-EA04-482F-97BA-A66FA60ADFA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40324" name="Freeform 36">
                <a:extLst>
                  <a:ext uri="{FF2B5EF4-FFF2-40B4-BE49-F238E27FC236}">
                    <a16:creationId xmlns:a16="http://schemas.microsoft.com/office/drawing/2014/main" id="{573C7F5A-B15E-4F13-A723-8C0613026299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5" name="Freeform 37">
                <a:extLst>
                  <a:ext uri="{FF2B5EF4-FFF2-40B4-BE49-F238E27FC236}">
                    <a16:creationId xmlns:a16="http://schemas.microsoft.com/office/drawing/2014/main" id="{DC90E40A-7139-49AA-8810-01C6F64B077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6" name="Freeform 38">
                <a:extLst>
                  <a:ext uri="{FF2B5EF4-FFF2-40B4-BE49-F238E27FC236}">
                    <a16:creationId xmlns:a16="http://schemas.microsoft.com/office/drawing/2014/main" id="{4C944D60-C7C6-4C3E-96FD-4FFDF77D912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7" name="Freeform 39">
                <a:extLst>
                  <a:ext uri="{FF2B5EF4-FFF2-40B4-BE49-F238E27FC236}">
                    <a16:creationId xmlns:a16="http://schemas.microsoft.com/office/drawing/2014/main" id="{DD91FC48-37C7-4EF0-904E-E726E91DB83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8" name="Freeform 40">
                <a:extLst>
                  <a:ext uri="{FF2B5EF4-FFF2-40B4-BE49-F238E27FC236}">
                    <a16:creationId xmlns:a16="http://schemas.microsoft.com/office/drawing/2014/main" id="{AD98BE06-BB2A-48B2-BC8B-74C333217AB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29" name="Freeform 41">
                <a:extLst>
                  <a:ext uri="{FF2B5EF4-FFF2-40B4-BE49-F238E27FC236}">
                    <a16:creationId xmlns:a16="http://schemas.microsoft.com/office/drawing/2014/main" id="{B540D189-C9D9-42BB-9446-1D655042BF0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0" name="Freeform 42">
                <a:extLst>
                  <a:ext uri="{FF2B5EF4-FFF2-40B4-BE49-F238E27FC236}">
                    <a16:creationId xmlns:a16="http://schemas.microsoft.com/office/drawing/2014/main" id="{A547FF5C-2A0B-424A-AB09-6F5F2C4E7C0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1" name="Freeform 43">
                <a:extLst>
                  <a:ext uri="{FF2B5EF4-FFF2-40B4-BE49-F238E27FC236}">
                    <a16:creationId xmlns:a16="http://schemas.microsoft.com/office/drawing/2014/main" id="{7DF21ACB-4077-436E-B983-7B4D7208B97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2" name="Freeform 44">
                <a:extLst>
                  <a:ext uri="{FF2B5EF4-FFF2-40B4-BE49-F238E27FC236}">
                    <a16:creationId xmlns:a16="http://schemas.microsoft.com/office/drawing/2014/main" id="{646AB1DE-687D-4943-B7A7-BDF9230DA6F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3" name="Freeform 45">
                <a:extLst>
                  <a:ext uri="{FF2B5EF4-FFF2-40B4-BE49-F238E27FC236}">
                    <a16:creationId xmlns:a16="http://schemas.microsoft.com/office/drawing/2014/main" id="{0FF21725-1E96-4ACC-A218-33943C3FB84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4" name="Freeform 46">
                <a:extLst>
                  <a:ext uri="{FF2B5EF4-FFF2-40B4-BE49-F238E27FC236}">
                    <a16:creationId xmlns:a16="http://schemas.microsoft.com/office/drawing/2014/main" id="{B2C88480-BC86-46F0-AABB-E272D023D92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5" name="Oval 47">
                <a:extLst>
                  <a:ext uri="{FF2B5EF4-FFF2-40B4-BE49-F238E27FC236}">
                    <a16:creationId xmlns:a16="http://schemas.microsoft.com/office/drawing/2014/main" id="{5685EB9E-3718-4401-8D15-B3C8C5DD19C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6" name="Oval 48">
                <a:extLst>
                  <a:ext uri="{FF2B5EF4-FFF2-40B4-BE49-F238E27FC236}">
                    <a16:creationId xmlns:a16="http://schemas.microsoft.com/office/drawing/2014/main" id="{07AE1C00-E902-4058-BB14-F4B2214389B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7" name="Oval 49">
                <a:extLst>
                  <a:ext uri="{FF2B5EF4-FFF2-40B4-BE49-F238E27FC236}">
                    <a16:creationId xmlns:a16="http://schemas.microsoft.com/office/drawing/2014/main" id="{351D4824-6FE4-4A94-82BD-C0426DD55BD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8" name="Oval 50">
                <a:extLst>
                  <a:ext uri="{FF2B5EF4-FFF2-40B4-BE49-F238E27FC236}">
                    <a16:creationId xmlns:a16="http://schemas.microsoft.com/office/drawing/2014/main" id="{B9234D17-44D2-400A-89AA-C8E8491345F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39" name="Oval 51">
                <a:extLst>
                  <a:ext uri="{FF2B5EF4-FFF2-40B4-BE49-F238E27FC236}">
                    <a16:creationId xmlns:a16="http://schemas.microsoft.com/office/drawing/2014/main" id="{910CFC51-F4F2-4BFD-A273-8073C1DA25D0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40" name="Oval 52">
                <a:extLst>
                  <a:ext uri="{FF2B5EF4-FFF2-40B4-BE49-F238E27FC236}">
                    <a16:creationId xmlns:a16="http://schemas.microsoft.com/office/drawing/2014/main" id="{7407408E-B0F5-4C4F-BFBB-C3D8968DFD8B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0341" name="Group 53">
              <a:extLst>
                <a:ext uri="{FF2B5EF4-FFF2-40B4-BE49-F238E27FC236}">
                  <a16:creationId xmlns:a16="http://schemas.microsoft.com/office/drawing/2014/main" id="{A06FE38B-18ED-4D31-B618-7CA29F7947C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40342" name="Freeform 54">
                <a:extLst>
                  <a:ext uri="{FF2B5EF4-FFF2-40B4-BE49-F238E27FC236}">
                    <a16:creationId xmlns:a16="http://schemas.microsoft.com/office/drawing/2014/main" id="{787DAF63-253D-4EF5-9D03-C00CDEF78E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43" name="Freeform 55">
                <a:extLst>
                  <a:ext uri="{FF2B5EF4-FFF2-40B4-BE49-F238E27FC236}">
                    <a16:creationId xmlns:a16="http://schemas.microsoft.com/office/drawing/2014/main" id="{43630A8F-6907-4402-860A-887F489A06D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44" name="Freeform 56">
                <a:extLst>
                  <a:ext uri="{FF2B5EF4-FFF2-40B4-BE49-F238E27FC236}">
                    <a16:creationId xmlns:a16="http://schemas.microsoft.com/office/drawing/2014/main" id="{1139FEB9-88E5-4F1F-BB73-6710BEB982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45" name="Freeform 57">
                <a:extLst>
                  <a:ext uri="{FF2B5EF4-FFF2-40B4-BE49-F238E27FC236}">
                    <a16:creationId xmlns:a16="http://schemas.microsoft.com/office/drawing/2014/main" id="{34B69359-5B0B-4015-A4C0-B008AF2A4F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46" name="Freeform 58">
                <a:extLst>
                  <a:ext uri="{FF2B5EF4-FFF2-40B4-BE49-F238E27FC236}">
                    <a16:creationId xmlns:a16="http://schemas.microsoft.com/office/drawing/2014/main" id="{9B35E19B-8D1A-4AD1-A786-6D0A1163F1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47" name="Freeform 59">
                <a:extLst>
                  <a:ext uri="{FF2B5EF4-FFF2-40B4-BE49-F238E27FC236}">
                    <a16:creationId xmlns:a16="http://schemas.microsoft.com/office/drawing/2014/main" id="{3A04DB51-F0C6-47A4-8E29-CEB5A72968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348" name="Freeform 60">
                <a:extLst>
                  <a:ext uri="{FF2B5EF4-FFF2-40B4-BE49-F238E27FC236}">
                    <a16:creationId xmlns:a16="http://schemas.microsoft.com/office/drawing/2014/main" id="{89990519-4C19-42CB-8A32-9B1B11627ED5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40349" name="Group 61">
                <a:extLst>
                  <a:ext uri="{FF2B5EF4-FFF2-40B4-BE49-F238E27FC236}">
                    <a16:creationId xmlns:a16="http://schemas.microsoft.com/office/drawing/2014/main" id="{0FF2D8AC-D482-40C0-8728-BD3522E6CD1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40350" name="Oval 62">
                  <a:extLst>
                    <a:ext uri="{FF2B5EF4-FFF2-40B4-BE49-F238E27FC236}">
                      <a16:creationId xmlns:a16="http://schemas.microsoft.com/office/drawing/2014/main" id="{E37EFCD3-AD75-4A1D-85EF-21005D317CC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0351" name="Oval 63">
                  <a:extLst>
                    <a:ext uri="{FF2B5EF4-FFF2-40B4-BE49-F238E27FC236}">
                      <a16:creationId xmlns:a16="http://schemas.microsoft.com/office/drawing/2014/main" id="{361F8DF4-9CE6-4DF5-9AB9-57CD3E1CF4B2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0352" name="Oval 64">
                  <a:extLst>
                    <a:ext uri="{FF2B5EF4-FFF2-40B4-BE49-F238E27FC236}">
                      <a16:creationId xmlns:a16="http://schemas.microsoft.com/office/drawing/2014/main" id="{55139A67-C277-4B10-8F0D-A7B273BD6F10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0353" name="Oval 65">
                  <a:extLst>
                    <a:ext uri="{FF2B5EF4-FFF2-40B4-BE49-F238E27FC236}">
                      <a16:creationId xmlns:a16="http://schemas.microsoft.com/office/drawing/2014/main" id="{DBFFEB7A-0AE4-4867-B104-CC2939370E60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40354" name="Rectangle 66">
            <a:extLst>
              <a:ext uri="{FF2B5EF4-FFF2-40B4-BE49-F238E27FC236}">
                <a16:creationId xmlns:a16="http://schemas.microsoft.com/office/drawing/2014/main" id="{6971F050-C730-4F13-8DB6-0160B6AB06AF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ar-SA" altLang="en-US" noProof="0"/>
              <a:t>انقر لتحرير نمط العنوان الرئيسي</a:t>
            </a:r>
          </a:p>
        </p:txBody>
      </p:sp>
      <p:sp>
        <p:nvSpPr>
          <p:cNvPr id="140355" name="Rectangle 67">
            <a:extLst>
              <a:ext uri="{FF2B5EF4-FFF2-40B4-BE49-F238E27FC236}">
                <a16:creationId xmlns:a16="http://schemas.microsoft.com/office/drawing/2014/main" id="{7A11F5F2-58B5-42F0-B3BF-B05C1E505E02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ar-SA" altLang="en-US" noProof="0"/>
              <a:t>انقر لتحرير نمط العنوان الثانوي الرئيسي</a:t>
            </a:r>
          </a:p>
        </p:txBody>
      </p:sp>
      <p:sp>
        <p:nvSpPr>
          <p:cNvPr id="140356" name="Rectangle 68">
            <a:extLst>
              <a:ext uri="{FF2B5EF4-FFF2-40B4-BE49-F238E27FC236}">
                <a16:creationId xmlns:a16="http://schemas.microsoft.com/office/drawing/2014/main" id="{B6307B75-2DC8-4E7E-9F20-E8269038E0E7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0357" name="Rectangle 69">
            <a:extLst>
              <a:ext uri="{FF2B5EF4-FFF2-40B4-BE49-F238E27FC236}">
                <a16:creationId xmlns:a16="http://schemas.microsoft.com/office/drawing/2014/main" id="{ED58C451-AEFB-41AE-8EF3-3274151ECC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40358" name="Rectangle 70">
            <a:extLst>
              <a:ext uri="{FF2B5EF4-FFF2-40B4-BE49-F238E27FC236}">
                <a16:creationId xmlns:a16="http://schemas.microsoft.com/office/drawing/2014/main" id="{4EBB1FEB-5317-40F1-AF17-2A5C4D0E71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AAD3D6C-65A4-42D0-BC6F-3C4E284E7E9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FE8F0-2621-465C-A651-041BCB7E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075BB2-45E1-4025-98E6-E57D33A49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F5275-4A3D-40AD-B333-F8C3CC89D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00857-47A2-418C-B7A1-CA5DC36DC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2AA3F-5607-4CF1-97CD-44DD0A007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3393FA-A3AB-4BF4-9614-9355FC2BF37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9000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2C291F-30E2-4BC0-BCC8-437DE9C3B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A31631-2AD4-400F-BEC7-7C13B46A6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6AB72-0E90-4747-9A0F-6B4B7FFDB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00A08-9D8E-418F-AE6B-FA583467D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6C8F8-BE22-43E7-906E-9B908B46F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F6AAD-8C3C-4A18-855C-28AB93A217B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997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FF21DD-972F-40BF-BE47-EF0933196E47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077F0F-6EC3-4645-9688-8D0587F98E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C49DFC-0F3C-4519-B7FB-B325CFB5C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920966-782A-4D59-A59C-EEF069586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C68F894-C0C7-40C4-99E8-4B103C8F778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0602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24F63-579F-40F0-8539-89627FEB9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37F20-CAF1-429C-B249-F5CA4FCB6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1C062-3765-41AA-B35A-5013ACEFF2D5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5515AC7-F69A-4AB6-8FED-80325E580AED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B8157D6-248B-4088-9549-006DCE4413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B330CF6-DADF-46F0-A378-52D0E5799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B0561C3-F16D-4635-9D6F-69F96530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57CA519-8EDD-40DC-9047-C0CDCECE249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8378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DFE0D-AB35-4C3C-9833-484C35D8D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72F4E-B1F3-4776-974B-94C5830D7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56A42-8DA4-4754-9F60-F787E3A0D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2D712-0848-49DC-822A-0933FA4FA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0B5F8-5F53-4E71-9B64-1CE5C656F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24E61C-0340-4C42-B473-620ED6FD8FE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5812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C0864-F69D-4257-90CF-261882AD9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D6245A-9879-4642-99B3-9C42064FB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661B1-EB4F-40F0-AC3D-BA02A4CA1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84DC3-7646-45CB-9004-F56285CB2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E4584-19B8-4E78-BF31-DF4107FF4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0A0FA-C003-4954-A1FF-8F295DA8A72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623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D66CD-C4D9-40A9-8BC8-A094874A1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0F6BB-EC79-4C13-9BED-D138EC693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9D5CC-D334-4EDA-89E1-2295EEECA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4F060-5C95-4A26-9A70-4F5DF0AB5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4B4E6-E942-4E3A-92D4-B2C7FEACF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CCD17E-1833-4741-B678-54925A1D1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E5B96-66C5-4922-8E52-A1E69B7BFCE7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679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0B8BC-813F-4188-9BE2-90F283EFB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CE3F99-B797-4367-8ACC-5BCD3E949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A23A05-E8B0-4C89-9E30-DE2E5C5EF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A7C272-3438-4A01-8DDC-DABA29BF8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884692-50E9-4D09-9C61-15C986A507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8133EE-DEB8-4264-8316-C4F8D84F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21B95D-8529-4571-B4B0-7ACB361FF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DDF54B-733E-40F7-A124-A328C063A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F1055-DB89-41BC-8A2D-E2153269209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4667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2A6B5-9DFD-4809-AB3A-FE8D09273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B58874-625B-4E20-9B62-B0F1F90E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D9A6BB-F8D5-4DE7-A2A8-1255AA2FF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EAA659-0376-4499-B1C1-5093AE7AA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16AA4-8C2D-4CD7-80F7-4D2AE8A5675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87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967AA1-CD96-413D-94C8-B5B0674A2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6609B9-6E61-4F7F-8B93-0A6A179D3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F96FA-220A-47C2-A689-1A5C62BF7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F7F37-A8B2-4752-95FB-795AD53DA1B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23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7A025-EFA4-44C2-8689-C28279612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70314-E69F-4C5A-A2A8-989F91307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E4B6E7-6625-46B0-A2BE-70F1B313C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7EA068-CA47-470A-B04C-07916ED81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54A6D-FF83-4976-8CFE-00E0357FB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09BCD-59DA-4486-985E-14C7E5841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1DD50-D0E3-4E92-8AD3-C8920923AEF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89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AB029-1F13-45FA-9CE1-8BDD34A5D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A55812-41E5-488A-ABBB-EDAEEE301A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AC8C39-6730-4DAA-BA05-BB0C70BFC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18402-444C-4844-B635-F9D081BFB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493B7-484C-43BC-812A-A67BF6363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9A3B81-B2D6-4A72-AD65-3666A92C4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96820C-9794-455E-9900-04C7ABE8F58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328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Freeform 2">
            <a:extLst>
              <a:ext uri="{FF2B5EF4-FFF2-40B4-BE49-F238E27FC236}">
                <a16:creationId xmlns:a16="http://schemas.microsoft.com/office/drawing/2014/main" id="{26A15B61-5BAB-48F7-A3E4-5E113C10EA31}"/>
              </a:ext>
            </a:extLst>
          </p:cNvPr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39267" name="Group 3">
            <a:extLst>
              <a:ext uri="{FF2B5EF4-FFF2-40B4-BE49-F238E27FC236}">
                <a16:creationId xmlns:a16="http://schemas.microsoft.com/office/drawing/2014/main" id="{D276C839-5AB3-48B9-A6E8-F03BBABC9077}"/>
              </a:ext>
            </a:extLst>
          </p:cNvPr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39268" name="Freeform 4">
              <a:extLst>
                <a:ext uri="{FF2B5EF4-FFF2-40B4-BE49-F238E27FC236}">
                  <a16:creationId xmlns:a16="http://schemas.microsoft.com/office/drawing/2014/main" id="{198F0F13-176C-46B1-ACAD-3E06BCC0B47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9269" name="Group 5">
              <a:extLst>
                <a:ext uri="{FF2B5EF4-FFF2-40B4-BE49-F238E27FC236}">
                  <a16:creationId xmlns:a16="http://schemas.microsoft.com/office/drawing/2014/main" id="{CD687530-5947-44AA-8EE2-5A08064798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9270" name="Oval 6">
                <a:extLst>
                  <a:ext uri="{FF2B5EF4-FFF2-40B4-BE49-F238E27FC236}">
                    <a16:creationId xmlns:a16="http://schemas.microsoft.com/office/drawing/2014/main" id="{BDA5E553-0267-4976-9FDA-23CA02A4B042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1" name="Oval 7">
                <a:extLst>
                  <a:ext uri="{FF2B5EF4-FFF2-40B4-BE49-F238E27FC236}">
                    <a16:creationId xmlns:a16="http://schemas.microsoft.com/office/drawing/2014/main" id="{A8497DE1-1F87-43DC-A95B-5E0E81F82236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2" name="Oval 8">
                <a:extLst>
                  <a:ext uri="{FF2B5EF4-FFF2-40B4-BE49-F238E27FC236}">
                    <a16:creationId xmlns:a16="http://schemas.microsoft.com/office/drawing/2014/main" id="{67FFA798-1F88-41ED-B2BD-F6CB7C280AB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3" name="Oval 9">
                <a:extLst>
                  <a:ext uri="{FF2B5EF4-FFF2-40B4-BE49-F238E27FC236}">
                    <a16:creationId xmlns:a16="http://schemas.microsoft.com/office/drawing/2014/main" id="{99761B30-B42C-4C3F-A964-E2B09D9FAC03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4" name="Oval 10">
                <a:extLst>
                  <a:ext uri="{FF2B5EF4-FFF2-40B4-BE49-F238E27FC236}">
                    <a16:creationId xmlns:a16="http://schemas.microsoft.com/office/drawing/2014/main" id="{D044A055-416A-46CF-B60C-32FCD637B25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5" name="Freeform 11">
                <a:extLst>
                  <a:ext uri="{FF2B5EF4-FFF2-40B4-BE49-F238E27FC236}">
                    <a16:creationId xmlns:a16="http://schemas.microsoft.com/office/drawing/2014/main" id="{AE4E4D96-96D2-4219-8896-6B2EE9DC5CC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6" name="Freeform 12">
                <a:extLst>
                  <a:ext uri="{FF2B5EF4-FFF2-40B4-BE49-F238E27FC236}">
                    <a16:creationId xmlns:a16="http://schemas.microsoft.com/office/drawing/2014/main" id="{10D2BA97-36A9-439C-B27C-A9373A95312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7" name="Freeform 13">
                <a:extLst>
                  <a:ext uri="{FF2B5EF4-FFF2-40B4-BE49-F238E27FC236}">
                    <a16:creationId xmlns:a16="http://schemas.microsoft.com/office/drawing/2014/main" id="{DD2CEAD3-AD81-4D03-AC74-AFFEE7EB50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8" name="Freeform 14">
                <a:extLst>
                  <a:ext uri="{FF2B5EF4-FFF2-40B4-BE49-F238E27FC236}">
                    <a16:creationId xmlns:a16="http://schemas.microsoft.com/office/drawing/2014/main" id="{B80573A9-2094-467C-90F2-6E58EEB2453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79" name="Freeform 15">
                <a:extLst>
                  <a:ext uri="{FF2B5EF4-FFF2-40B4-BE49-F238E27FC236}">
                    <a16:creationId xmlns:a16="http://schemas.microsoft.com/office/drawing/2014/main" id="{140D38B3-AEF8-4FA2-B2E7-BB33B46F2F2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80" name="Oval 16">
                <a:extLst>
                  <a:ext uri="{FF2B5EF4-FFF2-40B4-BE49-F238E27FC236}">
                    <a16:creationId xmlns:a16="http://schemas.microsoft.com/office/drawing/2014/main" id="{F8CCBC37-166A-4FCC-8B37-1B07FD85240A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9281" name="Group 17">
              <a:extLst>
                <a:ext uri="{FF2B5EF4-FFF2-40B4-BE49-F238E27FC236}">
                  <a16:creationId xmlns:a16="http://schemas.microsoft.com/office/drawing/2014/main" id="{28E7C27F-37F8-404F-8660-B8E3E016098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9282" name="Oval 18">
                <a:extLst>
                  <a:ext uri="{FF2B5EF4-FFF2-40B4-BE49-F238E27FC236}">
                    <a16:creationId xmlns:a16="http://schemas.microsoft.com/office/drawing/2014/main" id="{E1EE9367-EF15-4579-A35A-C4D324B119A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83" name="Oval 19">
                <a:extLst>
                  <a:ext uri="{FF2B5EF4-FFF2-40B4-BE49-F238E27FC236}">
                    <a16:creationId xmlns:a16="http://schemas.microsoft.com/office/drawing/2014/main" id="{720EF162-3CCB-482C-9B06-3664EF2A80A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84" name="Oval 20">
                <a:extLst>
                  <a:ext uri="{FF2B5EF4-FFF2-40B4-BE49-F238E27FC236}">
                    <a16:creationId xmlns:a16="http://schemas.microsoft.com/office/drawing/2014/main" id="{A1AC4EF8-5DB2-4541-BAE9-33D1708F726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85" name="Oval 21">
                <a:extLst>
                  <a:ext uri="{FF2B5EF4-FFF2-40B4-BE49-F238E27FC236}">
                    <a16:creationId xmlns:a16="http://schemas.microsoft.com/office/drawing/2014/main" id="{31FFBADE-211D-4114-9A29-4ECA8B8713B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86" name="Oval 22">
                <a:extLst>
                  <a:ext uri="{FF2B5EF4-FFF2-40B4-BE49-F238E27FC236}">
                    <a16:creationId xmlns:a16="http://schemas.microsoft.com/office/drawing/2014/main" id="{8DB85D76-CFDE-4E01-BDAE-50B73D970CB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87" name="Oval 23">
                <a:extLst>
                  <a:ext uri="{FF2B5EF4-FFF2-40B4-BE49-F238E27FC236}">
                    <a16:creationId xmlns:a16="http://schemas.microsoft.com/office/drawing/2014/main" id="{2BE4B398-800A-4169-90FB-FE7E63FB42FE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88" name="Oval 24">
                <a:extLst>
                  <a:ext uri="{FF2B5EF4-FFF2-40B4-BE49-F238E27FC236}">
                    <a16:creationId xmlns:a16="http://schemas.microsoft.com/office/drawing/2014/main" id="{94AFB79C-225D-4659-A6D7-1211F065654D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89" name="Oval 25">
                <a:extLst>
                  <a:ext uri="{FF2B5EF4-FFF2-40B4-BE49-F238E27FC236}">
                    <a16:creationId xmlns:a16="http://schemas.microsoft.com/office/drawing/2014/main" id="{170FBF2F-7F83-41A8-8EA8-10DABEB134C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0" name="Freeform 26">
                <a:extLst>
                  <a:ext uri="{FF2B5EF4-FFF2-40B4-BE49-F238E27FC236}">
                    <a16:creationId xmlns:a16="http://schemas.microsoft.com/office/drawing/2014/main" id="{2029EF4C-2D8F-4797-93F3-5F1F7B65329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1" name="Freeform 27">
                <a:extLst>
                  <a:ext uri="{FF2B5EF4-FFF2-40B4-BE49-F238E27FC236}">
                    <a16:creationId xmlns:a16="http://schemas.microsoft.com/office/drawing/2014/main" id="{C27F1003-D3B5-4227-8D8B-46F17734C8C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2" name="Freeform 28">
                <a:extLst>
                  <a:ext uri="{FF2B5EF4-FFF2-40B4-BE49-F238E27FC236}">
                    <a16:creationId xmlns:a16="http://schemas.microsoft.com/office/drawing/2014/main" id="{05D7C6EA-05AF-4744-B666-EACA781570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3" name="Freeform 29">
                <a:extLst>
                  <a:ext uri="{FF2B5EF4-FFF2-40B4-BE49-F238E27FC236}">
                    <a16:creationId xmlns:a16="http://schemas.microsoft.com/office/drawing/2014/main" id="{1AF9BA33-8141-4CCD-9BD9-7FE533178F5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4" name="Freeform 30">
                <a:extLst>
                  <a:ext uri="{FF2B5EF4-FFF2-40B4-BE49-F238E27FC236}">
                    <a16:creationId xmlns:a16="http://schemas.microsoft.com/office/drawing/2014/main" id="{6E75E458-0FC1-4031-B8B5-9175B81D8E5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5" name="Freeform 31">
                <a:extLst>
                  <a:ext uri="{FF2B5EF4-FFF2-40B4-BE49-F238E27FC236}">
                    <a16:creationId xmlns:a16="http://schemas.microsoft.com/office/drawing/2014/main" id="{EEB97CBA-FA61-456B-970B-6E6910C8200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6" name="Freeform 32">
                <a:extLst>
                  <a:ext uri="{FF2B5EF4-FFF2-40B4-BE49-F238E27FC236}">
                    <a16:creationId xmlns:a16="http://schemas.microsoft.com/office/drawing/2014/main" id="{1BD6B7BB-F9D3-49BE-B783-8C06A239CB7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7" name="Freeform 33">
                <a:extLst>
                  <a:ext uri="{FF2B5EF4-FFF2-40B4-BE49-F238E27FC236}">
                    <a16:creationId xmlns:a16="http://schemas.microsoft.com/office/drawing/2014/main" id="{D07A2B74-CBFB-49E5-B364-0F703F93295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8" name="Freeform 34">
                <a:extLst>
                  <a:ext uri="{FF2B5EF4-FFF2-40B4-BE49-F238E27FC236}">
                    <a16:creationId xmlns:a16="http://schemas.microsoft.com/office/drawing/2014/main" id="{F9F372F0-048B-4919-9BC5-37ED19DA3C3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299" name="Freeform 35">
                <a:extLst>
                  <a:ext uri="{FF2B5EF4-FFF2-40B4-BE49-F238E27FC236}">
                    <a16:creationId xmlns:a16="http://schemas.microsoft.com/office/drawing/2014/main" id="{804C48DC-1406-4627-B176-E0E1B5A1FE4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9300" name="Group 36">
              <a:extLst>
                <a:ext uri="{FF2B5EF4-FFF2-40B4-BE49-F238E27FC236}">
                  <a16:creationId xmlns:a16="http://schemas.microsoft.com/office/drawing/2014/main" id="{0AF1022E-3A33-48EE-AA2E-FA53E94A41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9301" name="Freeform 37">
                <a:extLst>
                  <a:ext uri="{FF2B5EF4-FFF2-40B4-BE49-F238E27FC236}">
                    <a16:creationId xmlns:a16="http://schemas.microsoft.com/office/drawing/2014/main" id="{DF852536-8F17-411C-9521-C92D3E306D9B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02" name="Freeform 38">
                <a:extLst>
                  <a:ext uri="{FF2B5EF4-FFF2-40B4-BE49-F238E27FC236}">
                    <a16:creationId xmlns:a16="http://schemas.microsoft.com/office/drawing/2014/main" id="{8DE261DB-93AC-40A1-862E-F23AE7C8E41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03" name="Freeform 39">
                <a:extLst>
                  <a:ext uri="{FF2B5EF4-FFF2-40B4-BE49-F238E27FC236}">
                    <a16:creationId xmlns:a16="http://schemas.microsoft.com/office/drawing/2014/main" id="{0D07BA24-1339-46F9-8B3D-419716A2D5E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04" name="Freeform 40">
                <a:extLst>
                  <a:ext uri="{FF2B5EF4-FFF2-40B4-BE49-F238E27FC236}">
                    <a16:creationId xmlns:a16="http://schemas.microsoft.com/office/drawing/2014/main" id="{8C711FDA-91DB-4161-8006-326EEA6FF2D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05" name="Freeform 41">
                <a:extLst>
                  <a:ext uri="{FF2B5EF4-FFF2-40B4-BE49-F238E27FC236}">
                    <a16:creationId xmlns:a16="http://schemas.microsoft.com/office/drawing/2014/main" id="{9765E977-57A9-42CE-B30F-9D9C309BB0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06" name="Freeform 42">
                <a:extLst>
                  <a:ext uri="{FF2B5EF4-FFF2-40B4-BE49-F238E27FC236}">
                    <a16:creationId xmlns:a16="http://schemas.microsoft.com/office/drawing/2014/main" id="{5727BF68-341F-428E-B16E-3422D0C06A3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07" name="Freeform 43">
                <a:extLst>
                  <a:ext uri="{FF2B5EF4-FFF2-40B4-BE49-F238E27FC236}">
                    <a16:creationId xmlns:a16="http://schemas.microsoft.com/office/drawing/2014/main" id="{A3F6DDE9-2AB6-4906-BAA0-A8AC1F97F39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08" name="Freeform 44">
                <a:extLst>
                  <a:ext uri="{FF2B5EF4-FFF2-40B4-BE49-F238E27FC236}">
                    <a16:creationId xmlns:a16="http://schemas.microsoft.com/office/drawing/2014/main" id="{DDCE3A59-A8C1-40B1-94DE-6EC4C72387B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09" name="Freeform 45">
                <a:extLst>
                  <a:ext uri="{FF2B5EF4-FFF2-40B4-BE49-F238E27FC236}">
                    <a16:creationId xmlns:a16="http://schemas.microsoft.com/office/drawing/2014/main" id="{6AB2C4F2-7F62-4ABE-836B-3458460377B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0" name="Freeform 46">
                <a:extLst>
                  <a:ext uri="{FF2B5EF4-FFF2-40B4-BE49-F238E27FC236}">
                    <a16:creationId xmlns:a16="http://schemas.microsoft.com/office/drawing/2014/main" id="{DA50FE99-AF24-4C07-8B2B-01F6394A39F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1" name="Freeform 47">
                <a:extLst>
                  <a:ext uri="{FF2B5EF4-FFF2-40B4-BE49-F238E27FC236}">
                    <a16:creationId xmlns:a16="http://schemas.microsoft.com/office/drawing/2014/main" id="{7531AC50-1ADC-40C9-9EE3-AC0A82CFADC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2" name="Oval 48">
                <a:extLst>
                  <a:ext uri="{FF2B5EF4-FFF2-40B4-BE49-F238E27FC236}">
                    <a16:creationId xmlns:a16="http://schemas.microsoft.com/office/drawing/2014/main" id="{44737D94-1222-4BEA-A852-9067D43CB685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3" name="Oval 49">
                <a:extLst>
                  <a:ext uri="{FF2B5EF4-FFF2-40B4-BE49-F238E27FC236}">
                    <a16:creationId xmlns:a16="http://schemas.microsoft.com/office/drawing/2014/main" id="{252A2632-ADE2-4A65-82CE-1FDB48F79954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4" name="Oval 50">
                <a:extLst>
                  <a:ext uri="{FF2B5EF4-FFF2-40B4-BE49-F238E27FC236}">
                    <a16:creationId xmlns:a16="http://schemas.microsoft.com/office/drawing/2014/main" id="{C7E204B0-2508-40DF-98B3-E839E41C02E7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5" name="Oval 51">
                <a:extLst>
                  <a:ext uri="{FF2B5EF4-FFF2-40B4-BE49-F238E27FC236}">
                    <a16:creationId xmlns:a16="http://schemas.microsoft.com/office/drawing/2014/main" id="{DDDF45A3-C3FD-4BE8-A2F1-BFDDF003964C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6" name="Oval 52">
                <a:extLst>
                  <a:ext uri="{FF2B5EF4-FFF2-40B4-BE49-F238E27FC236}">
                    <a16:creationId xmlns:a16="http://schemas.microsoft.com/office/drawing/2014/main" id="{A1452033-DC6F-4FCA-8D26-87F3DEDFF041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17" name="Oval 53">
                <a:extLst>
                  <a:ext uri="{FF2B5EF4-FFF2-40B4-BE49-F238E27FC236}">
                    <a16:creationId xmlns:a16="http://schemas.microsoft.com/office/drawing/2014/main" id="{718B67C4-23B1-4B02-80F7-585BDDBC5708}"/>
                  </a:ext>
                </a:extLst>
              </p:cNvPr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9318" name="Group 54">
              <a:extLst>
                <a:ext uri="{FF2B5EF4-FFF2-40B4-BE49-F238E27FC236}">
                  <a16:creationId xmlns:a16="http://schemas.microsoft.com/office/drawing/2014/main" id="{9E72601E-7181-494E-BE43-385BF74A32F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39319" name="Freeform 55">
                <a:extLst>
                  <a:ext uri="{FF2B5EF4-FFF2-40B4-BE49-F238E27FC236}">
                    <a16:creationId xmlns:a16="http://schemas.microsoft.com/office/drawing/2014/main" id="{258BBB8A-C7A6-46F1-9FE7-48D4DBB2477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20" name="Freeform 56">
                <a:extLst>
                  <a:ext uri="{FF2B5EF4-FFF2-40B4-BE49-F238E27FC236}">
                    <a16:creationId xmlns:a16="http://schemas.microsoft.com/office/drawing/2014/main" id="{C3F81B74-A213-42D2-BB6B-D36EABB15EC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21" name="Freeform 57">
                <a:extLst>
                  <a:ext uri="{FF2B5EF4-FFF2-40B4-BE49-F238E27FC236}">
                    <a16:creationId xmlns:a16="http://schemas.microsoft.com/office/drawing/2014/main" id="{32D56395-7A78-4505-954A-3E30AFAA399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22" name="Freeform 58">
                <a:extLst>
                  <a:ext uri="{FF2B5EF4-FFF2-40B4-BE49-F238E27FC236}">
                    <a16:creationId xmlns:a16="http://schemas.microsoft.com/office/drawing/2014/main" id="{436F317F-D988-4165-8E0F-CABC830268F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23" name="Freeform 59">
                <a:extLst>
                  <a:ext uri="{FF2B5EF4-FFF2-40B4-BE49-F238E27FC236}">
                    <a16:creationId xmlns:a16="http://schemas.microsoft.com/office/drawing/2014/main" id="{E9CD2C1C-7FF8-40FD-97F7-712E0C15C5B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24" name="Freeform 60">
                <a:extLst>
                  <a:ext uri="{FF2B5EF4-FFF2-40B4-BE49-F238E27FC236}">
                    <a16:creationId xmlns:a16="http://schemas.microsoft.com/office/drawing/2014/main" id="{E3482D51-8594-4F60-A9D2-1B4F4CC87BE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325" name="Freeform 61">
                <a:extLst>
                  <a:ext uri="{FF2B5EF4-FFF2-40B4-BE49-F238E27FC236}">
                    <a16:creationId xmlns:a16="http://schemas.microsoft.com/office/drawing/2014/main" id="{34F173DF-9C25-44D3-B575-72975C1F86D7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9326" name="Group 62">
                <a:extLst>
                  <a:ext uri="{FF2B5EF4-FFF2-40B4-BE49-F238E27FC236}">
                    <a16:creationId xmlns:a16="http://schemas.microsoft.com/office/drawing/2014/main" id="{6C03D7B6-E494-4635-B705-74E4844CA5C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39327" name="Oval 63">
                  <a:extLst>
                    <a:ext uri="{FF2B5EF4-FFF2-40B4-BE49-F238E27FC236}">
                      <a16:creationId xmlns:a16="http://schemas.microsoft.com/office/drawing/2014/main" id="{7A3675F9-9A49-4759-AB01-B98D3778935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9328" name="Oval 64">
                  <a:extLst>
                    <a:ext uri="{FF2B5EF4-FFF2-40B4-BE49-F238E27FC236}">
                      <a16:creationId xmlns:a16="http://schemas.microsoft.com/office/drawing/2014/main" id="{1BEFA5FB-CADF-418A-A535-9F979B95FEA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9329" name="Oval 65">
                  <a:extLst>
                    <a:ext uri="{FF2B5EF4-FFF2-40B4-BE49-F238E27FC236}">
                      <a16:creationId xmlns:a16="http://schemas.microsoft.com/office/drawing/2014/main" id="{542CCB99-6661-4C64-AAB0-F991C7E1A757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9330" name="Oval 66">
                  <a:extLst>
                    <a:ext uri="{FF2B5EF4-FFF2-40B4-BE49-F238E27FC236}">
                      <a16:creationId xmlns:a16="http://schemas.microsoft.com/office/drawing/2014/main" id="{E2D01950-F02B-4362-9414-EC78D2E1120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39331" name="Rectangle 67">
            <a:extLst>
              <a:ext uri="{FF2B5EF4-FFF2-40B4-BE49-F238E27FC236}">
                <a16:creationId xmlns:a16="http://schemas.microsoft.com/office/drawing/2014/main" id="{44372B11-74D0-4AA4-8461-3AFE5389D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39332" name="Rectangle 68">
            <a:extLst>
              <a:ext uri="{FF2B5EF4-FFF2-40B4-BE49-F238E27FC236}">
                <a16:creationId xmlns:a16="http://schemas.microsoft.com/office/drawing/2014/main" id="{FCC9D3D1-53E9-4C9C-86EC-634F124BAC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39333" name="Rectangle 69">
            <a:extLst>
              <a:ext uri="{FF2B5EF4-FFF2-40B4-BE49-F238E27FC236}">
                <a16:creationId xmlns:a16="http://schemas.microsoft.com/office/drawing/2014/main" id="{8ED10491-39CA-48E7-BD2D-F90B9845443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39334" name="Rectangle 70">
            <a:extLst>
              <a:ext uri="{FF2B5EF4-FFF2-40B4-BE49-F238E27FC236}">
                <a16:creationId xmlns:a16="http://schemas.microsoft.com/office/drawing/2014/main" id="{2EFCD8DB-4412-4E52-8193-3641B9789E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39335" name="Rectangle 71">
            <a:extLst>
              <a:ext uri="{FF2B5EF4-FFF2-40B4-BE49-F238E27FC236}">
                <a16:creationId xmlns:a16="http://schemas.microsoft.com/office/drawing/2014/main" id="{3C354A83-CF77-4077-915F-0995A27980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B18E228-607C-484B-8C0F-A1CFC91C418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</p:sldLayoutIdLst>
  <p:txStyles>
    <p:titleStyle>
      <a:lvl1pPr algn="ctr" rtl="1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gif"/><Relationship Id="rId5" Type="http://schemas.openxmlformats.org/officeDocument/2006/relationships/image" Target="../media/image1.gif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audio" Target="../media/audio9.wav"/><Relationship Id="rId7" Type="http://schemas.openxmlformats.org/officeDocument/2006/relationships/image" Target="../media/image12.gif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jpeg"/><Relationship Id="rId5" Type="http://schemas.openxmlformats.org/officeDocument/2006/relationships/image" Target="../media/image11.gif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gif"/><Relationship Id="rId5" Type="http://schemas.openxmlformats.org/officeDocument/2006/relationships/image" Target="../media/image3.jpeg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gif"/><Relationship Id="rId5" Type="http://schemas.openxmlformats.org/officeDocument/2006/relationships/audio" Target="../media/audio8.wav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6">
            <a:extLst>
              <a:ext uri="{FF2B5EF4-FFF2-40B4-BE49-F238E27FC236}">
                <a16:creationId xmlns:a16="http://schemas.microsoft.com/office/drawing/2014/main" id="{523EFC80-E132-46CA-89D8-8A6AE7473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" y="1660852"/>
            <a:ext cx="91424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ar-JO" altLang="en-US" sz="2800" b="1" dirty="0">
                <a:latin typeface="Garamond" panose="02020404030301010803" pitchFamily="18" charset="0"/>
              </a:rPr>
              <a:t>مدارس بطريركية الروم الأرثوذكس المقدسية </a:t>
            </a:r>
            <a:r>
              <a:rPr lang="ar-JO" altLang="en-US" sz="2800" b="1" dirty="0" smtClean="0">
                <a:latin typeface="Garamond" panose="02020404030301010803" pitchFamily="18" charset="0"/>
              </a:rPr>
              <a:t>الثانويه /مأدبا</a:t>
            </a:r>
            <a:endParaRPr lang="ar-JO" altLang="en-US" sz="2800" b="1" dirty="0">
              <a:latin typeface="Garamond" panose="02020404030301010803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ar-JO" altLang="en-US" sz="2800" b="1" dirty="0">
                <a:latin typeface="Garamond" panose="02020404030301010803" pitchFamily="18" charset="0"/>
              </a:rPr>
              <a:t> </a:t>
            </a:r>
            <a:endParaRPr lang="en-US" altLang="en-US" sz="2800" b="1" dirty="0">
              <a:latin typeface="Garamond" panose="02020404030301010803" pitchFamily="18" charset="0"/>
            </a:endParaRPr>
          </a:p>
          <a:p>
            <a:pPr algn="ctr">
              <a:spcBef>
                <a:spcPct val="50000"/>
              </a:spcBef>
            </a:pP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7" name="WordArt 9">
            <a:extLst>
              <a:ext uri="{FF2B5EF4-FFF2-40B4-BE49-F238E27FC236}">
                <a16:creationId xmlns:a16="http://schemas.microsoft.com/office/drawing/2014/main" id="{65883AFA-B9CD-48E6-867F-C51AD769A0E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0" y="3124200"/>
            <a:ext cx="8610600" cy="1600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ar-AE" sz="3600" kern="10" dirty="0">
                <a:gradFill rotWithShape="0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إعراب المضارع المعتل الآخر</a:t>
            </a:r>
            <a:endParaRPr lang="en-US" sz="3600" kern="10" dirty="0">
              <a:gradFill rotWithShape="0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513BE7FB-6678-4ACA-8F34-C15C0C998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14400" y="5257800"/>
            <a:ext cx="62484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4400" b="1" dirty="0">
                <a:latin typeface="Times New Roman" panose="02020603050405020304" pitchFamily="18" charset="0"/>
              </a:rPr>
              <a:t>إعداد المعلمة:- دعاء </a:t>
            </a:r>
            <a:r>
              <a:rPr lang="ar-JO" altLang="en-US" sz="4400" b="1" dirty="0" err="1">
                <a:latin typeface="Times New Roman" panose="02020603050405020304" pitchFamily="18" charset="0"/>
              </a:rPr>
              <a:t>اللبابدة</a:t>
            </a:r>
            <a:endParaRPr lang="en-US" altLang="en-US" sz="4400" b="1" dirty="0">
              <a:latin typeface="Times New Roman" panose="02020603050405020304" pitchFamily="18" charset="0"/>
            </a:endParaRPr>
          </a:p>
        </p:txBody>
      </p:sp>
      <p:pic>
        <p:nvPicPr>
          <p:cNvPr id="2059" name="Picture 11">
            <a:extLst>
              <a:ext uri="{FF2B5EF4-FFF2-40B4-BE49-F238E27FC236}">
                <a16:creationId xmlns:a16="http://schemas.microsoft.com/office/drawing/2014/main" id="{585F132C-085D-49AF-BF99-0380E67E719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710" y="214290"/>
            <a:ext cx="93345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D8B3C543-85D5-461F-81A8-E48FDBE766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0"/>
            <a:ext cx="93345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1" name="Picture 13">
            <a:extLst>
              <a:ext uri="{FF2B5EF4-FFF2-40B4-BE49-F238E27FC236}">
                <a16:creationId xmlns:a16="http://schemas.microsoft.com/office/drawing/2014/main" id="{A93C08AB-7B6D-4515-BDC1-603AC7A7A9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651375"/>
            <a:ext cx="2303462" cy="220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utoUpdateAnimBg="0"/>
      <p:bldP spid="2058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/>
            </a:r>
            <a:br>
              <a:rPr lang="ar-JO" dirty="0"/>
            </a:br>
            <a:r>
              <a:rPr lang="ar-JO" dirty="0"/>
              <a:t/>
            </a:r>
            <a:br>
              <a:rPr lang="ar-JO" dirty="0"/>
            </a:br>
            <a:r>
              <a:rPr lang="ar-JO" dirty="0"/>
              <a:t/>
            </a:r>
            <a:br>
              <a:rPr lang="ar-JO" dirty="0"/>
            </a:br>
            <a:r>
              <a:rPr lang="ar-JO" dirty="0"/>
              <a:t/>
            </a:r>
            <a:br>
              <a:rPr lang="ar-JO" dirty="0"/>
            </a:br>
            <a:r>
              <a:rPr lang="ar-JO" dirty="0"/>
              <a:t/>
            </a:r>
            <a:br>
              <a:rPr lang="ar-JO" dirty="0"/>
            </a:br>
            <a:r>
              <a:rPr lang="ar-JO" dirty="0"/>
              <a:t/>
            </a:r>
            <a:br>
              <a:rPr lang="ar-JO" dirty="0"/>
            </a:br>
            <a:r>
              <a:rPr lang="ar-JO" dirty="0"/>
              <a:t/>
            </a:r>
            <a:br>
              <a:rPr lang="ar-JO" dirty="0"/>
            </a:br>
            <a:r>
              <a:rPr lang="ar-JO" dirty="0"/>
              <a:t>** الفعل المضارع المعتل الآخر في حالة النّصب يعرب كالتالي : </a:t>
            </a:r>
            <a:br>
              <a:rPr lang="ar-JO" dirty="0"/>
            </a:br>
            <a:r>
              <a:rPr lang="ar-JO" dirty="0"/>
              <a:t>** إذا انتهى بحرف العلّة ” واو   وياء ”</a:t>
            </a:r>
            <a:br>
              <a:rPr lang="ar-JO" dirty="0"/>
            </a:br>
            <a:r>
              <a:rPr lang="ar-JO" dirty="0"/>
              <a:t>الحركة تظهر على آخر على الفعل . </a:t>
            </a:r>
            <a:br>
              <a:rPr lang="ar-JO" dirty="0"/>
            </a:br>
            <a:r>
              <a:rPr lang="ar-JO" dirty="0"/>
              <a:t>أمّا في حالة انتهى بألف المقصورة </a:t>
            </a:r>
            <a:br>
              <a:rPr lang="ar-JO" dirty="0"/>
            </a:br>
            <a:r>
              <a:rPr lang="ar-JO" dirty="0"/>
              <a:t>الحركة لا تظهر بل تقدّر</a:t>
            </a:r>
            <a:r>
              <a:rPr lang="ar-BH" dirty="0"/>
              <a:t>للتعذّر</a:t>
            </a:r>
            <a:r>
              <a:rPr lang="ar-JO"/>
              <a:t> </a:t>
            </a:r>
            <a:r>
              <a:rPr lang="ar-JO" dirty="0"/>
              <a:t>. </a:t>
            </a:r>
            <a:br>
              <a:rPr lang="ar-JO" dirty="0"/>
            </a:br>
            <a:r>
              <a:rPr lang="ar-JO" dirty="0"/>
              <a:t/>
            </a:r>
            <a:br>
              <a:rPr lang="ar-JO" dirty="0"/>
            </a:br>
            <a:r>
              <a:rPr lang="ar-JO" dirty="0"/>
              <a:t> </a:t>
            </a:r>
            <a:endParaRPr lang="ar-SA" dirty="0"/>
          </a:p>
        </p:txBody>
      </p:sp>
      <p:sp>
        <p:nvSpPr>
          <p:cNvPr id="3" name="وجه ضاحك 2"/>
          <p:cNvSpPr/>
          <p:nvPr/>
        </p:nvSpPr>
        <p:spPr>
          <a:xfrm>
            <a:off x="0" y="4714884"/>
            <a:ext cx="2857520" cy="178595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القسم الثالث :- الفعل المضارع المعتل في حالة الجزم .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ar-JO" dirty="0"/>
              <a:t>نلاحظ أنّ </a:t>
            </a:r>
            <a:r>
              <a:rPr lang="ar-JO" dirty="0" err="1"/>
              <a:t>الافعال</a:t>
            </a:r>
            <a:r>
              <a:rPr lang="ar-JO" dirty="0"/>
              <a:t> السابقة قد </a:t>
            </a:r>
          </a:p>
          <a:p>
            <a:pPr>
              <a:buNone/>
            </a:pPr>
            <a:r>
              <a:rPr lang="ar-JO" dirty="0"/>
              <a:t>سبقت بحروف جزم ” لا لم لام الأمر الجازمة . </a:t>
            </a:r>
          </a:p>
          <a:p>
            <a:pPr>
              <a:buNone/>
            </a:pPr>
            <a:r>
              <a:rPr lang="ar-JO" dirty="0"/>
              <a:t>لا تمشِ ِ ....  تمش</a:t>
            </a:r>
            <a:r>
              <a:rPr lang="ar-BH"/>
              <a:t>ي </a:t>
            </a:r>
            <a:endParaRPr lang="ar-JO" dirty="0"/>
          </a:p>
          <a:p>
            <a:pPr>
              <a:buNone/>
            </a:pPr>
            <a:r>
              <a:rPr lang="ar-JO" dirty="0"/>
              <a:t>لترجُ ..... ترجو </a:t>
            </a:r>
          </a:p>
          <a:p>
            <a:pPr>
              <a:buNone/>
            </a:pPr>
            <a:r>
              <a:rPr lang="ar-JO" dirty="0"/>
              <a:t>لم يتبقَ ..... يتبقى </a:t>
            </a:r>
            <a:endParaRPr lang="ar-SA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ar-JO" dirty="0"/>
              <a:t>” لا تمش</a:t>
            </a:r>
            <a:r>
              <a:rPr lang="ar-JO" dirty="0">
                <a:solidFill>
                  <a:srgbClr val="FF0000"/>
                </a:solidFill>
              </a:rPr>
              <a:t> </a:t>
            </a:r>
            <a:r>
              <a:rPr lang="ar-JO" dirty="0" err="1">
                <a:solidFill>
                  <a:srgbClr val="FF0000"/>
                </a:solidFill>
              </a:rPr>
              <a:t>ِ</a:t>
            </a:r>
            <a:r>
              <a:rPr lang="ar-JO" dirty="0">
                <a:solidFill>
                  <a:srgbClr val="FF0000"/>
                </a:solidFill>
              </a:rPr>
              <a:t> </a:t>
            </a:r>
            <a:r>
              <a:rPr lang="ar-JO" dirty="0"/>
              <a:t>في الأرض مرحا ” </a:t>
            </a:r>
          </a:p>
          <a:p>
            <a:r>
              <a:rPr lang="ar-JO" dirty="0"/>
              <a:t>لترجُ الخير للناس جميعا . </a:t>
            </a:r>
          </a:p>
          <a:p>
            <a:r>
              <a:rPr lang="ar-JO" dirty="0"/>
              <a:t>لم يتبقَ عن موعد إقلاع </a:t>
            </a:r>
          </a:p>
          <a:p>
            <a:pPr>
              <a:buNone/>
            </a:pPr>
            <a:r>
              <a:rPr lang="ar-JO" dirty="0"/>
              <a:t>الطائرة إلاّ ربع ساعة . </a:t>
            </a:r>
            <a:endParaRPr lang="ar-SA" dirty="0"/>
          </a:p>
        </p:txBody>
      </p:sp>
      <p:pic>
        <p:nvPicPr>
          <p:cNvPr id="6" name="Picture 4" descr="w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037946"/>
            <a:ext cx="1869949" cy="157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ar-JO" dirty="0"/>
              <a:t>نلاحظ أنّ الفعل دون أن يسبق بحروف جزم يوجد حرف علّة في آخره / لكن عند دخول حرف العلّة قد حذف </a:t>
            </a:r>
          </a:p>
          <a:p>
            <a:r>
              <a:rPr lang="ar-JO" dirty="0"/>
              <a:t>ووضع مكانه حركة تناسب الحرف المحذوف ؛ </a:t>
            </a:r>
          </a:p>
          <a:p>
            <a:r>
              <a:rPr lang="ar-JO" dirty="0"/>
              <a:t>إذا كان الحرف المحذوف </a:t>
            </a:r>
            <a:r>
              <a:rPr lang="ar-JO" u="sng" dirty="0">
                <a:solidFill>
                  <a:srgbClr val="FF0000"/>
                </a:solidFill>
              </a:rPr>
              <a:t>واو</a:t>
            </a:r>
            <a:r>
              <a:rPr lang="ar-JO" dirty="0"/>
              <a:t> وضعت </a:t>
            </a:r>
            <a:r>
              <a:rPr lang="ar-JO" u="sng" dirty="0">
                <a:solidFill>
                  <a:srgbClr val="FFFF00"/>
                </a:solidFill>
              </a:rPr>
              <a:t>ضمّة</a:t>
            </a:r>
            <a:r>
              <a:rPr lang="ar-JO" dirty="0"/>
              <a:t> مكان الحرف .</a:t>
            </a:r>
          </a:p>
          <a:p>
            <a:r>
              <a:rPr lang="ar-JO" dirty="0"/>
              <a:t>إذا كان الحرف المحذوف </a:t>
            </a:r>
            <a:r>
              <a:rPr lang="ar-JO" u="sng" dirty="0" err="1">
                <a:solidFill>
                  <a:srgbClr val="FF0000"/>
                </a:solidFill>
              </a:rPr>
              <a:t>ي</a:t>
            </a:r>
            <a:r>
              <a:rPr lang="ar-JO" dirty="0"/>
              <a:t> وضعت </a:t>
            </a:r>
            <a:r>
              <a:rPr lang="ar-JO" u="sng" dirty="0">
                <a:solidFill>
                  <a:srgbClr val="FFFF00"/>
                </a:solidFill>
              </a:rPr>
              <a:t>كسرة</a:t>
            </a:r>
            <a:r>
              <a:rPr lang="ar-JO" dirty="0"/>
              <a:t> مكان الحرف .</a:t>
            </a:r>
          </a:p>
          <a:p>
            <a:r>
              <a:rPr lang="ar-JO" dirty="0"/>
              <a:t>إذا كان الحرف المحذوف </a:t>
            </a:r>
            <a:r>
              <a:rPr lang="ar-JO" u="sng" dirty="0" err="1">
                <a:solidFill>
                  <a:srgbClr val="FF0000"/>
                </a:solidFill>
              </a:rPr>
              <a:t>الف</a:t>
            </a:r>
            <a:r>
              <a:rPr lang="ar-JO" dirty="0"/>
              <a:t> مقصورة وضعت </a:t>
            </a:r>
            <a:r>
              <a:rPr lang="ar-JO" u="sng" dirty="0">
                <a:solidFill>
                  <a:srgbClr val="FFFF00"/>
                </a:solidFill>
              </a:rPr>
              <a:t>فتحة</a:t>
            </a:r>
            <a:r>
              <a:rPr lang="ar-JO" dirty="0"/>
              <a:t> مكان الحرف . </a:t>
            </a:r>
          </a:p>
          <a:p>
            <a:pPr>
              <a:buNone/>
            </a:pPr>
            <a:endParaRPr lang="ar-JO" dirty="0"/>
          </a:p>
          <a:p>
            <a:pPr>
              <a:buNone/>
            </a:pPr>
            <a:r>
              <a:rPr lang="ar-JO" dirty="0"/>
              <a:t>*** كيف يعرب الفعل المعتل الآخر في حالة الجزم ؟؟</a:t>
            </a:r>
            <a:endParaRPr lang="ar-SA" dirty="0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42844" y="4572008"/>
            <a:ext cx="1500198" cy="1643074"/>
            <a:chOff x="2181" y="1146"/>
            <a:chExt cx="1398" cy="2028"/>
          </a:xfrm>
        </p:grpSpPr>
        <p:sp>
          <p:nvSpPr>
            <p:cNvPr id="4" name="Freeform 10"/>
            <p:cNvSpPr>
              <a:spLocks/>
            </p:cNvSpPr>
            <p:nvPr/>
          </p:nvSpPr>
          <p:spPr bwMode="auto">
            <a:xfrm>
              <a:off x="2565" y="2504"/>
              <a:ext cx="398" cy="662"/>
            </a:xfrm>
            <a:custGeom>
              <a:avLst/>
              <a:gdLst>
                <a:gd name="T0" fmla="*/ 284 w 398"/>
                <a:gd name="T1" fmla="*/ 660 h 662"/>
                <a:gd name="T2" fmla="*/ 286 w 398"/>
                <a:gd name="T3" fmla="*/ 616 h 662"/>
                <a:gd name="T4" fmla="*/ 312 w 398"/>
                <a:gd name="T5" fmla="*/ 654 h 662"/>
                <a:gd name="T6" fmla="*/ 392 w 398"/>
                <a:gd name="T7" fmla="*/ 608 h 662"/>
                <a:gd name="T8" fmla="*/ 388 w 398"/>
                <a:gd name="T9" fmla="*/ 606 h 662"/>
                <a:gd name="T10" fmla="*/ 398 w 398"/>
                <a:gd name="T11" fmla="*/ 200 h 662"/>
                <a:gd name="T12" fmla="*/ 164 w 398"/>
                <a:gd name="T13" fmla="*/ 0 h 662"/>
                <a:gd name="T14" fmla="*/ 0 w 398"/>
                <a:gd name="T15" fmla="*/ 234 h 662"/>
                <a:gd name="T16" fmla="*/ 194 w 398"/>
                <a:gd name="T17" fmla="*/ 616 h 662"/>
                <a:gd name="T18" fmla="*/ 192 w 398"/>
                <a:gd name="T19" fmla="*/ 618 h 662"/>
                <a:gd name="T20" fmla="*/ 246 w 398"/>
                <a:gd name="T21" fmla="*/ 662 h 662"/>
                <a:gd name="T22" fmla="*/ 284 w 398"/>
                <a:gd name="T23" fmla="*/ 660 h 6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98" h="662">
                  <a:moveTo>
                    <a:pt x="284" y="660"/>
                  </a:moveTo>
                  <a:lnTo>
                    <a:pt x="286" y="616"/>
                  </a:lnTo>
                  <a:lnTo>
                    <a:pt x="312" y="654"/>
                  </a:lnTo>
                  <a:lnTo>
                    <a:pt x="392" y="608"/>
                  </a:lnTo>
                  <a:lnTo>
                    <a:pt x="388" y="606"/>
                  </a:lnTo>
                  <a:lnTo>
                    <a:pt x="398" y="200"/>
                  </a:lnTo>
                  <a:lnTo>
                    <a:pt x="164" y="0"/>
                  </a:lnTo>
                  <a:lnTo>
                    <a:pt x="0" y="234"/>
                  </a:lnTo>
                  <a:lnTo>
                    <a:pt x="194" y="616"/>
                  </a:lnTo>
                  <a:lnTo>
                    <a:pt x="192" y="618"/>
                  </a:lnTo>
                  <a:lnTo>
                    <a:pt x="246" y="662"/>
                  </a:lnTo>
                  <a:lnTo>
                    <a:pt x="284" y="660"/>
                  </a:lnTo>
                  <a:close/>
                </a:path>
              </a:pathLst>
            </a:cu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" name="Freeform 11"/>
            <p:cNvSpPr>
              <a:spLocks/>
            </p:cNvSpPr>
            <p:nvPr/>
          </p:nvSpPr>
          <p:spPr bwMode="auto">
            <a:xfrm>
              <a:off x="2181" y="1638"/>
              <a:ext cx="178" cy="214"/>
            </a:xfrm>
            <a:custGeom>
              <a:avLst/>
              <a:gdLst>
                <a:gd name="T0" fmla="*/ 0 w 178"/>
                <a:gd name="T1" fmla="*/ 88 h 214"/>
                <a:gd name="T2" fmla="*/ 0 w 178"/>
                <a:gd name="T3" fmla="*/ 88 h 214"/>
                <a:gd name="T4" fmla="*/ 0 w 178"/>
                <a:gd name="T5" fmla="*/ 104 h 214"/>
                <a:gd name="T6" fmla="*/ 2 w 178"/>
                <a:gd name="T7" fmla="*/ 116 h 214"/>
                <a:gd name="T8" fmla="*/ 6 w 178"/>
                <a:gd name="T9" fmla="*/ 130 h 214"/>
                <a:gd name="T10" fmla="*/ 10 w 178"/>
                <a:gd name="T11" fmla="*/ 142 h 214"/>
                <a:gd name="T12" fmla="*/ 22 w 178"/>
                <a:gd name="T13" fmla="*/ 162 h 214"/>
                <a:gd name="T14" fmla="*/ 36 w 178"/>
                <a:gd name="T15" fmla="*/ 180 h 214"/>
                <a:gd name="T16" fmla="*/ 54 w 178"/>
                <a:gd name="T17" fmla="*/ 194 h 214"/>
                <a:gd name="T18" fmla="*/ 72 w 178"/>
                <a:gd name="T19" fmla="*/ 206 h 214"/>
                <a:gd name="T20" fmla="*/ 88 w 178"/>
                <a:gd name="T21" fmla="*/ 212 h 214"/>
                <a:gd name="T22" fmla="*/ 104 w 178"/>
                <a:gd name="T23" fmla="*/ 214 h 214"/>
                <a:gd name="T24" fmla="*/ 104 w 178"/>
                <a:gd name="T25" fmla="*/ 214 h 214"/>
                <a:gd name="T26" fmla="*/ 120 w 178"/>
                <a:gd name="T27" fmla="*/ 212 h 214"/>
                <a:gd name="T28" fmla="*/ 134 w 178"/>
                <a:gd name="T29" fmla="*/ 206 h 214"/>
                <a:gd name="T30" fmla="*/ 146 w 178"/>
                <a:gd name="T31" fmla="*/ 198 h 214"/>
                <a:gd name="T32" fmla="*/ 156 w 178"/>
                <a:gd name="T33" fmla="*/ 186 h 214"/>
                <a:gd name="T34" fmla="*/ 166 w 178"/>
                <a:gd name="T35" fmla="*/ 170 h 214"/>
                <a:gd name="T36" fmla="*/ 172 w 178"/>
                <a:gd name="T37" fmla="*/ 154 h 214"/>
                <a:gd name="T38" fmla="*/ 176 w 178"/>
                <a:gd name="T39" fmla="*/ 136 h 214"/>
                <a:gd name="T40" fmla="*/ 178 w 178"/>
                <a:gd name="T41" fmla="*/ 116 h 214"/>
                <a:gd name="T42" fmla="*/ 178 w 178"/>
                <a:gd name="T43" fmla="*/ 116 h 214"/>
                <a:gd name="T44" fmla="*/ 176 w 178"/>
                <a:gd name="T45" fmla="*/ 96 h 214"/>
                <a:gd name="T46" fmla="*/ 170 w 178"/>
                <a:gd name="T47" fmla="*/ 76 h 214"/>
                <a:gd name="T48" fmla="*/ 162 w 178"/>
                <a:gd name="T49" fmla="*/ 56 h 214"/>
                <a:gd name="T50" fmla="*/ 152 w 178"/>
                <a:gd name="T51" fmla="*/ 38 h 214"/>
                <a:gd name="T52" fmla="*/ 138 w 178"/>
                <a:gd name="T53" fmla="*/ 22 h 214"/>
                <a:gd name="T54" fmla="*/ 124 w 178"/>
                <a:gd name="T55" fmla="*/ 12 h 214"/>
                <a:gd name="T56" fmla="*/ 110 w 178"/>
                <a:gd name="T57" fmla="*/ 4 h 214"/>
                <a:gd name="T58" fmla="*/ 102 w 178"/>
                <a:gd name="T59" fmla="*/ 2 h 214"/>
                <a:gd name="T60" fmla="*/ 94 w 178"/>
                <a:gd name="T61" fmla="*/ 0 h 214"/>
                <a:gd name="T62" fmla="*/ 94 w 178"/>
                <a:gd name="T63" fmla="*/ 0 h 214"/>
                <a:gd name="T64" fmla="*/ 78 w 178"/>
                <a:gd name="T65" fmla="*/ 2 h 214"/>
                <a:gd name="T66" fmla="*/ 62 w 178"/>
                <a:gd name="T67" fmla="*/ 4 h 214"/>
                <a:gd name="T68" fmla="*/ 46 w 178"/>
                <a:gd name="T69" fmla="*/ 8 h 214"/>
                <a:gd name="T70" fmla="*/ 32 w 178"/>
                <a:gd name="T71" fmla="*/ 16 h 214"/>
                <a:gd name="T72" fmla="*/ 18 w 178"/>
                <a:gd name="T73" fmla="*/ 26 h 214"/>
                <a:gd name="T74" fmla="*/ 12 w 178"/>
                <a:gd name="T75" fmla="*/ 34 h 214"/>
                <a:gd name="T76" fmla="*/ 8 w 178"/>
                <a:gd name="T77" fmla="*/ 42 h 214"/>
                <a:gd name="T78" fmla="*/ 4 w 178"/>
                <a:gd name="T79" fmla="*/ 52 h 214"/>
                <a:gd name="T80" fmla="*/ 2 w 178"/>
                <a:gd name="T81" fmla="*/ 62 h 214"/>
                <a:gd name="T82" fmla="*/ 0 w 178"/>
                <a:gd name="T83" fmla="*/ 76 h 214"/>
                <a:gd name="T84" fmla="*/ 0 w 178"/>
                <a:gd name="T85" fmla="*/ 88 h 214"/>
                <a:gd name="T86" fmla="*/ 0 w 178"/>
                <a:gd name="T87" fmla="*/ 88 h 21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78" h="214">
                  <a:moveTo>
                    <a:pt x="0" y="88"/>
                  </a:moveTo>
                  <a:lnTo>
                    <a:pt x="0" y="88"/>
                  </a:lnTo>
                  <a:lnTo>
                    <a:pt x="0" y="104"/>
                  </a:lnTo>
                  <a:lnTo>
                    <a:pt x="2" y="116"/>
                  </a:lnTo>
                  <a:lnTo>
                    <a:pt x="6" y="130"/>
                  </a:lnTo>
                  <a:lnTo>
                    <a:pt x="10" y="142"/>
                  </a:lnTo>
                  <a:lnTo>
                    <a:pt x="22" y="162"/>
                  </a:lnTo>
                  <a:lnTo>
                    <a:pt x="36" y="180"/>
                  </a:lnTo>
                  <a:lnTo>
                    <a:pt x="54" y="194"/>
                  </a:lnTo>
                  <a:lnTo>
                    <a:pt x="72" y="206"/>
                  </a:lnTo>
                  <a:lnTo>
                    <a:pt x="88" y="212"/>
                  </a:lnTo>
                  <a:lnTo>
                    <a:pt x="104" y="214"/>
                  </a:lnTo>
                  <a:lnTo>
                    <a:pt x="120" y="212"/>
                  </a:lnTo>
                  <a:lnTo>
                    <a:pt x="134" y="206"/>
                  </a:lnTo>
                  <a:lnTo>
                    <a:pt x="146" y="198"/>
                  </a:lnTo>
                  <a:lnTo>
                    <a:pt x="156" y="186"/>
                  </a:lnTo>
                  <a:lnTo>
                    <a:pt x="166" y="170"/>
                  </a:lnTo>
                  <a:lnTo>
                    <a:pt x="172" y="154"/>
                  </a:lnTo>
                  <a:lnTo>
                    <a:pt x="176" y="136"/>
                  </a:lnTo>
                  <a:lnTo>
                    <a:pt x="178" y="116"/>
                  </a:lnTo>
                  <a:lnTo>
                    <a:pt x="176" y="96"/>
                  </a:lnTo>
                  <a:lnTo>
                    <a:pt x="170" y="76"/>
                  </a:lnTo>
                  <a:lnTo>
                    <a:pt x="162" y="56"/>
                  </a:lnTo>
                  <a:lnTo>
                    <a:pt x="152" y="38"/>
                  </a:lnTo>
                  <a:lnTo>
                    <a:pt x="138" y="22"/>
                  </a:lnTo>
                  <a:lnTo>
                    <a:pt x="124" y="12"/>
                  </a:lnTo>
                  <a:lnTo>
                    <a:pt x="110" y="4"/>
                  </a:lnTo>
                  <a:lnTo>
                    <a:pt x="102" y="2"/>
                  </a:lnTo>
                  <a:lnTo>
                    <a:pt x="94" y="0"/>
                  </a:lnTo>
                  <a:lnTo>
                    <a:pt x="78" y="2"/>
                  </a:lnTo>
                  <a:lnTo>
                    <a:pt x="62" y="4"/>
                  </a:lnTo>
                  <a:lnTo>
                    <a:pt x="46" y="8"/>
                  </a:lnTo>
                  <a:lnTo>
                    <a:pt x="32" y="16"/>
                  </a:lnTo>
                  <a:lnTo>
                    <a:pt x="18" y="26"/>
                  </a:lnTo>
                  <a:lnTo>
                    <a:pt x="12" y="34"/>
                  </a:lnTo>
                  <a:lnTo>
                    <a:pt x="8" y="42"/>
                  </a:lnTo>
                  <a:lnTo>
                    <a:pt x="4" y="52"/>
                  </a:lnTo>
                  <a:lnTo>
                    <a:pt x="2" y="62"/>
                  </a:lnTo>
                  <a:lnTo>
                    <a:pt x="0" y="76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D9B1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" name="Freeform 12"/>
            <p:cNvSpPr>
              <a:spLocks/>
            </p:cNvSpPr>
            <p:nvPr/>
          </p:nvSpPr>
          <p:spPr bwMode="auto">
            <a:xfrm>
              <a:off x="2229" y="1684"/>
              <a:ext cx="88" cy="122"/>
            </a:xfrm>
            <a:custGeom>
              <a:avLst/>
              <a:gdLst>
                <a:gd name="T0" fmla="*/ 0 w 88"/>
                <a:gd name="T1" fmla="*/ 50 h 122"/>
                <a:gd name="T2" fmla="*/ 0 w 88"/>
                <a:gd name="T3" fmla="*/ 50 h 122"/>
                <a:gd name="T4" fmla="*/ 2 w 88"/>
                <a:gd name="T5" fmla="*/ 66 h 122"/>
                <a:gd name="T6" fmla="*/ 6 w 88"/>
                <a:gd name="T7" fmla="*/ 80 h 122"/>
                <a:gd name="T8" fmla="*/ 12 w 88"/>
                <a:gd name="T9" fmla="*/ 92 h 122"/>
                <a:gd name="T10" fmla="*/ 18 w 88"/>
                <a:gd name="T11" fmla="*/ 102 h 122"/>
                <a:gd name="T12" fmla="*/ 28 w 88"/>
                <a:gd name="T13" fmla="*/ 110 h 122"/>
                <a:gd name="T14" fmla="*/ 36 w 88"/>
                <a:gd name="T15" fmla="*/ 116 h 122"/>
                <a:gd name="T16" fmla="*/ 44 w 88"/>
                <a:gd name="T17" fmla="*/ 120 h 122"/>
                <a:gd name="T18" fmla="*/ 52 w 88"/>
                <a:gd name="T19" fmla="*/ 122 h 122"/>
                <a:gd name="T20" fmla="*/ 52 w 88"/>
                <a:gd name="T21" fmla="*/ 122 h 122"/>
                <a:gd name="T22" fmla="*/ 58 w 88"/>
                <a:gd name="T23" fmla="*/ 120 h 122"/>
                <a:gd name="T24" fmla="*/ 66 w 88"/>
                <a:gd name="T25" fmla="*/ 118 h 122"/>
                <a:gd name="T26" fmla="*/ 72 w 88"/>
                <a:gd name="T27" fmla="*/ 112 h 122"/>
                <a:gd name="T28" fmla="*/ 76 w 88"/>
                <a:gd name="T29" fmla="*/ 106 h 122"/>
                <a:gd name="T30" fmla="*/ 82 w 88"/>
                <a:gd name="T31" fmla="*/ 98 h 122"/>
                <a:gd name="T32" fmla="*/ 84 w 88"/>
                <a:gd name="T33" fmla="*/ 88 h 122"/>
                <a:gd name="T34" fmla="*/ 86 w 88"/>
                <a:gd name="T35" fmla="*/ 78 h 122"/>
                <a:gd name="T36" fmla="*/ 88 w 88"/>
                <a:gd name="T37" fmla="*/ 66 h 122"/>
                <a:gd name="T38" fmla="*/ 88 w 88"/>
                <a:gd name="T39" fmla="*/ 66 h 122"/>
                <a:gd name="T40" fmla="*/ 86 w 88"/>
                <a:gd name="T41" fmla="*/ 54 h 122"/>
                <a:gd name="T42" fmla="*/ 84 w 88"/>
                <a:gd name="T43" fmla="*/ 44 h 122"/>
                <a:gd name="T44" fmla="*/ 80 w 88"/>
                <a:gd name="T45" fmla="*/ 32 h 122"/>
                <a:gd name="T46" fmla="*/ 74 w 88"/>
                <a:gd name="T47" fmla="*/ 22 h 122"/>
                <a:gd name="T48" fmla="*/ 68 w 88"/>
                <a:gd name="T49" fmla="*/ 14 h 122"/>
                <a:gd name="T50" fmla="*/ 62 w 88"/>
                <a:gd name="T51" fmla="*/ 6 h 122"/>
                <a:gd name="T52" fmla="*/ 54 w 88"/>
                <a:gd name="T53" fmla="*/ 2 h 122"/>
                <a:gd name="T54" fmla="*/ 46 w 88"/>
                <a:gd name="T55" fmla="*/ 0 h 122"/>
                <a:gd name="T56" fmla="*/ 46 w 88"/>
                <a:gd name="T57" fmla="*/ 0 h 122"/>
                <a:gd name="T58" fmla="*/ 32 w 88"/>
                <a:gd name="T59" fmla="*/ 2 h 122"/>
                <a:gd name="T60" fmla="*/ 24 w 88"/>
                <a:gd name="T61" fmla="*/ 6 h 122"/>
                <a:gd name="T62" fmla="*/ 16 w 88"/>
                <a:gd name="T63" fmla="*/ 10 h 122"/>
                <a:gd name="T64" fmla="*/ 10 w 88"/>
                <a:gd name="T65" fmla="*/ 16 h 122"/>
                <a:gd name="T66" fmla="*/ 6 w 88"/>
                <a:gd name="T67" fmla="*/ 24 h 122"/>
                <a:gd name="T68" fmla="*/ 2 w 88"/>
                <a:gd name="T69" fmla="*/ 36 h 122"/>
                <a:gd name="T70" fmla="*/ 0 w 88"/>
                <a:gd name="T71" fmla="*/ 50 h 122"/>
                <a:gd name="T72" fmla="*/ 0 w 88"/>
                <a:gd name="T73" fmla="*/ 50 h 12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88" h="122">
                  <a:moveTo>
                    <a:pt x="0" y="50"/>
                  </a:moveTo>
                  <a:lnTo>
                    <a:pt x="0" y="50"/>
                  </a:lnTo>
                  <a:lnTo>
                    <a:pt x="2" y="66"/>
                  </a:lnTo>
                  <a:lnTo>
                    <a:pt x="6" y="80"/>
                  </a:lnTo>
                  <a:lnTo>
                    <a:pt x="12" y="92"/>
                  </a:lnTo>
                  <a:lnTo>
                    <a:pt x="18" y="102"/>
                  </a:lnTo>
                  <a:lnTo>
                    <a:pt x="28" y="110"/>
                  </a:lnTo>
                  <a:lnTo>
                    <a:pt x="36" y="116"/>
                  </a:lnTo>
                  <a:lnTo>
                    <a:pt x="44" y="120"/>
                  </a:lnTo>
                  <a:lnTo>
                    <a:pt x="52" y="122"/>
                  </a:lnTo>
                  <a:lnTo>
                    <a:pt x="58" y="120"/>
                  </a:lnTo>
                  <a:lnTo>
                    <a:pt x="66" y="118"/>
                  </a:lnTo>
                  <a:lnTo>
                    <a:pt x="72" y="112"/>
                  </a:lnTo>
                  <a:lnTo>
                    <a:pt x="76" y="106"/>
                  </a:lnTo>
                  <a:lnTo>
                    <a:pt x="82" y="98"/>
                  </a:lnTo>
                  <a:lnTo>
                    <a:pt x="84" y="88"/>
                  </a:lnTo>
                  <a:lnTo>
                    <a:pt x="86" y="78"/>
                  </a:lnTo>
                  <a:lnTo>
                    <a:pt x="88" y="66"/>
                  </a:lnTo>
                  <a:lnTo>
                    <a:pt x="86" y="54"/>
                  </a:lnTo>
                  <a:lnTo>
                    <a:pt x="84" y="44"/>
                  </a:lnTo>
                  <a:lnTo>
                    <a:pt x="80" y="32"/>
                  </a:lnTo>
                  <a:lnTo>
                    <a:pt x="74" y="22"/>
                  </a:lnTo>
                  <a:lnTo>
                    <a:pt x="68" y="14"/>
                  </a:lnTo>
                  <a:lnTo>
                    <a:pt x="62" y="6"/>
                  </a:lnTo>
                  <a:lnTo>
                    <a:pt x="54" y="2"/>
                  </a:lnTo>
                  <a:lnTo>
                    <a:pt x="46" y="0"/>
                  </a:lnTo>
                  <a:lnTo>
                    <a:pt x="32" y="2"/>
                  </a:lnTo>
                  <a:lnTo>
                    <a:pt x="24" y="6"/>
                  </a:lnTo>
                  <a:lnTo>
                    <a:pt x="16" y="10"/>
                  </a:lnTo>
                  <a:lnTo>
                    <a:pt x="10" y="16"/>
                  </a:lnTo>
                  <a:lnTo>
                    <a:pt x="6" y="24"/>
                  </a:lnTo>
                  <a:lnTo>
                    <a:pt x="2" y="36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CF8874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7" name="Freeform 13"/>
            <p:cNvSpPr>
              <a:spLocks/>
            </p:cNvSpPr>
            <p:nvPr/>
          </p:nvSpPr>
          <p:spPr bwMode="auto">
            <a:xfrm>
              <a:off x="3389" y="1648"/>
              <a:ext cx="174" cy="282"/>
            </a:xfrm>
            <a:custGeom>
              <a:avLst/>
              <a:gdLst>
                <a:gd name="T0" fmla="*/ 0 w 174"/>
                <a:gd name="T1" fmla="*/ 278 h 282"/>
                <a:gd name="T2" fmla="*/ 148 w 174"/>
                <a:gd name="T3" fmla="*/ 0 h 282"/>
                <a:gd name="T4" fmla="*/ 174 w 174"/>
                <a:gd name="T5" fmla="*/ 22 h 282"/>
                <a:gd name="T6" fmla="*/ 38 w 174"/>
                <a:gd name="T7" fmla="*/ 282 h 282"/>
                <a:gd name="T8" fmla="*/ 0 w 174"/>
                <a:gd name="T9" fmla="*/ 278 h 2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282">
                  <a:moveTo>
                    <a:pt x="0" y="278"/>
                  </a:moveTo>
                  <a:lnTo>
                    <a:pt x="148" y="0"/>
                  </a:lnTo>
                  <a:lnTo>
                    <a:pt x="174" y="22"/>
                  </a:lnTo>
                  <a:lnTo>
                    <a:pt x="38" y="282"/>
                  </a:lnTo>
                  <a:lnTo>
                    <a:pt x="0" y="278"/>
                  </a:lnTo>
                  <a:close/>
                </a:path>
              </a:pathLst>
            </a:custGeom>
            <a:solidFill>
              <a:srgbClr val="303A42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8" name="Freeform 14"/>
            <p:cNvSpPr>
              <a:spLocks/>
            </p:cNvSpPr>
            <p:nvPr/>
          </p:nvSpPr>
          <p:spPr bwMode="auto">
            <a:xfrm>
              <a:off x="3297" y="1914"/>
              <a:ext cx="204" cy="194"/>
            </a:xfrm>
            <a:custGeom>
              <a:avLst/>
              <a:gdLst>
                <a:gd name="T0" fmla="*/ 204 w 204"/>
                <a:gd name="T1" fmla="*/ 96 h 194"/>
                <a:gd name="T2" fmla="*/ 204 w 204"/>
                <a:gd name="T3" fmla="*/ 96 h 194"/>
                <a:gd name="T4" fmla="*/ 202 w 204"/>
                <a:gd name="T5" fmla="*/ 116 h 194"/>
                <a:gd name="T6" fmla="*/ 196 w 204"/>
                <a:gd name="T7" fmla="*/ 134 h 194"/>
                <a:gd name="T8" fmla="*/ 186 w 204"/>
                <a:gd name="T9" fmla="*/ 150 h 194"/>
                <a:gd name="T10" fmla="*/ 174 w 204"/>
                <a:gd name="T11" fmla="*/ 164 h 194"/>
                <a:gd name="T12" fmla="*/ 158 w 204"/>
                <a:gd name="T13" fmla="*/ 176 h 194"/>
                <a:gd name="T14" fmla="*/ 142 w 204"/>
                <a:gd name="T15" fmla="*/ 186 h 194"/>
                <a:gd name="T16" fmla="*/ 122 w 204"/>
                <a:gd name="T17" fmla="*/ 192 h 194"/>
                <a:gd name="T18" fmla="*/ 102 w 204"/>
                <a:gd name="T19" fmla="*/ 194 h 194"/>
                <a:gd name="T20" fmla="*/ 102 w 204"/>
                <a:gd name="T21" fmla="*/ 194 h 194"/>
                <a:gd name="T22" fmla="*/ 82 w 204"/>
                <a:gd name="T23" fmla="*/ 192 h 194"/>
                <a:gd name="T24" fmla="*/ 62 w 204"/>
                <a:gd name="T25" fmla="*/ 186 h 194"/>
                <a:gd name="T26" fmla="*/ 44 w 204"/>
                <a:gd name="T27" fmla="*/ 176 h 194"/>
                <a:gd name="T28" fmla="*/ 30 w 204"/>
                <a:gd name="T29" fmla="*/ 164 h 194"/>
                <a:gd name="T30" fmla="*/ 18 w 204"/>
                <a:gd name="T31" fmla="*/ 150 h 194"/>
                <a:gd name="T32" fmla="*/ 8 w 204"/>
                <a:gd name="T33" fmla="*/ 134 h 194"/>
                <a:gd name="T34" fmla="*/ 2 w 204"/>
                <a:gd name="T35" fmla="*/ 116 h 194"/>
                <a:gd name="T36" fmla="*/ 0 w 204"/>
                <a:gd name="T37" fmla="*/ 96 h 194"/>
                <a:gd name="T38" fmla="*/ 0 w 204"/>
                <a:gd name="T39" fmla="*/ 96 h 194"/>
                <a:gd name="T40" fmla="*/ 2 w 204"/>
                <a:gd name="T41" fmla="*/ 76 h 194"/>
                <a:gd name="T42" fmla="*/ 8 w 204"/>
                <a:gd name="T43" fmla="*/ 58 h 194"/>
                <a:gd name="T44" fmla="*/ 18 w 204"/>
                <a:gd name="T45" fmla="*/ 42 h 194"/>
                <a:gd name="T46" fmla="*/ 30 w 204"/>
                <a:gd name="T47" fmla="*/ 28 h 194"/>
                <a:gd name="T48" fmla="*/ 44 w 204"/>
                <a:gd name="T49" fmla="*/ 16 h 194"/>
                <a:gd name="T50" fmla="*/ 62 w 204"/>
                <a:gd name="T51" fmla="*/ 6 h 194"/>
                <a:gd name="T52" fmla="*/ 82 w 204"/>
                <a:gd name="T53" fmla="*/ 2 h 194"/>
                <a:gd name="T54" fmla="*/ 102 w 204"/>
                <a:gd name="T55" fmla="*/ 0 h 194"/>
                <a:gd name="T56" fmla="*/ 102 w 204"/>
                <a:gd name="T57" fmla="*/ 0 h 194"/>
                <a:gd name="T58" fmla="*/ 122 w 204"/>
                <a:gd name="T59" fmla="*/ 2 h 194"/>
                <a:gd name="T60" fmla="*/ 142 w 204"/>
                <a:gd name="T61" fmla="*/ 6 h 194"/>
                <a:gd name="T62" fmla="*/ 158 w 204"/>
                <a:gd name="T63" fmla="*/ 16 h 194"/>
                <a:gd name="T64" fmla="*/ 174 w 204"/>
                <a:gd name="T65" fmla="*/ 28 h 194"/>
                <a:gd name="T66" fmla="*/ 186 w 204"/>
                <a:gd name="T67" fmla="*/ 42 h 194"/>
                <a:gd name="T68" fmla="*/ 196 w 204"/>
                <a:gd name="T69" fmla="*/ 58 h 194"/>
                <a:gd name="T70" fmla="*/ 202 w 204"/>
                <a:gd name="T71" fmla="*/ 76 h 194"/>
                <a:gd name="T72" fmla="*/ 204 w 204"/>
                <a:gd name="T73" fmla="*/ 96 h 194"/>
                <a:gd name="T74" fmla="*/ 204 w 204"/>
                <a:gd name="T75" fmla="*/ 96 h 19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204" h="194">
                  <a:moveTo>
                    <a:pt x="204" y="96"/>
                  </a:moveTo>
                  <a:lnTo>
                    <a:pt x="204" y="96"/>
                  </a:lnTo>
                  <a:lnTo>
                    <a:pt x="202" y="116"/>
                  </a:lnTo>
                  <a:lnTo>
                    <a:pt x="196" y="134"/>
                  </a:lnTo>
                  <a:lnTo>
                    <a:pt x="186" y="150"/>
                  </a:lnTo>
                  <a:lnTo>
                    <a:pt x="174" y="164"/>
                  </a:lnTo>
                  <a:lnTo>
                    <a:pt x="158" y="176"/>
                  </a:lnTo>
                  <a:lnTo>
                    <a:pt x="142" y="186"/>
                  </a:lnTo>
                  <a:lnTo>
                    <a:pt x="122" y="192"/>
                  </a:lnTo>
                  <a:lnTo>
                    <a:pt x="102" y="194"/>
                  </a:lnTo>
                  <a:lnTo>
                    <a:pt x="82" y="192"/>
                  </a:lnTo>
                  <a:lnTo>
                    <a:pt x="62" y="186"/>
                  </a:lnTo>
                  <a:lnTo>
                    <a:pt x="44" y="176"/>
                  </a:lnTo>
                  <a:lnTo>
                    <a:pt x="30" y="164"/>
                  </a:lnTo>
                  <a:lnTo>
                    <a:pt x="18" y="150"/>
                  </a:lnTo>
                  <a:lnTo>
                    <a:pt x="8" y="134"/>
                  </a:lnTo>
                  <a:lnTo>
                    <a:pt x="2" y="116"/>
                  </a:lnTo>
                  <a:lnTo>
                    <a:pt x="0" y="96"/>
                  </a:lnTo>
                  <a:lnTo>
                    <a:pt x="2" y="76"/>
                  </a:lnTo>
                  <a:lnTo>
                    <a:pt x="8" y="58"/>
                  </a:lnTo>
                  <a:lnTo>
                    <a:pt x="18" y="42"/>
                  </a:lnTo>
                  <a:lnTo>
                    <a:pt x="30" y="28"/>
                  </a:lnTo>
                  <a:lnTo>
                    <a:pt x="44" y="16"/>
                  </a:lnTo>
                  <a:lnTo>
                    <a:pt x="62" y="6"/>
                  </a:lnTo>
                  <a:lnTo>
                    <a:pt x="82" y="2"/>
                  </a:lnTo>
                  <a:lnTo>
                    <a:pt x="102" y="0"/>
                  </a:lnTo>
                  <a:lnTo>
                    <a:pt x="122" y="2"/>
                  </a:lnTo>
                  <a:lnTo>
                    <a:pt x="142" y="6"/>
                  </a:lnTo>
                  <a:lnTo>
                    <a:pt x="158" y="16"/>
                  </a:lnTo>
                  <a:lnTo>
                    <a:pt x="174" y="28"/>
                  </a:lnTo>
                  <a:lnTo>
                    <a:pt x="186" y="42"/>
                  </a:lnTo>
                  <a:lnTo>
                    <a:pt x="196" y="58"/>
                  </a:lnTo>
                  <a:lnTo>
                    <a:pt x="202" y="76"/>
                  </a:lnTo>
                  <a:lnTo>
                    <a:pt x="204" y="96"/>
                  </a:lnTo>
                  <a:close/>
                </a:path>
              </a:pathLst>
            </a:custGeom>
            <a:solidFill>
              <a:srgbClr val="FFD9B1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9" name="Freeform 15"/>
            <p:cNvSpPr>
              <a:spLocks/>
            </p:cNvSpPr>
            <p:nvPr/>
          </p:nvSpPr>
          <p:spPr bwMode="auto">
            <a:xfrm>
              <a:off x="3371" y="1916"/>
              <a:ext cx="82" cy="98"/>
            </a:xfrm>
            <a:custGeom>
              <a:avLst/>
              <a:gdLst>
                <a:gd name="T0" fmla="*/ 30 w 82"/>
                <a:gd name="T1" fmla="*/ 6 h 98"/>
                <a:gd name="T2" fmla="*/ 30 w 82"/>
                <a:gd name="T3" fmla="*/ 6 h 98"/>
                <a:gd name="T4" fmla="*/ 30 w 82"/>
                <a:gd name="T5" fmla="*/ 10 h 98"/>
                <a:gd name="T6" fmla="*/ 36 w 82"/>
                <a:gd name="T7" fmla="*/ 12 h 98"/>
                <a:gd name="T8" fmla="*/ 36 w 82"/>
                <a:gd name="T9" fmla="*/ 12 h 98"/>
                <a:gd name="T10" fmla="*/ 50 w 82"/>
                <a:gd name="T11" fmla="*/ 16 h 98"/>
                <a:gd name="T12" fmla="*/ 60 w 82"/>
                <a:gd name="T13" fmla="*/ 22 h 98"/>
                <a:gd name="T14" fmla="*/ 66 w 82"/>
                <a:gd name="T15" fmla="*/ 30 h 98"/>
                <a:gd name="T16" fmla="*/ 70 w 82"/>
                <a:gd name="T17" fmla="*/ 38 h 98"/>
                <a:gd name="T18" fmla="*/ 70 w 82"/>
                <a:gd name="T19" fmla="*/ 38 h 98"/>
                <a:gd name="T20" fmla="*/ 70 w 82"/>
                <a:gd name="T21" fmla="*/ 44 h 98"/>
                <a:gd name="T22" fmla="*/ 68 w 82"/>
                <a:gd name="T23" fmla="*/ 50 h 98"/>
                <a:gd name="T24" fmla="*/ 64 w 82"/>
                <a:gd name="T25" fmla="*/ 56 h 98"/>
                <a:gd name="T26" fmla="*/ 58 w 82"/>
                <a:gd name="T27" fmla="*/ 60 h 98"/>
                <a:gd name="T28" fmla="*/ 58 w 82"/>
                <a:gd name="T29" fmla="*/ 60 h 98"/>
                <a:gd name="T30" fmla="*/ 46 w 82"/>
                <a:gd name="T31" fmla="*/ 64 h 98"/>
                <a:gd name="T32" fmla="*/ 36 w 82"/>
                <a:gd name="T33" fmla="*/ 64 h 98"/>
                <a:gd name="T34" fmla="*/ 36 w 82"/>
                <a:gd name="T35" fmla="*/ 64 h 98"/>
                <a:gd name="T36" fmla="*/ 24 w 82"/>
                <a:gd name="T37" fmla="*/ 66 h 98"/>
                <a:gd name="T38" fmla="*/ 16 w 82"/>
                <a:gd name="T39" fmla="*/ 68 h 98"/>
                <a:gd name="T40" fmla="*/ 8 w 82"/>
                <a:gd name="T41" fmla="*/ 76 h 98"/>
                <a:gd name="T42" fmla="*/ 0 w 82"/>
                <a:gd name="T43" fmla="*/ 90 h 98"/>
                <a:gd name="T44" fmla="*/ 0 w 82"/>
                <a:gd name="T45" fmla="*/ 90 h 98"/>
                <a:gd name="T46" fmla="*/ 0 w 82"/>
                <a:gd name="T47" fmla="*/ 96 h 98"/>
                <a:gd name="T48" fmla="*/ 4 w 82"/>
                <a:gd name="T49" fmla="*/ 98 h 98"/>
                <a:gd name="T50" fmla="*/ 4 w 82"/>
                <a:gd name="T51" fmla="*/ 98 h 98"/>
                <a:gd name="T52" fmla="*/ 8 w 82"/>
                <a:gd name="T53" fmla="*/ 98 h 98"/>
                <a:gd name="T54" fmla="*/ 12 w 82"/>
                <a:gd name="T55" fmla="*/ 96 h 98"/>
                <a:gd name="T56" fmla="*/ 12 w 82"/>
                <a:gd name="T57" fmla="*/ 96 h 98"/>
                <a:gd name="T58" fmla="*/ 16 w 82"/>
                <a:gd name="T59" fmla="*/ 86 h 98"/>
                <a:gd name="T60" fmla="*/ 22 w 82"/>
                <a:gd name="T61" fmla="*/ 80 h 98"/>
                <a:gd name="T62" fmla="*/ 28 w 82"/>
                <a:gd name="T63" fmla="*/ 78 h 98"/>
                <a:gd name="T64" fmla="*/ 36 w 82"/>
                <a:gd name="T65" fmla="*/ 78 h 98"/>
                <a:gd name="T66" fmla="*/ 36 w 82"/>
                <a:gd name="T67" fmla="*/ 78 h 98"/>
                <a:gd name="T68" fmla="*/ 48 w 82"/>
                <a:gd name="T69" fmla="*/ 76 h 98"/>
                <a:gd name="T70" fmla="*/ 62 w 82"/>
                <a:gd name="T71" fmla="*/ 72 h 98"/>
                <a:gd name="T72" fmla="*/ 62 w 82"/>
                <a:gd name="T73" fmla="*/ 72 h 98"/>
                <a:gd name="T74" fmla="*/ 72 w 82"/>
                <a:gd name="T75" fmla="*/ 66 h 98"/>
                <a:gd name="T76" fmla="*/ 78 w 82"/>
                <a:gd name="T77" fmla="*/ 58 h 98"/>
                <a:gd name="T78" fmla="*/ 82 w 82"/>
                <a:gd name="T79" fmla="*/ 48 h 98"/>
                <a:gd name="T80" fmla="*/ 82 w 82"/>
                <a:gd name="T81" fmla="*/ 36 h 98"/>
                <a:gd name="T82" fmla="*/ 82 w 82"/>
                <a:gd name="T83" fmla="*/ 36 h 98"/>
                <a:gd name="T84" fmla="*/ 78 w 82"/>
                <a:gd name="T85" fmla="*/ 24 h 98"/>
                <a:gd name="T86" fmla="*/ 74 w 82"/>
                <a:gd name="T87" fmla="*/ 18 h 98"/>
                <a:gd name="T88" fmla="*/ 70 w 82"/>
                <a:gd name="T89" fmla="*/ 12 h 98"/>
                <a:gd name="T90" fmla="*/ 64 w 82"/>
                <a:gd name="T91" fmla="*/ 8 h 98"/>
                <a:gd name="T92" fmla="*/ 56 w 82"/>
                <a:gd name="T93" fmla="*/ 4 h 98"/>
                <a:gd name="T94" fmla="*/ 46 w 82"/>
                <a:gd name="T95" fmla="*/ 2 h 98"/>
                <a:gd name="T96" fmla="*/ 36 w 82"/>
                <a:gd name="T97" fmla="*/ 0 h 98"/>
                <a:gd name="T98" fmla="*/ 36 w 82"/>
                <a:gd name="T99" fmla="*/ 0 h 98"/>
                <a:gd name="T100" fmla="*/ 32 w 82"/>
                <a:gd name="T101" fmla="*/ 2 h 98"/>
                <a:gd name="T102" fmla="*/ 30 w 82"/>
                <a:gd name="T103" fmla="*/ 6 h 98"/>
                <a:gd name="T104" fmla="*/ 30 w 82"/>
                <a:gd name="T105" fmla="*/ 6 h 9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0" t="0" r="r" b="b"/>
              <a:pathLst>
                <a:path w="82" h="98">
                  <a:moveTo>
                    <a:pt x="30" y="6"/>
                  </a:moveTo>
                  <a:lnTo>
                    <a:pt x="30" y="6"/>
                  </a:lnTo>
                  <a:lnTo>
                    <a:pt x="30" y="10"/>
                  </a:lnTo>
                  <a:lnTo>
                    <a:pt x="36" y="12"/>
                  </a:lnTo>
                  <a:lnTo>
                    <a:pt x="50" y="16"/>
                  </a:lnTo>
                  <a:lnTo>
                    <a:pt x="60" y="22"/>
                  </a:lnTo>
                  <a:lnTo>
                    <a:pt x="66" y="30"/>
                  </a:lnTo>
                  <a:lnTo>
                    <a:pt x="70" y="38"/>
                  </a:lnTo>
                  <a:lnTo>
                    <a:pt x="70" y="44"/>
                  </a:lnTo>
                  <a:lnTo>
                    <a:pt x="68" y="50"/>
                  </a:lnTo>
                  <a:lnTo>
                    <a:pt x="64" y="56"/>
                  </a:lnTo>
                  <a:lnTo>
                    <a:pt x="58" y="60"/>
                  </a:lnTo>
                  <a:lnTo>
                    <a:pt x="46" y="64"/>
                  </a:lnTo>
                  <a:lnTo>
                    <a:pt x="36" y="64"/>
                  </a:lnTo>
                  <a:lnTo>
                    <a:pt x="24" y="66"/>
                  </a:lnTo>
                  <a:lnTo>
                    <a:pt x="16" y="68"/>
                  </a:lnTo>
                  <a:lnTo>
                    <a:pt x="8" y="76"/>
                  </a:lnTo>
                  <a:lnTo>
                    <a:pt x="0" y="90"/>
                  </a:lnTo>
                  <a:lnTo>
                    <a:pt x="0" y="96"/>
                  </a:lnTo>
                  <a:lnTo>
                    <a:pt x="4" y="98"/>
                  </a:lnTo>
                  <a:lnTo>
                    <a:pt x="8" y="98"/>
                  </a:lnTo>
                  <a:lnTo>
                    <a:pt x="12" y="96"/>
                  </a:lnTo>
                  <a:lnTo>
                    <a:pt x="16" y="86"/>
                  </a:lnTo>
                  <a:lnTo>
                    <a:pt x="22" y="80"/>
                  </a:lnTo>
                  <a:lnTo>
                    <a:pt x="28" y="78"/>
                  </a:lnTo>
                  <a:lnTo>
                    <a:pt x="36" y="78"/>
                  </a:lnTo>
                  <a:lnTo>
                    <a:pt x="48" y="76"/>
                  </a:lnTo>
                  <a:lnTo>
                    <a:pt x="62" y="72"/>
                  </a:lnTo>
                  <a:lnTo>
                    <a:pt x="72" y="66"/>
                  </a:lnTo>
                  <a:lnTo>
                    <a:pt x="78" y="58"/>
                  </a:lnTo>
                  <a:lnTo>
                    <a:pt x="82" y="48"/>
                  </a:lnTo>
                  <a:lnTo>
                    <a:pt x="82" y="36"/>
                  </a:lnTo>
                  <a:lnTo>
                    <a:pt x="78" y="24"/>
                  </a:lnTo>
                  <a:lnTo>
                    <a:pt x="74" y="18"/>
                  </a:lnTo>
                  <a:lnTo>
                    <a:pt x="70" y="12"/>
                  </a:lnTo>
                  <a:lnTo>
                    <a:pt x="64" y="8"/>
                  </a:lnTo>
                  <a:lnTo>
                    <a:pt x="56" y="4"/>
                  </a:lnTo>
                  <a:lnTo>
                    <a:pt x="46" y="2"/>
                  </a:lnTo>
                  <a:lnTo>
                    <a:pt x="36" y="0"/>
                  </a:lnTo>
                  <a:lnTo>
                    <a:pt x="32" y="2"/>
                  </a:lnTo>
                  <a:lnTo>
                    <a:pt x="30" y="6"/>
                  </a:lnTo>
                  <a:close/>
                </a:path>
              </a:pathLst>
            </a:custGeom>
            <a:solidFill>
              <a:srgbClr val="FFC597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0" name="Freeform 16"/>
            <p:cNvSpPr>
              <a:spLocks/>
            </p:cNvSpPr>
            <p:nvPr/>
          </p:nvSpPr>
          <p:spPr bwMode="auto">
            <a:xfrm>
              <a:off x="3361" y="2004"/>
              <a:ext cx="80" cy="76"/>
            </a:xfrm>
            <a:custGeom>
              <a:avLst/>
              <a:gdLst>
                <a:gd name="T0" fmla="*/ 44 w 80"/>
                <a:gd name="T1" fmla="*/ 36 h 76"/>
                <a:gd name="T2" fmla="*/ 44 w 80"/>
                <a:gd name="T3" fmla="*/ 36 h 76"/>
                <a:gd name="T4" fmla="*/ 48 w 80"/>
                <a:gd name="T5" fmla="*/ 42 h 76"/>
                <a:gd name="T6" fmla="*/ 54 w 80"/>
                <a:gd name="T7" fmla="*/ 48 h 76"/>
                <a:gd name="T8" fmla="*/ 66 w 80"/>
                <a:gd name="T9" fmla="*/ 56 h 76"/>
                <a:gd name="T10" fmla="*/ 76 w 80"/>
                <a:gd name="T11" fmla="*/ 64 h 76"/>
                <a:gd name="T12" fmla="*/ 80 w 80"/>
                <a:gd name="T13" fmla="*/ 66 h 76"/>
                <a:gd name="T14" fmla="*/ 80 w 80"/>
                <a:gd name="T15" fmla="*/ 70 h 76"/>
                <a:gd name="T16" fmla="*/ 80 w 80"/>
                <a:gd name="T17" fmla="*/ 70 h 76"/>
                <a:gd name="T18" fmla="*/ 70 w 80"/>
                <a:gd name="T19" fmla="*/ 74 h 76"/>
                <a:gd name="T20" fmla="*/ 60 w 80"/>
                <a:gd name="T21" fmla="*/ 76 h 76"/>
                <a:gd name="T22" fmla="*/ 50 w 80"/>
                <a:gd name="T23" fmla="*/ 76 h 76"/>
                <a:gd name="T24" fmla="*/ 40 w 80"/>
                <a:gd name="T25" fmla="*/ 76 h 76"/>
                <a:gd name="T26" fmla="*/ 30 w 80"/>
                <a:gd name="T27" fmla="*/ 72 h 76"/>
                <a:gd name="T28" fmla="*/ 22 w 80"/>
                <a:gd name="T29" fmla="*/ 68 h 76"/>
                <a:gd name="T30" fmla="*/ 8 w 80"/>
                <a:gd name="T31" fmla="*/ 58 h 76"/>
                <a:gd name="T32" fmla="*/ 8 w 80"/>
                <a:gd name="T33" fmla="*/ 58 h 76"/>
                <a:gd name="T34" fmla="*/ 4 w 80"/>
                <a:gd name="T35" fmla="*/ 52 h 76"/>
                <a:gd name="T36" fmla="*/ 2 w 80"/>
                <a:gd name="T37" fmla="*/ 44 h 76"/>
                <a:gd name="T38" fmla="*/ 0 w 80"/>
                <a:gd name="T39" fmla="*/ 38 h 76"/>
                <a:gd name="T40" fmla="*/ 0 w 80"/>
                <a:gd name="T41" fmla="*/ 30 h 76"/>
                <a:gd name="T42" fmla="*/ 2 w 80"/>
                <a:gd name="T43" fmla="*/ 22 h 76"/>
                <a:gd name="T44" fmla="*/ 6 w 80"/>
                <a:gd name="T45" fmla="*/ 14 h 76"/>
                <a:gd name="T46" fmla="*/ 10 w 80"/>
                <a:gd name="T47" fmla="*/ 8 h 76"/>
                <a:gd name="T48" fmla="*/ 16 w 80"/>
                <a:gd name="T49" fmla="*/ 2 h 76"/>
                <a:gd name="T50" fmla="*/ 16 w 80"/>
                <a:gd name="T51" fmla="*/ 2 h 76"/>
                <a:gd name="T52" fmla="*/ 22 w 80"/>
                <a:gd name="T53" fmla="*/ 0 h 76"/>
                <a:gd name="T54" fmla="*/ 26 w 80"/>
                <a:gd name="T55" fmla="*/ 0 h 76"/>
                <a:gd name="T56" fmla="*/ 30 w 80"/>
                <a:gd name="T57" fmla="*/ 2 h 76"/>
                <a:gd name="T58" fmla="*/ 32 w 80"/>
                <a:gd name="T59" fmla="*/ 8 h 76"/>
                <a:gd name="T60" fmla="*/ 36 w 80"/>
                <a:gd name="T61" fmla="*/ 22 h 76"/>
                <a:gd name="T62" fmla="*/ 40 w 80"/>
                <a:gd name="T63" fmla="*/ 30 h 76"/>
                <a:gd name="T64" fmla="*/ 44 w 80"/>
                <a:gd name="T65" fmla="*/ 36 h 76"/>
                <a:gd name="T66" fmla="*/ 44 w 80"/>
                <a:gd name="T67" fmla="*/ 36 h 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80" h="76">
                  <a:moveTo>
                    <a:pt x="44" y="36"/>
                  </a:moveTo>
                  <a:lnTo>
                    <a:pt x="44" y="36"/>
                  </a:lnTo>
                  <a:lnTo>
                    <a:pt x="48" y="42"/>
                  </a:lnTo>
                  <a:lnTo>
                    <a:pt x="54" y="48"/>
                  </a:lnTo>
                  <a:lnTo>
                    <a:pt x="66" y="56"/>
                  </a:lnTo>
                  <a:lnTo>
                    <a:pt x="76" y="64"/>
                  </a:lnTo>
                  <a:lnTo>
                    <a:pt x="80" y="66"/>
                  </a:lnTo>
                  <a:lnTo>
                    <a:pt x="80" y="70"/>
                  </a:lnTo>
                  <a:lnTo>
                    <a:pt x="70" y="74"/>
                  </a:lnTo>
                  <a:lnTo>
                    <a:pt x="60" y="76"/>
                  </a:lnTo>
                  <a:lnTo>
                    <a:pt x="50" y="76"/>
                  </a:lnTo>
                  <a:lnTo>
                    <a:pt x="40" y="76"/>
                  </a:lnTo>
                  <a:lnTo>
                    <a:pt x="30" y="72"/>
                  </a:lnTo>
                  <a:lnTo>
                    <a:pt x="22" y="68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4"/>
                  </a:lnTo>
                  <a:lnTo>
                    <a:pt x="0" y="38"/>
                  </a:lnTo>
                  <a:lnTo>
                    <a:pt x="0" y="30"/>
                  </a:lnTo>
                  <a:lnTo>
                    <a:pt x="2" y="22"/>
                  </a:lnTo>
                  <a:lnTo>
                    <a:pt x="6" y="14"/>
                  </a:lnTo>
                  <a:lnTo>
                    <a:pt x="10" y="8"/>
                  </a:lnTo>
                  <a:lnTo>
                    <a:pt x="16" y="2"/>
                  </a:lnTo>
                  <a:lnTo>
                    <a:pt x="22" y="0"/>
                  </a:lnTo>
                  <a:lnTo>
                    <a:pt x="26" y="0"/>
                  </a:lnTo>
                  <a:lnTo>
                    <a:pt x="30" y="2"/>
                  </a:lnTo>
                  <a:lnTo>
                    <a:pt x="32" y="8"/>
                  </a:lnTo>
                  <a:lnTo>
                    <a:pt x="36" y="22"/>
                  </a:lnTo>
                  <a:lnTo>
                    <a:pt x="40" y="30"/>
                  </a:lnTo>
                  <a:lnTo>
                    <a:pt x="44" y="36"/>
                  </a:lnTo>
                  <a:close/>
                </a:path>
              </a:pathLst>
            </a:custGeom>
            <a:solidFill>
              <a:srgbClr val="FFC597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1" name="Freeform 17"/>
            <p:cNvSpPr>
              <a:spLocks/>
            </p:cNvSpPr>
            <p:nvPr/>
          </p:nvSpPr>
          <p:spPr bwMode="auto">
            <a:xfrm>
              <a:off x="2727" y="2754"/>
              <a:ext cx="118" cy="356"/>
            </a:xfrm>
            <a:custGeom>
              <a:avLst/>
              <a:gdLst>
                <a:gd name="T0" fmla="*/ 0 w 118"/>
                <a:gd name="T1" fmla="*/ 0 h 356"/>
                <a:gd name="T2" fmla="*/ 118 w 118"/>
                <a:gd name="T3" fmla="*/ 356 h 356"/>
                <a:gd name="T4" fmla="*/ 42 w 118"/>
                <a:gd name="T5" fmla="*/ 18 h 356"/>
                <a:gd name="T6" fmla="*/ 0 w 118"/>
                <a:gd name="T7" fmla="*/ 0 h 35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18" h="356">
                  <a:moveTo>
                    <a:pt x="0" y="0"/>
                  </a:moveTo>
                  <a:lnTo>
                    <a:pt x="118" y="356"/>
                  </a:lnTo>
                  <a:lnTo>
                    <a:pt x="42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auto">
            <a:xfrm>
              <a:off x="2617" y="2652"/>
              <a:ext cx="348" cy="514"/>
            </a:xfrm>
            <a:custGeom>
              <a:avLst/>
              <a:gdLst>
                <a:gd name="T0" fmla="*/ 348 w 348"/>
                <a:gd name="T1" fmla="*/ 138 h 514"/>
                <a:gd name="T2" fmla="*/ 178 w 348"/>
                <a:gd name="T3" fmla="*/ 66 h 514"/>
                <a:gd name="T4" fmla="*/ 190 w 348"/>
                <a:gd name="T5" fmla="*/ 42 h 514"/>
                <a:gd name="T6" fmla="*/ 46 w 348"/>
                <a:gd name="T7" fmla="*/ 12 h 514"/>
                <a:gd name="T8" fmla="*/ 16 w 348"/>
                <a:gd name="T9" fmla="*/ 0 h 514"/>
                <a:gd name="T10" fmla="*/ 2 w 348"/>
                <a:gd name="T11" fmla="*/ 114 h 514"/>
                <a:gd name="T12" fmla="*/ 0 w 348"/>
                <a:gd name="T13" fmla="*/ 184 h 514"/>
                <a:gd name="T14" fmla="*/ 72 w 348"/>
                <a:gd name="T15" fmla="*/ 164 h 514"/>
                <a:gd name="T16" fmla="*/ 196 w 348"/>
                <a:gd name="T17" fmla="*/ 450 h 514"/>
                <a:gd name="T18" fmla="*/ 140 w 348"/>
                <a:gd name="T19" fmla="*/ 470 h 514"/>
                <a:gd name="T20" fmla="*/ 196 w 348"/>
                <a:gd name="T21" fmla="*/ 514 h 514"/>
                <a:gd name="T22" fmla="*/ 232 w 348"/>
                <a:gd name="T23" fmla="*/ 512 h 514"/>
                <a:gd name="T24" fmla="*/ 234 w 348"/>
                <a:gd name="T25" fmla="*/ 468 h 514"/>
                <a:gd name="T26" fmla="*/ 154 w 348"/>
                <a:gd name="T27" fmla="*/ 130 h 514"/>
                <a:gd name="T28" fmla="*/ 152 w 348"/>
                <a:gd name="T29" fmla="*/ 120 h 514"/>
                <a:gd name="T30" fmla="*/ 262 w 348"/>
                <a:gd name="T31" fmla="*/ 162 h 514"/>
                <a:gd name="T32" fmla="*/ 334 w 348"/>
                <a:gd name="T33" fmla="*/ 458 h 514"/>
                <a:gd name="T34" fmla="*/ 344 w 348"/>
                <a:gd name="T35" fmla="*/ 194 h 514"/>
                <a:gd name="T36" fmla="*/ 346 w 348"/>
                <a:gd name="T37" fmla="*/ 194 h 514"/>
                <a:gd name="T38" fmla="*/ 348 w 348"/>
                <a:gd name="T39" fmla="*/ 138 h 51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48" h="514">
                  <a:moveTo>
                    <a:pt x="348" y="138"/>
                  </a:moveTo>
                  <a:lnTo>
                    <a:pt x="178" y="66"/>
                  </a:lnTo>
                  <a:lnTo>
                    <a:pt x="190" y="42"/>
                  </a:lnTo>
                  <a:lnTo>
                    <a:pt x="46" y="12"/>
                  </a:lnTo>
                  <a:lnTo>
                    <a:pt x="16" y="0"/>
                  </a:lnTo>
                  <a:lnTo>
                    <a:pt x="2" y="114"/>
                  </a:lnTo>
                  <a:lnTo>
                    <a:pt x="0" y="184"/>
                  </a:lnTo>
                  <a:lnTo>
                    <a:pt x="72" y="164"/>
                  </a:lnTo>
                  <a:lnTo>
                    <a:pt x="196" y="450"/>
                  </a:lnTo>
                  <a:lnTo>
                    <a:pt x="140" y="470"/>
                  </a:lnTo>
                  <a:lnTo>
                    <a:pt x="196" y="514"/>
                  </a:lnTo>
                  <a:lnTo>
                    <a:pt x="232" y="512"/>
                  </a:lnTo>
                  <a:lnTo>
                    <a:pt x="234" y="468"/>
                  </a:lnTo>
                  <a:lnTo>
                    <a:pt x="154" y="130"/>
                  </a:lnTo>
                  <a:lnTo>
                    <a:pt x="152" y="120"/>
                  </a:lnTo>
                  <a:lnTo>
                    <a:pt x="262" y="162"/>
                  </a:lnTo>
                  <a:lnTo>
                    <a:pt x="334" y="458"/>
                  </a:lnTo>
                  <a:lnTo>
                    <a:pt x="344" y="194"/>
                  </a:lnTo>
                  <a:lnTo>
                    <a:pt x="346" y="194"/>
                  </a:lnTo>
                  <a:lnTo>
                    <a:pt x="348" y="138"/>
                  </a:lnTo>
                  <a:close/>
                </a:path>
              </a:pathLst>
            </a:custGeom>
            <a:solidFill>
              <a:srgbClr val="666666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3" name="Freeform 19"/>
            <p:cNvSpPr>
              <a:spLocks/>
            </p:cNvSpPr>
            <p:nvPr/>
          </p:nvSpPr>
          <p:spPr bwMode="auto">
            <a:xfrm>
              <a:off x="3313" y="2076"/>
              <a:ext cx="100" cy="68"/>
            </a:xfrm>
            <a:custGeom>
              <a:avLst/>
              <a:gdLst>
                <a:gd name="T0" fmla="*/ 0 w 100"/>
                <a:gd name="T1" fmla="*/ 42 h 68"/>
                <a:gd name="T2" fmla="*/ 10 w 100"/>
                <a:gd name="T3" fmla="*/ 0 h 68"/>
                <a:gd name="T4" fmla="*/ 100 w 100"/>
                <a:gd name="T5" fmla="*/ 22 h 68"/>
                <a:gd name="T6" fmla="*/ 84 w 100"/>
                <a:gd name="T7" fmla="*/ 68 h 68"/>
                <a:gd name="T8" fmla="*/ 0 w 100"/>
                <a:gd name="T9" fmla="*/ 42 h 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0" h="68">
                  <a:moveTo>
                    <a:pt x="0" y="42"/>
                  </a:moveTo>
                  <a:lnTo>
                    <a:pt x="10" y="0"/>
                  </a:lnTo>
                  <a:lnTo>
                    <a:pt x="100" y="22"/>
                  </a:lnTo>
                  <a:lnTo>
                    <a:pt x="84" y="68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E5E5E5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4" name="Freeform 20"/>
            <p:cNvSpPr>
              <a:spLocks/>
            </p:cNvSpPr>
            <p:nvPr/>
          </p:nvSpPr>
          <p:spPr bwMode="auto">
            <a:xfrm>
              <a:off x="2457" y="2126"/>
              <a:ext cx="186" cy="414"/>
            </a:xfrm>
            <a:custGeom>
              <a:avLst/>
              <a:gdLst>
                <a:gd name="T0" fmla="*/ 64 w 186"/>
                <a:gd name="T1" fmla="*/ 412 h 414"/>
                <a:gd name="T2" fmla="*/ 64 w 186"/>
                <a:gd name="T3" fmla="*/ 412 h 414"/>
                <a:gd name="T4" fmla="*/ 70 w 186"/>
                <a:gd name="T5" fmla="*/ 404 h 414"/>
                <a:gd name="T6" fmla="*/ 72 w 186"/>
                <a:gd name="T7" fmla="*/ 394 h 414"/>
                <a:gd name="T8" fmla="*/ 72 w 186"/>
                <a:gd name="T9" fmla="*/ 384 h 414"/>
                <a:gd name="T10" fmla="*/ 70 w 186"/>
                <a:gd name="T11" fmla="*/ 376 h 414"/>
                <a:gd name="T12" fmla="*/ 66 w 186"/>
                <a:gd name="T13" fmla="*/ 366 h 414"/>
                <a:gd name="T14" fmla="*/ 62 w 186"/>
                <a:gd name="T15" fmla="*/ 356 h 414"/>
                <a:gd name="T16" fmla="*/ 48 w 186"/>
                <a:gd name="T17" fmla="*/ 334 h 414"/>
                <a:gd name="T18" fmla="*/ 32 w 186"/>
                <a:gd name="T19" fmla="*/ 312 h 414"/>
                <a:gd name="T20" fmla="*/ 16 w 186"/>
                <a:gd name="T21" fmla="*/ 290 h 414"/>
                <a:gd name="T22" fmla="*/ 10 w 186"/>
                <a:gd name="T23" fmla="*/ 278 h 414"/>
                <a:gd name="T24" fmla="*/ 6 w 186"/>
                <a:gd name="T25" fmla="*/ 264 h 414"/>
                <a:gd name="T26" fmla="*/ 2 w 186"/>
                <a:gd name="T27" fmla="*/ 252 h 414"/>
                <a:gd name="T28" fmla="*/ 0 w 186"/>
                <a:gd name="T29" fmla="*/ 238 h 414"/>
                <a:gd name="T30" fmla="*/ 0 w 186"/>
                <a:gd name="T31" fmla="*/ 238 h 414"/>
                <a:gd name="T32" fmla="*/ 2 w 186"/>
                <a:gd name="T33" fmla="*/ 224 h 414"/>
                <a:gd name="T34" fmla="*/ 6 w 186"/>
                <a:gd name="T35" fmla="*/ 206 h 414"/>
                <a:gd name="T36" fmla="*/ 14 w 186"/>
                <a:gd name="T37" fmla="*/ 188 h 414"/>
                <a:gd name="T38" fmla="*/ 22 w 186"/>
                <a:gd name="T39" fmla="*/ 168 h 414"/>
                <a:gd name="T40" fmla="*/ 46 w 186"/>
                <a:gd name="T41" fmla="*/ 128 h 414"/>
                <a:gd name="T42" fmla="*/ 74 w 186"/>
                <a:gd name="T43" fmla="*/ 88 h 414"/>
                <a:gd name="T44" fmla="*/ 104 w 186"/>
                <a:gd name="T45" fmla="*/ 52 h 414"/>
                <a:gd name="T46" fmla="*/ 132 w 186"/>
                <a:gd name="T47" fmla="*/ 24 h 414"/>
                <a:gd name="T48" fmla="*/ 144 w 186"/>
                <a:gd name="T49" fmla="*/ 12 h 414"/>
                <a:gd name="T50" fmla="*/ 156 w 186"/>
                <a:gd name="T51" fmla="*/ 4 h 414"/>
                <a:gd name="T52" fmla="*/ 168 w 186"/>
                <a:gd name="T53" fmla="*/ 0 h 414"/>
                <a:gd name="T54" fmla="*/ 176 w 186"/>
                <a:gd name="T55" fmla="*/ 0 h 414"/>
                <a:gd name="T56" fmla="*/ 176 w 186"/>
                <a:gd name="T57" fmla="*/ 0 h 414"/>
                <a:gd name="T58" fmla="*/ 178 w 186"/>
                <a:gd name="T59" fmla="*/ 2 h 414"/>
                <a:gd name="T60" fmla="*/ 182 w 186"/>
                <a:gd name="T61" fmla="*/ 8 h 414"/>
                <a:gd name="T62" fmla="*/ 184 w 186"/>
                <a:gd name="T63" fmla="*/ 22 h 414"/>
                <a:gd name="T64" fmla="*/ 186 w 186"/>
                <a:gd name="T65" fmla="*/ 46 h 414"/>
                <a:gd name="T66" fmla="*/ 186 w 186"/>
                <a:gd name="T67" fmla="*/ 74 h 414"/>
                <a:gd name="T68" fmla="*/ 182 w 186"/>
                <a:gd name="T69" fmla="*/ 108 h 414"/>
                <a:gd name="T70" fmla="*/ 178 w 186"/>
                <a:gd name="T71" fmla="*/ 146 h 414"/>
                <a:gd name="T72" fmla="*/ 172 w 186"/>
                <a:gd name="T73" fmla="*/ 184 h 414"/>
                <a:gd name="T74" fmla="*/ 164 w 186"/>
                <a:gd name="T75" fmla="*/ 224 h 414"/>
                <a:gd name="T76" fmla="*/ 154 w 186"/>
                <a:gd name="T77" fmla="*/ 264 h 414"/>
                <a:gd name="T78" fmla="*/ 144 w 186"/>
                <a:gd name="T79" fmla="*/ 302 h 414"/>
                <a:gd name="T80" fmla="*/ 132 w 186"/>
                <a:gd name="T81" fmla="*/ 336 h 414"/>
                <a:gd name="T82" fmla="*/ 120 w 186"/>
                <a:gd name="T83" fmla="*/ 366 h 414"/>
                <a:gd name="T84" fmla="*/ 106 w 186"/>
                <a:gd name="T85" fmla="*/ 390 h 414"/>
                <a:gd name="T86" fmla="*/ 100 w 186"/>
                <a:gd name="T87" fmla="*/ 400 h 414"/>
                <a:gd name="T88" fmla="*/ 92 w 186"/>
                <a:gd name="T89" fmla="*/ 406 h 414"/>
                <a:gd name="T90" fmla="*/ 86 w 186"/>
                <a:gd name="T91" fmla="*/ 412 h 414"/>
                <a:gd name="T92" fmla="*/ 78 w 186"/>
                <a:gd name="T93" fmla="*/ 414 h 414"/>
                <a:gd name="T94" fmla="*/ 72 w 186"/>
                <a:gd name="T95" fmla="*/ 414 h 414"/>
                <a:gd name="T96" fmla="*/ 64 w 186"/>
                <a:gd name="T97" fmla="*/ 412 h 414"/>
                <a:gd name="T98" fmla="*/ 64 w 186"/>
                <a:gd name="T99" fmla="*/ 412 h 41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186" h="414">
                  <a:moveTo>
                    <a:pt x="64" y="412"/>
                  </a:moveTo>
                  <a:lnTo>
                    <a:pt x="64" y="412"/>
                  </a:lnTo>
                  <a:lnTo>
                    <a:pt x="70" y="404"/>
                  </a:lnTo>
                  <a:lnTo>
                    <a:pt x="72" y="394"/>
                  </a:lnTo>
                  <a:lnTo>
                    <a:pt x="72" y="384"/>
                  </a:lnTo>
                  <a:lnTo>
                    <a:pt x="70" y="376"/>
                  </a:lnTo>
                  <a:lnTo>
                    <a:pt x="66" y="366"/>
                  </a:lnTo>
                  <a:lnTo>
                    <a:pt x="62" y="356"/>
                  </a:lnTo>
                  <a:lnTo>
                    <a:pt x="48" y="334"/>
                  </a:lnTo>
                  <a:lnTo>
                    <a:pt x="32" y="312"/>
                  </a:lnTo>
                  <a:lnTo>
                    <a:pt x="16" y="290"/>
                  </a:lnTo>
                  <a:lnTo>
                    <a:pt x="10" y="278"/>
                  </a:lnTo>
                  <a:lnTo>
                    <a:pt x="6" y="264"/>
                  </a:lnTo>
                  <a:lnTo>
                    <a:pt x="2" y="252"/>
                  </a:lnTo>
                  <a:lnTo>
                    <a:pt x="0" y="238"/>
                  </a:lnTo>
                  <a:lnTo>
                    <a:pt x="2" y="224"/>
                  </a:lnTo>
                  <a:lnTo>
                    <a:pt x="6" y="206"/>
                  </a:lnTo>
                  <a:lnTo>
                    <a:pt x="14" y="188"/>
                  </a:lnTo>
                  <a:lnTo>
                    <a:pt x="22" y="168"/>
                  </a:lnTo>
                  <a:lnTo>
                    <a:pt x="46" y="128"/>
                  </a:lnTo>
                  <a:lnTo>
                    <a:pt x="74" y="88"/>
                  </a:lnTo>
                  <a:lnTo>
                    <a:pt x="104" y="52"/>
                  </a:lnTo>
                  <a:lnTo>
                    <a:pt x="132" y="24"/>
                  </a:lnTo>
                  <a:lnTo>
                    <a:pt x="144" y="12"/>
                  </a:lnTo>
                  <a:lnTo>
                    <a:pt x="156" y="4"/>
                  </a:lnTo>
                  <a:lnTo>
                    <a:pt x="168" y="0"/>
                  </a:lnTo>
                  <a:lnTo>
                    <a:pt x="176" y="0"/>
                  </a:lnTo>
                  <a:lnTo>
                    <a:pt x="178" y="2"/>
                  </a:lnTo>
                  <a:lnTo>
                    <a:pt x="182" y="8"/>
                  </a:lnTo>
                  <a:lnTo>
                    <a:pt x="184" y="22"/>
                  </a:lnTo>
                  <a:lnTo>
                    <a:pt x="186" y="46"/>
                  </a:lnTo>
                  <a:lnTo>
                    <a:pt x="186" y="74"/>
                  </a:lnTo>
                  <a:lnTo>
                    <a:pt x="182" y="108"/>
                  </a:lnTo>
                  <a:lnTo>
                    <a:pt x="178" y="146"/>
                  </a:lnTo>
                  <a:lnTo>
                    <a:pt x="172" y="184"/>
                  </a:lnTo>
                  <a:lnTo>
                    <a:pt x="164" y="224"/>
                  </a:lnTo>
                  <a:lnTo>
                    <a:pt x="154" y="264"/>
                  </a:lnTo>
                  <a:lnTo>
                    <a:pt x="144" y="302"/>
                  </a:lnTo>
                  <a:lnTo>
                    <a:pt x="132" y="336"/>
                  </a:lnTo>
                  <a:lnTo>
                    <a:pt x="120" y="366"/>
                  </a:lnTo>
                  <a:lnTo>
                    <a:pt x="106" y="390"/>
                  </a:lnTo>
                  <a:lnTo>
                    <a:pt x="100" y="400"/>
                  </a:lnTo>
                  <a:lnTo>
                    <a:pt x="92" y="406"/>
                  </a:lnTo>
                  <a:lnTo>
                    <a:pt x="86" y="412"/>
                  </a:lnTo>
                  <a:lnTo>
                    <a:pt x="78" y="414"/>
                  </a:lnTo>
                  <a:lnTo>
                    <a:pt x="72" y="414"/>
                  </a:lnTo>
                  <a:lnTo>
                    <a:pt x="64" y="412"/>
                  </a:lnTo>
                  <a:close/>
                </a:path>
              </a:pathLst>
            </a:custGeom>
            <a:solidFill>
              <a:srgbClr val="303A42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5" name="Freeform 21"/>
            <p:cNvSpPr>
              <a:spLocks/>
            </p:cNvSpPr>
            <p:nvPr/>
          </p:nvSpPr>
          <p:spPr bwMode="auto">
            <a:xfrm>
              <a:off x="2203" y="2422"/>
              <a:ext cx="440" cy="494"/>
            </a:xfrm>
            <a:custGeom>
              <a:avLst/>
              <a:gdLst>
                <a:gd name="T0" fmla="*/ 0 w 440"/>
                <a:gd name="T1" fmla="*/ 12 h 494"/>
                <a:gd name="T2" fmla="*/ 0 w 440"/>
                <a:gd name="T3" fmla="*/ 12 h 494"/>
                <a:gd name="T4" fmla="*/ 72 w 440"/>
                <a:gd name="T5" fmla="*/ 12 h 494"/>
                <a:gd name="T6" fmla="*/ 138 w 440"/>
                <a:gd name="T7" fmla="*/ 12 h 494"/>
                <a:gd name="T8" fmla="*/ 196 w 440"/>
                <a:gd name="T9" fmla="*/ 10 h 494"/>
                <a:gd name="T10" fmla="*/ 246 w 440"/>
                <a:gd name="T11" fmla="*/ 8 h 494"/>
                <a:gd name="T12" fmla="*/ 318 w 440"/>
                <a:gd name="T13" fmla="*/ 2 h 494"/>
                <a:gd name="T14" fmla="*/ 344 w 440"/>
                <a:gd name="T15" fmla="*/ 0 h 494"/>
                <a:gd name="T16" fmla="*/ 440 w 440"/>
                <a:gd name="T17" fmla="*/ 328 h 494"/>
                <a:gd name="T18" fmla="*/ 440 w 440"/>
                <a:gd name="T19" fmla="*/ 328 h 494"/>
                <a:gd name="T20" fmla="*/ 394 w 440"/>
                <a:gd name="T21" fmla="*/ 346 h 494"/>
                <a:gd name="T22" fmla="*/ 348 w 440"/>
                <a:gd name="T23" fmla="*/ 364 h 494"/>
                <a:gd name="T24" fmla="*/ 292 w 440"/>
                <a:gd name="T25" fmla="*/ 386 h 494"/>
                <a:gd name="T26" fmla="*/ 236 w 440"/>
                <a:gd name="T27" fmla="*/ 412 h 494"/>
                <a:gd name="T28" fmla="*/ 210 w 440"/>
                <a:gd name="T29" fmla="*/ 426 h 494"/>
                <a:gd name="T30" fmla="*/ 186 w 440"/>
                <a:gd name="T31" fmla="*/ 440 h 494"/>
                <a:gd name="T32" fmla="*/ 166 w 440"/>
                <a:gd name="T33" fmla="*/ 454 h 494"/>
                <a:gd name="T34" fmla="*/ 148 w 440"/>
                <a:gd name="T35" fmla="*/ 468 h 494"/>
                <a:gd name="T36" fmla="*/ 134 w 440"/>
                <a:gd name="T37" fmla="*/ 480 h 494"/>
                <a:gd name="T38" fmla="*/ 128 w 440"/>
                <a:gd name="T39" fmla="*/ 494 h 494"/>
                <a:gd name="T40" fmla="*/ 128 w 440"/>
                <a:gd name="T41" fmla="*/ 494 h 494"/>
                <a:gd name="T42" fmla="*/ 102 w 440"/>
                <a:gd name="T43" fmla="*/ 432 h 494"/>
                <a:gd name="T44" fmla="*/ 80 w 440"/>
                <a:gd name="T45" fmla="*/ 372 h 494"/>
                <a:gd name="T46" fmla="*/ 58 w 440"/>
                <a:gd name="T47" fmla="*/ 310 h 494"/>
                <a:gd name="T48" fmla="*/ 40 w 440"/>
                <a:gd name="T49" fmla="*/ 250 h 494"/>
                <a:gd name="T50" fmla="*/ 24 w 440"/>
                <a:gd name="T51" fmla="*/ 190 h 494"/>
                <a:gd name="T52" fmla="*/ 10 w 440"/>
                <a:gd name="T53" fmla="*/ 130 h 494"/>
                <a:gd name="T54" fmla="*/ 4 w 440"/>
                <a:gd name="T55" fmla="*/ 70 h 494"/>
                <a:gd name="T56" fmla="*/ 2 w 440"/>
                <a:gd name="T57" fmla="*/ 40 h 494"/>
                <a:gd name="T58" fmla="*/ 0 w 440"/>
                <a:gd name="T59" fmla="*/ 12 h 494"/>
                <a:gd name="T60" fmla="*/ 0 w 440"/>
                <a:gd name="T61" fmla="*/ 12 h 4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440" h="494">
                  <a:moveTo>
                    <a:pt x="0" y="12"/>
                  </a:moveTo>
                  <a:lnTo>
                    <a:pt x="0" y="12"/>
                  </a:lnTo>
                  <a:lnTo>
                    <a:pt x="72" y="12"/>
                  </a:lnTo>
                  <a:lnTo>
                    <a:pt x="138" y="12"/>
                  </a:lnTo>
                  <a:lnTo>
                    <a:pt x="196" y="10"/>
                  </a:lnTo>
                  <a:lnTo>
                    <a:pt x="246" y="8"/>
                  </a:lnTo>
                  <a:lnTo>
                    <a:pt x="318" y="2"/>
                  </a:lnTo>
                  <a:lnTo>
                    <a:pt x="344" y="0"/>
                  </a:lnTo>
                  <a:lnTo>
                    <a:pt x="440" y="328"/>
                  </a:lnTo>
                  <a:lnTo>
                    <a:pt x="394" y="346"/>
                  </a:lnTo>
                  <a:lnTo>
                    <a:pt x="348" y="364"/>
                  </a:lnTo>
                  <a:lnTo>
                    <a:pt x="292" y="386"/>
                  </a:lnTo>
                  <a:lnTo>
                    <a:pt x="236" y="412"/>
                  </a:lnTo>
                  <a:lnTo>
                    <a:pt x="210" y="426"/>
                  </a:lnTo>
                  <a:lnTo>
                    <a:pt x="186" y="440"/>
                  </a:lnTo>
                  <a:lnTo>
                    <a:pt x="166" y="454"/>
                  </a:lnTo>
                  <a:lnTo>
                    <a:pt x="148" y="468"/>
                  </a:lnTo>
                  <a:lnTo>
                    <a:pt x="134" y="480"/>
                  </a:lnTo>
                  <a:lnTo>
                    <a:pt x="128" y="494"/>
                  </a:lnTo>
                  <a:lnTo>
                    <a:pt x="102" y="432"/>
                  </a:lnTo>
                  <a:lnTo>
                    <a:pt x="80" y="372"/>
                  </a:lnTo>
                  <a:lnTo>
                    <a:pt x="58" y="310"/>
                  </a:lnTo>
                  <a:lnTo>
                    <a:pt x="40" y="250"/>
                  </a:lnTo>
                  <a:lnTo>
                    <a:pt x="24" y="190"/>
                  </a:lnTo>
                  <a:lnTo>
                    <a:pt x="10" y="130"/>
                  </a:lnTo>
                  <a:lnTo>
                    <a:pt x="4" y="70"/>
                  </a:lnTo>
                  <a:lnTo>
                    <a:pt x="2" y="4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66667C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6" name="Freeform 22"/>
            <p:cNvSpPr>
              <a:spLocks/>
            </p:cNvSpPr>
            <p:nvPr/>
          </p:nvSpPr>
          <p:spPr bwMode="auto">
            <a:xfrm>
              <a:off x="2279" y="2440"/>
              <a:ext cx="364" cy="370"/>
            </a:xfrm>
            <a:custGeom>
              <a:avLst/>
              <a:gdLst>
                <a:gd name="T0" fmla="*/ 88 w 364"/>
                <a:gd name="T1" fmla="*/ 370 h 370"/>
                <a:gd name="T2" fmla="*/ 0 w 364"/>
                <a:gd name="T3" fmla="*/ 48 h 370"/>
                <a:gd name="T4" fmla="*/ 298 w 364"/>
                <a:gd name="T5" fmla="*/ 0 h 370"/>
                <a:gd name="T6" fmla="*/ 364 w 364"/>
                <a:gd name="T7" fmla="*/ 280 h 370"/>
                <a:gd name="T8" fmla="*/ 88 w 364"/>
                <a:gd name="T9" fmla="*/ 370 h 3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4" h="370">
                  <a:moveTo>
                    <a:pt x="88" y="370"/>
                  </a:moveTo>
                  <a:lnTo>
                    <a:pt x="0" y="48"/>
                  </a:lnTo>
                  <a:lnTo>
                    <a:pt x="298" y="0"/>
                  </a:lnTo>
                  <a:lnTo>
                    <a:pt x="364" y="280"/>
                  </a:lnTo>
                  <a:lnTo>
                    <a:pt x="88" y="3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7" name="Freeform 23"/>
            <p:cNvSpPr>
              <a:spLocks/>
            </p:cNvSpPr>
            <p:nvPr/>
          </p:nvSpPr>
          <p:spPr bwMode="auto">
            <a:xfrm>
              <a:off x="2267" y="2536"/>
              <a:ext cx="118" cy="250"/>
            </a:xfrm>
            <a:custGeom>
              <a:avLst/>
              <a:gdLst>
                <a:gd name="T0" fmla="*/ 58 w 118"/>
                <a:gd name="T1" fmla="*/ 250 h 250"/>
                <a:gd name="T2" fmla="*/ 118 w 118"/>
                <a:gd name="T3" fmla="*/ 214 h 250"/>
                <a:gd name="T4" fmla="*/ 58 w 118"/>
                <a:gd name="T5" fmla="*/ 6 h 250"/>
                <a:gd name="T6" fmla="*/ 0 w 118"/>
                <a:gd name="T7" fmla="*/ 0 h 250"/>
                <a:gd name="T8" fmla="*/ 58 w 118"/>
                <a:gd name="T9" fmla="*/ 250 h 2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8" h="250">
                  <a:moveTo>
                    <a:pt x="58" y="250"/>
                  </a:moveTo>
                  <a:lnTo>
                    <a:pt x="118" y="214"/>
                  </a:lnTo>
                  <a:lnTo>
                    <a:pt x="58" y="6"/>
                  </a:lnTo>
                  <a:lnTo>
                    <a:pt x="0" y="0"/>
                  </a:lnTo>
                  <a:lnTo>
                    <a:pt x="58" y="250"/>
                  </a:ln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8" name="Freeform 24"/>
            <p:cNvSpPr>
              <a:spLocks/>
            </p:cNvSpPr>
            <p:nvPr/>
          </p:nvSpPr>
          <p:spPr bwMode="auto">
            <a:xfrm>
              <a:off x="2511" y="2066"/>
              <a:ext cx="886" cy="770"/>
            </a:xfrm>
            <a:custGeom>
              <a:avLst/>
              <a:gdLst>
                <a:gd name="T0" fmla="*/ 486 w 886"/>
                <a:gd name="T1" fmla="*/ 22 h 770"/>
                <a:gd name="T2" fmla="*/ 532 w 886"/>
                <a:gd name="T3" fmla="*/ 70 h 770"/>
                <a:gd name="T4" fmla="*/ 596 w 886"/>
                <a:gd name="T5" fmla="*/ 124 h 770"/>
                <a:gd name="T6" fmla="*/ 632 w 886"/>
                <a:gd name="T7" fmla="*/ 146 h 770"/>
                <a:gd name="T8" fmla="*/ 670 w 886"/>
                <a:gd name="T9" fmla="*/ 160 h 770"/>
                <a:gd name="T10" fmla="*/ 706 w 886"/>
                <a:gd name="T11" fmla="*/ 160 h 770"/>
                <a:gd name="T12" fmla="*/ 720 w 886"/>
                <a:gd name="T13" fmla="*/ 156 h 770"/>
                <a:gd name="T14" fmla="*/ 742 w 886"/>
                <a:gd name="T15" fmla="*/ 144 h 770"/>
                <a:gd name="T16" fmla="*/ 762 w 886"/>
                <a:gd name="T17" fmla="*/ 128 h 770"/>
                <a:gd name="T18" fmla="*/ 782 w 886"/>
                <a:gd name="T19" fmla="*/ 96 h 770"/>
                <a:gd name="T20" fmla="*/ 798 w 886"/>
                <a:gd name="T21" fmla="*/ 60 h 770"/>
                <a:gd name="T22" fmla="*/ 886 w 886"/>
                <a:gd name="T23" fmla="*/ 74 h 770"/>
                <a:gd name="T24" fmla="*/ 880 w 886"/>
                <a:gd name="T25" fmla="*/ 100 h 770"/>
                <a:gd name="T26" fmla="*/ 858 w 886"/>
                <a:gd name="T27" fmla="*/ 164 h 770"/>
                <a:gd name="T28" fmla="*/ 840 w 886"/>
                <a:gd name="T29" fmla="*/ 198 h 770"/>
                <a:gd name="T30" fmla="*/ 816 w 886"/>
                <a:gd name="T31" fmla="*/ 232 h 770"/>
                <a:gd name="T32" fmla="*/ 786 w 886"/>
                <a:gd name="T33" fmla="*/ 258 h 770"/>
                <a:gd name="T34" fmla="*/ 748 w 886"/>
                <a:gd name="T35" fmla="*/ 276 h 770"/>
                <a:gd name="T36" fmla="*/ 728 w 886"/>
                <a:gd name="T37" fmla="*/ 282 h 770"/>
                <a:gd name="T38" fmla="*/ 688 w 886"/>
                <a:gd name="T39" fmla="*/ 284 h 770"/>
                <a:gd name="T40" fmla="*/ 650 w 886"/>
                <a:gd name="T41" fmla="*/ 278 h 770"/>
                <a:gd name="T42" fmla="*/ 602 w 886"/>
                <a:gd name="T43" fmla="*/ 264 h 770"/>
                <a:gd name="T44" fmla="*/ 562 w 886"/>
                <a:gd name="T45" fmla="*/ 244 h 770"/>
                <a:gd name="T46" fmla="*/ 558 w 886"/>
                <a:gd name="T47" fmla="*/ 244 h 770"/>
                <a:gd name="T48" fmla="*/ 552 w 886"/>
                <a:gd name="T49" fmla="*/ 256 h 770"/>
                <a:gd name="T50" fmla="*/ 530 w 886"/>
                <a:gd name="T51" fmla="*/ 324 h 770"/>
                <a:gd name="T52" fmla="*/ 504 w 886"/>
                <a:gd name="T53" fmla="*/ 468 h 770"/>
                <a:gd name="T54" fmla="*/ 482 w 886"/>
                <a:gd name="T55" fmla="*/ 626 h 770"/>
                <a:gd name="T56" fmla="*/ 470 w 886"/>
                <a:gd name="T57" fmla="*/ 754 h 770"/>
                <a:gd name="T58" fmla="*/ 436 w 886"/>
                <a:gd name="T59" fmla="*/ 748 h 770"/>
                <a:gd name="T60" fmla="*/ 366 w 886"/>
                <a:gd name="T61" fmla="*/ 726 h 770"/>
                <a:gd name="T62" fmla="*/ 304 w 886"/>
                <a:gd name="T63" fmla="*/ 694 h 770"/>
                <a:gd name="T64" fmla="*/ 248 w 886"/>
                <a:gd name="T65" fmla="*/ 654 h 770"/>
                <a:gd name="T66" fmla="*/ 224 w 886"/>
                <a:gd name="T67" fmla="*/ 634 h 770"/>
                <a:gd name="T68" fmla="*/ 210 w 886"/>
                <a:gd name="T69" fmla="*/ 668 h 770"/>
                <a:gd name="T70" fmla="*/ 190 w 886"/>
                <a:gd name="T71" fmla="*/ 702 h 770"/>
                <a:gd name="T72" fmla="*/ 156 w 886"/>
                <a:gd name="T73" fmla="*/ 734 h 770"/>
                <a:gd name="T74" fmla="*/ 102 w 886"/>
                <a:gd name="T75" fmla="*/ 770 h 770"/>
                <a:gd name="T76" fmla="*/ 88 w 886"/>
                <a:gd name="T77" fmla="*/ 746 h 770"/>
                <a:gd name="T78" fmla="*/ 54 w 886"/>
                <a:gd name="T79" fmla="*/ 670 h 770"/>
                <a:gd name="T80" fmla="*/ 20 w 886"/>
                <a:gd name="T81" fmla="*/ 566 h 770"/>
                <a:gd name="T82" fmla="*/ 4 w 886"/>
                <a:gd name="T83" fmla="*/ 458 h 770"/>
                <a:gd name="T84" fmla="*/ 0 w 886"/>
                <a:gd name="T85" fmla="*/ 354 h 770"/>
                <a:gd name="T86" fmla="*/ 12 w 886"/>
                <a:gd name="T87" fmla="*/ 256 h 770"/>
                <a:gd name="T88" fmla="*/ 36 w 886"/>
                <a:gd name="T89" fmla="*/ 172 h 770"/>
                <a:gd name="T90" fmla="*/ 64 w 886"/>
                <a:gd name="T91" fmla="*/ 118 h 770"/>
                <a:gd name="T92" fmla="*/ 84 w 886"/>
                <a:gd name="T93" fmla="*/ 88 h 770"/>
                <a:gd name="T94" fmla="*/ 108 w 886"/>
                <a:gd name="T95" fmla="*/ 64 h 770"/>
                <a:gd name="T96" fmla="*/ 122 w 886"/>
                <a:gd name="T97" fmla="*/ 54 h 770"/>
                <a:gd name="T98" fmla="*/ 178 w 886"/>
                <a:gd name="T99" fmla="*/ 24 h 770"/>
                <a:gd name="T100" fmla="*/ 238 w 886"/>
                <a:gd name="T101" fmla="*/ 8 h 770"/>
                <a:gd name="T102" fmla="*/ 300 w 886"/>
                <a:gd name="T103" fmla="*/ 2 h 770"/>
                <a:gd name="T104" fmla="*/ 356 w 886"/>
                <a:gd name="T105" fmla="*/ 2 h 770"/>
                <a:gd name="T106" fmla="*/ 448 w 886"/>
                <a:gd name="T107" fmla="*/ 14 h 770"/>
                <a:gd name="T108" fmla="*/ 486 w 886"/>
                <a:gd name="T109" fmla="*/ 22 h 77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886" h="770">
                  <a:moveTo>
                    <a:pt x="486" y="22"/>
                  </a:moveTo>
                  <a:lnTo>
                    <a:pt x="486" y="22"/>
                  </a:lnTo>
                  <a:lnTo>
                    <a:pt x="508" y="46"/>
                  </a:lnTo>
                  <a:lnTo>
                    <a:pt x="532" y="70"/>
                  </a:lnTo>
                  <a:lnTo>
                    <a:pt x="562" y="98"/>
                  </a:lnTo>
                  <a:lnTo>
                    <a:pt x="596" y="124"/>
                  </a:lnTo>
                  <a:lnTo>
                    <a:pt x="614" y="136"/>
                  </a:lnTo>
                  <a:lnTo>
                    <a:pt x="632" y="146"/>
                  </a:lnTo>
                  <a:lnTo>
                    <a:pt x="652" y="154"/>
                  </a:lnTo>
                  <a:lnTo>
                    <a:pt x="670" y="160"/>
                  </a:lnTo>
                  <a:lnTo>
                    <a:pt x="688" y="162"/>
                  </a:lnTo>
                  <a:lnTo>
                    <a:pt x="706" y="160"/>
                  </a:lnTo>
                  <a:lnTo>
                    <a:pt x="720" y="156"/>
                  </a:lnTo>
                  <a:lnTo>
                    <a:pt x="732" y="152"/>
                  </a:lnTo>
                  <a:lnTo>
                    <a:pt x="742" y="144"/>
                  </a:lnTo>
                  <a:lnTo>
                    <a:pt x="752" y="136"/>
                  </a:lnTo>
                  <a:lnTo>
                    <a:pt x="762" y="128"/>
                  </a:lnTo>
                  <a:lnTo>
                    <a:pt x="770" y="118"/>
                  </a:lnTo>
                  <a:lnTo>
                    <a:pt x="782" y="96"/>
                  </a:lnTo>
                  <a:lnTo>
                    <a:pt x="792" y="78"/>
                  </a:lnTo>
                  <a:lnTo>
                    <a:pt x="798" y="60"/>
                  </a:lnTo>
                  <a:lnTo>
                    <a:pt x="802" y="44"/>
                  </a:lnTo>
                  <a:lnTo>
                    <a:pt x="886" y="74"/>
                  </a:lnTo>
                  <a:lnTo>
                    <a:pt x="880" y="100"/>
                  </a:lnTo>
                  <a:lnTo>
                    <a:pt x="872" y="130"/>
                  </a:lnTo>
                  <a:lnTo>
                    <a:pt x="858" y="164"/>
                  </a:lnTo>
                  <a:lnTo>
                    <a:pt x="850" y="180"/>
                  </a:lnTo>
                  <a:lnTo>
                    <a:pt x="840" y="198"/>
                  </a:lnTo>
                  <a:lnTo>
                    <a:pt x="830" y="216"/>
                  </a:lnTo>
                  <a:lnTo>
                    <a:pt x="816" y="232"/>
                  </a:lnTo>
                  <a:lnTo>
                    <a:pt x="802" y="246"/>
                  </a:lnTo>
                  <a:lnTo>
                    <a:pt x="786" y="258"/>
                  </a:lnTo>
                  <a:lnTo>
                    <a:pt x="768" y="270"/>
                  </a:lnTo>
                  <a:lnTo>
                    <a:pt x="748" y="276"/>
                  </a:lnTo>
                  <a:lnTo>
                    <a:pt x="728" y="282"/>
                  </a:lnTo>
                  <a:lnTo>
                    <a:pt x="708" y="284"/>
                  </a:lnTo>
                  <a:lnTo>
                    <a:pt x="688" y="284"/>
                  </a:lnTo>
                  <a:lnTo>
                    <a:pt x="668" y="282"/>
                  </a:lnTo>
                  <a:lnTo>
                    <a:pt x="650" y="278"/>
                  </a:lnTo>
                  <a:lnTo>
                    <a:pt x="634" y="274"/>
                  </a:lnTo>
                  <a:lnTo>
                    <a:pt x="602" y="264"/>
                  </a:lnTo>
                  <a:lnTo>
                    <a:pt x="578" y="252"/>
                  </a:lnTo>
                  <a:lnTo>
                    <a:pt x="562" y="244"/>
                  </a:lnTo>
                  <a:lnTo>
                    <a:pt x="554" y="240"/>
                  </a:lnTo>
                  <a:lnTo>
                    <a:pt x="558" y="244"/>
                  </a:lnTo>
                  <a:lnTo>
                    <a:pt x="552" y="256"/>
                  </a:lnTo>
                  <a:lnTo>
                    <a:pt x="544" y="274"/>
                  </a:lnTo>
                  <a:lnTo>
                    <a:pt x="530" y="324"/>
                  </a:lnTo>
                  <a:lnTo>
                    <a:pt x="518" y="390"/>
                  </a:lnTo>
                  <a:lnTo>
                    <a:pt x="504" y="468"/>
                  </a:lnTo>
                  <a:lnTo>
                    <a:pt x="492" y="548"/>
                  </a:lnTo>
                  <a:lnTo>
                    <a:pt x="482" y="626"/>
                  </a:lnTo>
                  <a:lnTo>
                    <a:pt x="474" y="696"/>
                  </a:lnTo>
                  <a:lnTo>
                    <a:pt x="470" y="754"/>
                  </a:lnTo>
                  <a:lnTo>
                    <a:pt x="436" y="748"/>
                  </a:lnTo>
                  <a:lnTo>
                    <a:pt x="400" y="738"/>
                  </a:lnTo>
                  <a:lnTo>
                    <a:pt x="366" y="726"/>
                  </a:lnTo>
                  <a:lnTo>
                    <a:pt x="334" y="710"/>
                  </a:lnTo>
                  <a:lnTo>
                    <a:pt x="304" y="694"/>
                  </a:lnTo>
                  <a:lnTo>
                    <a:pt x="274" y="676"/>
                  </a:lnTo>
                  <a:lnTo>
                    <a:pt x="248" y="654"/>
                  </a:lnTo>
                  <a:lnTo>
                    <a:pt x="224" y="634"/>
                  </a:lnTo>
                  <a:lnTo>
                    <a:pt x="218" y="652"/>
                  </a:lnTo>
                  <a:lnTo>
                    <a:pt x="210" y="668"/>
                  </a:lnTo>
                  <a:lnTo>
                    <a:pt x="202" y="684"/>
                  </a:lnTo>
                  <a:lnTo>
                    <a:pt x="190" y="702"/>
                  </a:lnTo>
                  <a:lnTo>
                    <a:pt x="174" y="718"/>
                  </a:lnTo>
                  <a:lnTo>
                    <a:pt x="156" y="734"/>
                  </a:lnTo>
                  <a:lnTo>
                    <a:pt x="132" y="752"/>
                  </a:lnTo>
                  <a:lnTo>
                    <a:pt x="102" y="770"/>
                  </a:lnTo>
                  <a:lnTo>
                    <a:pt x="88" y="746"/>
                  </a:lnTo>
                  <a:lnTo>
                    <a:pt x="76" y="722"/>
                  </a:lnTo>
                  <a:lnTo>
                    <a:pt x="54" y="670"/>
                  </a:lnTo>
                  <a:lnTo>
                    <a:pt x="34" y="618"/>
                  </a:lnTo>
                  <a:lnTo>
                    <a:pt x="20" y="566"/>
                  </a:lnTo>
                  <a:lnTo>
                    <a:pt x="10" y="512"/>
                  </a:lnTo>
                  <a:lnTo>
                    <a:pt x="4" y="458"/>
                  </a:lnTo>
                  <a:lnTo>
                    <a:pt x="0" y="406"/>
                  </a:lnTo>
                  <a:lnTo>
                    <a:pt x="0" y="354"/>
                  </a:lnTo>
                  <a:lnTo>
                    <a:pt x="4" y="304"/>
                  </a:lnTo>
                  <a:lnTo>
                    <a:pt x="12" y="256"/>
                  </a:lnTo>
                  <a:lnTo>
                    <a:pt x="22" y="212"/>
                  </a:lnTo>
                  <a:lnTo>
                    <a:pt x="36" y="172"/>
                  </a:lnTo>
                  <a:lnTo>
                    <a:pt x="54" y="134"/>
                  </a:lnTo>
                  <a:lnTo>
                    <a:pt x="64" y="118"/>
                  </a:lnTo>
                  <a:lnTo>
                    <a:pt x="74" y="102"/>
                  </a:lnTo>
                  <a:lnTo>
                    <a:pt x="84" y="88"/>
                  </a:lnTo>
                  <a:lnTo>
                    <a:pt x="96" y="76"/>
                  </a:lnTo>
                  <a:lnTo>
                    <a:pt x="108" y="64"/>
                  </a:lnTo>
                  <a:lnTo>
                    <a:pt x="122" y="54"/>
                  </a:lnTo>
                  <a:lnTo>
                    <a:pt x="148" y="38"/>
                  </a:lnTo>
                  <a:lnTo>
                    <a:pt x="178" y="24"/>
                  </a:lnTo>
                  <a:lnTo>
                    <a:pt x="208" y="16"/>
                  </a:lnTo>
                  <a:lnTo>
                    <a:pt x="238" y="8"/>
                  </a:lnTo>
                  <a:lnTo>
                    <a:pt x="268" y="4"/>
                  </a:lnTo>
                  <a:lnTo>
                    <a:pt x="300" y="2"/>
                  </a:lnTo>
                  <a:lnTo>
                    <a:pt x="328" y="0"/>
                  </a:lnTo>
                  <a:lnTo>
                    <a:pt x="356" y="2"/>
                  </a:lnTo>
                  <a:lnTo>
                    <a:pt x="408" y="6"/>
                  </a:lnTo>
                  <a:lnTo>
                    <a:pt x="448" y="14"/>
                  </a:lnTo>
                  <a:lnTo>
                    <a:pt x="486" y="22"/>
                  </a:lnTo>
                  <a:close/>
                </a:path>
              </a:pathLst>
            </a:custGeom>
            <a:solidFill>
              <a:srgbClr val="303A42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9" name="Freeform 25"/>
            <p:cNvSpPr>
              <a:spLocks/>
            </p:cNvSpPr>
            <p:nvPr/>
          </p:nvSpPr>
          <p:spPr bwMode="auto">
            <a:xfrm>
              <a:off x="2629" y="2092"/>
              <a:ext cx="364" cy="290"/>
            </a:xfrm>
            <a:custGeom>
              <a:avLst/>
              <a:gdLst>
                <a:gd name="T0" fmla="*/ 0 w 364"/>
                <a:gd name="T1" fmla="*/ 34 h 290"/>
                <a:gd name="T2" fmla="*/ 0 w 364"/>
                <a:gd name="T3" fmla="*/ 34 h 290"/>
                <a:gd name="T4" fmla="*/ 2 w 364"/>
                <a:gd name="T5" fmla="*/ 64 h 290"/>
                <a:gd name="T6" fmla="*/ 6 w 364"/>
                <a:gd name="T7" fmla="*/ 94 h 290"/>
                <a:gd name="T8" fmla="*/ 14 w 364"/>
                <a:gd name="T9" fmla="*/ 132 h 290"/>
                <a:gd name="T10" fmla="*/ 20 w 364"/>
                <a:gd name="T11" fmla="*/ 154 h 290"/>
                <a:gd name="T12" fmla="*/ 26 w 364"/>
                <a:gd name="T13" fmla="*/ 174 h 290"/>
                <a:gd name="T14" fmla="*/ 36 w 364"/>
                <a:gd name="T15" fmla="*/ 196 h 290"/>
                <a:gd name="T16" fmla="*/ 46 w 364"/>
                <a:gd name="T17" fmla="*/ 216 h 290"/>
                <a:gd name="T18" fmla="*/ 58 w 364"/>
                <a:gd name="T19" fmla="*/ 236 h 290"/>
                <a:gd name="T20" fmla="*/ 72 w 364"/>
                <a:gd name="T21" fmla="*/ 256 h 290"/>
                <a:gd name="T22" fmla="*/ 88 w 364"/>
                <a:gd name="T23" fmla="*/ 274 h 290"/>
                <a:gd name="T24" fmla="*/ 108 w 364"/>
                <a:gd name="T25" fmla="*/ 290 h 290"/>
                <a:gd name="T26" fmla="*/ 108 w 364"/>
                <a:gd name="T27" fmla="*/ 290 h 290"/>
                <a:gd name="T28" fmla="*/ 164 w 364"/>
                <a:gd name="T29" fmla="*/ 218 h 290"/>
                <a:gd name="T30" fmla="*/ 242 w 364"/>
                <a:gd name="T31" fmla="*/ 126 h 290"/>
                <a:gd name="T32" fmla="*/ 282 w 364"/>
                <a:gd name="T33" fmla="*/ 82 h 290"/>
                <a:gd name="T34" fmla="*/ 318 w 364"/>
                <a:gd name="T35" fmla="*/ 44 h 290"/>
                <a:gd name="T36" fmla="*/ 346 w 364"/>
                <a:gd name="T37" fmla="*/ 16 h 290"/>
                <a:gd name="T38" fmla="*/ 354 w 364"/>
                <a:gd name="T39" fmla="*/ 8 h 290"/>
                <a:gd name="T40" fmla="*/ 362 w 364"/>
                <a:gd name="T41" fmla="*/ 4 h 290"/>
                <a:gd name="T42" fmla="*/ 362 w 364"/>
                <a:gd name="T43" fmla="*/ 4 h 290"/>
                <a:gd name="T44" fmla="*/ 364 w 364"/>
                <a:gd name="T45" fmla="*/ 2 h 290"/>
                <a:gd name="T46" fmla="*/ 362 w 364"/>
                <a:gd name="T47" fmla="*/ 2 h 290"/>
                <a:gd name="T48" fmla="*/ 354 w 364"/>
                <a:gd name="T49" fmla="*/ 0 h 290"/>
                <a:gd name="T50" fmla="*/ 316 w 364"/>
                <a:gd name="T51" fmla="*/ 2 h 290"/>
                <a:gd name="T52" fmla="*/ 192 w 364"/>
                <a:gd name="T53" fmla="*/ 14 h 290"/>
                <a:gd name="T54" fmla="*/ 0 w 364"/>
                <a:gd name="T55" fmla="*/ 34 h 290"/>
                <a:gd name="T56" fmla="*/ 0 w 364"/>
                <a:gd name="T57" fmla="*/ 34 h 29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64" h="290">
                  <a:moveTo>
                    <a:pt x="0" y="34"/>
                  </a:moveTo>
                  <a:lnTo>
                    <a:pt x="0" y="34"/>
                  </a:lnTo>
                  <a:lnTo>
                    <a:pt x="2" y="64"/>
                  </a:lnTo>
                  <a:lnTo>
                    <a:pt x="6" y="94"/>
                  </a:lnTo>
                  <a:lnTo>
                    <a:pt x="14" y="132"/>
                  </a:lnTo>
                  <a:lnTo>
                    <a:pt x="20" y="154"/>
                  </a:lnTo>
                  <a:lnTo>
                    <a:pt x="26" y="174"/>
                  </a:lnTo>
                  <a:lnTo>
                    <a:pt x="36" y="196"/>
                  </a:lnTo>
                  <a:lnTo>
                    <a:pt x="46" y="216"/>
                  </a:lnTo>
                  <a:lnTo>
                    <a:pt x="58" y="236"/>
                  </a:lnTo>
                  <a:lnTo>
                    <a:pt x="72" y="256"/>
                  </a:lnTo>
                  <a:lnTo>
                    <a:pt x="88" y="274"/>
                  </a:lnTo>
                  <a:lnTo>
                    <a:pt x="108" y="290"/>
                  </a:lnTo>
                  <a:lnTo>
                    <a:pt x="164" y="218"/>
                  </a:lnTo>
                  <a:lnTo>
                    <a:pt x="242" y="126"/>
                  </a:lnTo>
                  <a:lnTo>
                    <a:pt x="282" y="82"/>
                  </a:lnTo>
                  <a:lnTo>
                    <a:pt x="318" y="44"/>
                  </a:lnTo>
                  <a:lnTo>
                    <a:pt x="346" y="16"/>
                  </a:lnTo>
                  <a:lnTo>
                    <a:pt x="354" y="8"/>
                  </a:lnTo>
                  <a:lnTo>
                    <a:pt x="362" y="4"/>
                  </a:lnTo>
                  <a:lnTo>
                    <a:pt x="364" y="2"/>
                  </a:lnTo>
                  <a:lnTo>
                    <a:pt x="362" y="2"/>
                  </a:lnTo>
                  <a:lnTo>
                    <a:pt x="354" y="0"/>
                  </a:lnTo>
                  <a:lnTo>
                    <a:pt x="316" y="2"/>
                  </a:lnTo>
                  <a:lnTo>
                    <a:pt x="192" y="1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auto">
            <a:xfrm>
              <a:off x="2685" y="2070"/>
              <a:ext cx="176" cy="102"/>
            </a:xfrm>
            <a:custGeom>
              <a:avLst/>
              <a:gdLst>
                <a:gd name="T0" fmla="*/ 176 w 176"/>
                <a:gd name="T1" fmla="*/ 50 h 102"/>
                <a:gd name="T2" fmla="*/ 176 w 176"/>
                <a:gd name="T3" fmla="*/ 50 h 102"/>
                <a:gd name="T4" fmla="*/ 174 w 176"/>
                <a:gd name="T5" fmla="*/ 62 h 102"/>
                <a:gd name="T6" fmla="*/ 168 w 176"/>
                <a:gd name="T7" fmla="*/ 70 h 102"/>
                <a:gd name="T8" fmla="*/ 160 w 176"/>
                <a:gd name="T9" fmla="*/ 80 h 102"/>
                <a:gd name="T10" fmla="*/ 150 w 176"/>
                <a:gd name="T11" fmla="*/ 86 h 102"/>
                <a:gd name="T12" fmla="*/ 136 w 176"/>
                <a:gd name="T13" fmla="*/ 94 h 102"/>
                <a:gd name="T14" fmla="*/ 122 w 176"/>
                <a:gd name="T15" fmla="*/ 98 h 102"/>
                <a:gd name="T16" fmla="*/ 106 w 176"/>
                <a:gd name="T17" fmla="*/ 100 h 102"/>
                <a:gd name="T18" fmla="*/ 88 w 176"/>
                <a:gd name="T19" fmla="*/ 102 h 102"/>
                <a:gd name="T20" fmla="*/ 88 w 176"/>
                <a:gd name="T21" fmla="*/ 102 h 102"/>
                <a:gd name="T22" fmla="*/ 70 w 176"/>
                <a:gd name="T23" fmla="*/ 100 h 102"/>
                <a:gd name="T24" fmla="*/ 54 w 176"/>
                <a:gd name="T25" fmla="*/ 98 h 102"/>
                <a:gd name="T26" fmla="*/ 40 w 176"/>
                <a:gd name="T27" fmla="*/ 94 h 102"/>
                <a:gd name="T28" fmla="*/ 26 w 176"/>
                <a:gd name="T29" fmla="*/ 86 h 102"/>
                <a:gd name="T30" fmla="*/ 16 w 176"/>
                <a:gd name="T31" fmla="*/ 80 h 102"/>
                <a:gd name="T32" fmla="*/ 8 w 176"/>
                <a:gd name="T33" fmla="*/ 70 h 102"/>
                <a:gd name="T34" fmla="*/ 2 w 176"/>
                <a:gd name="T35" fmla="*/ 62 h 102"/>
                <a:gd name="T36" fmla="*/ 0 w 176"/>
                <a:gd name="T37" fmla="*/ 50 h 102"/>
                <a:gd name="T38" fmla="*/ 0 w 176"/>
                <a:gd name="T39" fmla="*/ 50 h 102"/>
                <a:gd name="T40" fmla="*/ 2 w 176"/>
                <a:gd name="T41" fmla="*/ 40 h 102"/>
                <a:gd name="T42" fmla="*/ 8 w 176"/>
                <a:gd name="T43" fmla="*/ 32 h 102"/>
                <a:gd name="T44" fmla="*/ 16 w 176"/>
                <a:gd name="T45" fmla="*/ 22 h 102"/>
                <a:gd name="T46" fmla="*/ 26 w 176"/>
                <a:gd name="T47" fmla="*/ 14 h 102"/>
                <a:gd name="T48" fmla="*/ 40 w 176"/>
                <a:gd name="T49" fmla="*/ 8 h 102"/>
                <a:gd name="T50" fmla="*/ 54 w 176"/>
                <a:gd name="T51" fmla="*/ 4 h 102"/>
                <a:gd name="T52" fmla="*/ 70 w 176"/>
                <a:gd name="T53" fmla="*/ 0 h 102"/>
                <a:gd name="T54" fmla="*/ 88 w 176"/>
                <a:gd name="T55" fmla="*/ 0 h 102"/>
                <a:gd name="T56" fmla="*/ 88 w 176"/>
                <a:gd name="T57" fmla="*/ 0 h 102"/>
                <a:gd name="T58" fmla="*/ 106 w 176"/>
                <a:gd name="T59" fmla="*/ 0 h 102"/>
                <a:gd name="T60" fmla="*/ 122 w 176"/>
                <a:gd name="T61" fmla="*/ 4 h 102"/>
                <a:gd name="T62" fmla="*/ 136 w 176"/>
                <a:gd name="T63" fmla="*/ 8 h 102"/>
                <a:gd name="T64" fmla="*/ 150 w 176"/>
                <a:gd name="T65" fmla="*/ 14 h 102"/>
                <a:gd name="T66" fmla="*/ 160 w 176"/>
                <a:gd name="T67" fmla="*/ 22 h 102"/>
                <a:gd name="T68" fmla="*/ 168 w 176"/>
                <a:gd name="T69" fmla="*/ 32 h 102"/>
                <a:gd name="T70" fmla="*/ 174 w 176"/>
                <a:gd name="T71" fmla="*/ 40 h 102"/>
                <a:gd name="T72" fmla="*/ 176 w 176"/>
                <a:gd name="T73" fmla="*/ 50 h 102"/>
                <a:gd name="T74" fmla="*/ 176 w 176"/>
                <a:gd name="T75" fmla="*/ 50 h 10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76" h="102">
                  <a:moveTo>
                    <a:pt x="176" y="50"/>
                  </a:moveTo>
                  <a:lnTo>
                    <a:pt x="176" y="50"/>
                  </a:lnTo>
                  <a:lnTo>
                    <a:pt x="174" y="62"/>
                  </a:lnTo>
                  <a:lnTo>
                    <a:pt x="168" y="70"/>
                  </a:lnTo>
                  <a:lnTo>
                    <a:pt x="160" y="80"/>
                  </a:lnTo>
                  <a:lnTo>
                    <a:pt x="150" y="86"/>
                  </a:lnTo>
                  <a:lnTo>
                    <a:pt x="136" y="94"/>
                  </a:lnTo>
                  <a:lnTo>
                    <a:pt x="122" y="98"/>
                  </a:lnTo>
                  <a:lnTo>
                    <a:pt x="106" y="100"/>
                  </a:lnTo>
                  <a:lnTo>
                    <a:pt x="88" y="102"/>
                  </a:lnTo>
                  <a:lnTo>
                    <a:pt x="70" y="100"/>
                  </a:lnTo>
                  <a:lnTo>
                    <a:pt x="54" y="98"/>
                  </a:lnTo>
                  <a:lnTo>
                    <a:pt x="40" y="94"/>
                  </a:lnTo>
                  <a:lnTo>
                    <a:pt x="26" y="86"/>
                  </a:lnTo>
                  <a:lnTo>
                    <a:pt x="16" y="80"/>
                  </a:lnTo>
                  <a:lnTo>
                    <a:pt x="8" y="70"/>
                  </a:lnTo>
                  <a:lnTo>
                    <a:pt x="2" y="62"/>
                  </a:lnTo>
                  <a:lnTo>
                    <a:pt x="0" y="50"/>
                  </a:lnTo>
                  <a:lnTo>
                    <a:pt x="2" y="40"/>
                  </a:lnTo>
                  <a:lnTo>
                    <a:pt x="8" y="32"/>
                  </a:lnTo>
                  <a:lnTo>
                    <a:pt x="16" y="22"/>
                  </a:lnTo>
                  <a:lnTo>
                    <a:pt x="26" y="14"/>
                  </a:lnTo>
                  <a:lnTo>
                    <a:pt x="40" y="8"/>
                  </a:lnTo>
                  <a:lnTo>
                    <a:pt x="54" y="4"/>
                  </a:lnTo>
                  <a:lnTo>
                    <a:pt x="70" y="0"/>
                  </a:lnTo>
                  <a:lnTo>
                    <a:pt x="88" y="0"/>
                  </a:lnTo>
                  <a:lnTo>
                    <a:pt x="106" y="0"/>
                  </a:lnTo>
                  <a:lnTo>
                    <a:pt x="122" y="4"/>
                  </a:lnTo>
                  <a:lnTo>
                    <a:pt x="136" y="8"/>
                  </a:lnTo>
                  <a:lnTo>
                    <a:pt x="150" y="14"/>
                  </a:lnTo>
                  <a:lnTo>
                    <a:pt x="160" y="22"/>
                  </a:lnTo>
                  <a:lnTo>
                    <a:pt x="168" y="32"/>
                  </a:lnTo>
                  <a:lnTo>
                    <a:pt x="174" y="40"/>
                  </a:lnTo>
                  <a:lnTo>
                    <a:pt x="176" y="50"/>
                  </a:lnTo>
                  <a:close/>
                </a:path>
              </a:pathLst>
            </a:custGeom>
            <a:solidFill>
              <a:srgbClr val="E6BB9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1" name="Freeform 27"/>
            <p:cNvSpPr>
              <a:spLocks/>
            </p:cNvSpPr>
            <p:nvPr/>
          </p:nvSpPr>
          <p:spPr bwMode="auto">
            <a:xfrm>
              <a:off x="2725" y="2180"/>
              <a:ext cx="96" cy="72"/>
            </a:xfrm>
            <a:custGeom>
              <a:avLst/>
              <a:gdLst>
                <a:gd name="T0" fmla="*/ 0 w 96"/>
                <a:gd name="T1" fmla="*/ 20 h 72"/>
                <a:gd name="T2" fmla="*/ 0 w 96"/>
                <a:gd name="T3" fmla="*/ 20 h 72"/>
                <a:gd name="T4" fmla="*/ 0 w 96"/>
                <a:gd name="T5" fmla="*/ 24 h 72"/>
                <a:gd name="T6" fmla="*/ 2 w 96"/>
                <a:gd name="T7" fmla="*/ 34 h 72"/>
                <a:gd name="T8" fmla="*/ 4 w 96"/>
                <a:gd name="T9" fmla="*/ 46 h 72"/>
                <a:gd name="T10" fmla="*/ 8 w 96"/>
                <a:gd name="T11" fmla="*/ 54 h 72"/>
                <a:gd name="T12" fmla="*/ 12 w 96"/>
                <a:gd name="T13" fmla="*/ 60 h 72"/>
                <a:gd name="T14" fmla="*/ 12 w 96"/>
                <a:gd name="T15" fmla="*/ 60 h 72"/>
                <a:gd name="T16" fmla="*/ 18 w 96"/>
                <a:gd name="T17" fmla="*/ 66 h 72"/>
                <a:gd name="T18" fmla="*/ 24 w 96"/>
                <a:gd name="T19" fmla="*/ 70 h 72"/>
                <a:gd name="T20" fmla="*/ 32 w 96"/>
                <a:gd name="T21" fmla="*/ 72 h 72"/>
                <a:gd name="T22" fmla="*/ 40 w 96"/>
                <a:gd name="T23" fmla="*/ 72 h 72"/>
                <a:gd name="T24" fmla="*/ 56 w 96"/>
                <a:gd name="T25" fmla="*/ 72 h 72"/>
                <a:gd name="T26" fmla="*/ 70 w 96"/>
                <a:gd name="T27" fmla="*/ 68 h 72"/>
                <a:gd name="T28" fmla="*/ 70 w 96"/>
                <a:gd name="T29" fmla="*/ 68 h 72"/>
                <a:gd name="T30" fmla="*/ 76 w 96"/>
                <a:gd name="T31" fmla="*/ 64 h 72"/>
                <a:gd name="T32" fmla="*/ 82 w 96"/>
                <a:gd name="T33" fmla="*/ 58 h 72"/>
                <a:gd name="T34" fmla="*/ 88 w 96"/>
                <a:gd name="T35" fmla="*/ 42 h 72"/>
                <a:gd name="T36" fmla="*/ 94 w 96"/>
                <a:gd name="T37" fmla="*/ 28 h 72"/>
                <a:gd name="T38" fmla="*/ 96 w 96"/>
                <a:gd name="T39" fmla="*/ 22 h 72"/>
                <a:gd name="T40" fmla="*/ 52 w 96"/>
                <a:gd name="T41" fmla="*/ 0 h 72"/>
                <a:gd name="T42" fmla="*/ 0 w 96"/>
                <a:gd name="T43" fmla="*/ 20 h 7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96" h="72">
                  <a:moveTo>
                    <a:pt x="0" y="20"/>
                  </a:moveTo>
                  <a:lnTo>
                    <a:pt x="0" y="20"/>
                  </a:lnTo>
                  <a:lnTo>
                    <a:pt x="0" y="24"/>
                  </a:lnTo>
                  <a:lnTo>
                    <a:pt x="2" y="34"/>
                  </a:lnTo>
                  <a:lnTo>
                    <a:pt x="4" y="46"/>
                  </a:lnTo>
                  <a:lnTo>
                    <a:pt x="8" y="54"/>
                  </a:lnTo>
                  <a:lnTo>
                    <a:pt x="12" y="60"/>
                  </a:lnTo>
                  <a:lnTo>
                    <a:pt x="18" y="66"/>
                  </a:lnTo>
                  <a:lnTo>
                    <a:pt x="24" y="70"/>
                  </a:lnTo>
                  <a:lnTo>
                    <a:pt x="32" y="72"/>
                  </a:lnTo>
                  <a:lnTo>
                    <a:pt x="40" y="72"/>
                  </a:lnTo>
                  <a:lnTo>
                    <a:pt x="56" y="72"/>
                  </a:lnTo>
                  <a:lnTo>
                    <a:pt x="70" y="68"/>
                  </a:lnTo>
                  <a:lnTo>
                    <a:pt x="76" y="64"/>
                  </a:lnTo>
                  <a:lnTo>
                    <a:pt x="82" y="58"/>
                  </a:lnTo>
                  <a:lnTo>
                    <a:pt x="88" y="42"/>
                  </a:lnTo>
                  <a:lnTo>
                    <a:pt x="94" y="28"/>
                  </a:lnTo>
                  <a:lnTo>
                    <a:pt x="96" y="22"/>
                  </a:lnTo>
                  <a:lnTo>
                    <a:pt x="52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C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2" name="Freeform 28"/>
            <p:cNvSpPr>
              <a:spLocks/>
            </p:cNvSpPr>
            <p:nvPr/>
          </p:nvSpPr>
          <p:spPr bwMode="auto">
            <a:xfrm>
              <a:off x="2703" y="2238"/>
              <a:ext cx="108" cy="144"/>
            </a:xfrm>
            <a:custGeom>
              <a:avLst/>
              <a:gdLst>
                <a:gd name="T0" fmla="*/ 38 w 108"/>
                <a:gd name="T1" fmla="*/ 8 h 144"/>
                <a:gd name="T2" fmla="*/ 38 w 108"/>
                <a:gd name="T3" fmla="*/ 8 h 144"/>
                <a:gd name="T4" fmla="*/ 34 w 108"/>
                <a:gd name="T5" fmla="*/ 10 h 144"/>
                <a:gd name="T6" fmla="*/ 30 w 108"/>
                <a:gd name="T7" fmla="*/ 16 h 144"/>
                <a:gd name="T8" fmla="*/ 24 w 108"/>
                <a:gd name="T9" fmla="*/ 28 h 144"/>
                <a:gd name="T10" fmla="*/ 18 w 108"/>
                <a:gd name="T11" fmla="*/ 46 h 144"/>
                <a:gd name="T12" fmla="*/ 12 w 108"/>
                <a:gd name="T13" fmla="*/ 64 h 144"/>
                <a:gd name="T14" fmla="*/ 2 w 108"/>
                <a:gd name="T15" fmla="*/ 98 h 144"/>
                <a:gd name="T16" fmla="*/ 0 w 108"/>
                <a:gd name="T17" fmla="*/ 112 h 144"/>
                <a:gd name="T18" fmla="*/ 0 w 108"/>
                <a:gd name="T19" fmla="*/ 112 h 144"/>
                <a:gd name="T20" fmla="*/ 0 w 108"/>
                <a:gd name="T21" fmla="*/ 112 h 144"/>
                <a:gd name="T22" fmla="*/ 16 w 108"/>
                <a:gd name="T23" fmla="*/ 130 h 144"/>
                <a:gd name="T24" fmla="*/ 34 w 108"/>
                <a:gd name="T25" fmla="*/ 144 h 144"/>
                <a:gd name="T26" fmla="*/ 34 w 108"/>
                <a:gd name="T27" fmla="*/ 144 h 144"/>
                <a:gd name="T28" fmla="*/ 64 w 108"/>
                <a:gd name="T29" fmla="*/ 104 h 144"/>
                <a:gd name="T30" fmla="*/ 108 w 108"/>
                <a:gd name="T31" fmla="*/ 54 h 144"/>
                <a:gd name="T32" fmla="*/ 108 w 108"/>
                <a:gd name="T33" fmla="*/ 54 h 144"/>
                <a:gd name="T34" fmla="*/ 102 w 108"/>
                <a:gd name="T35" fmla="*/ 28 h 144"/>
                <a:gd name="T36" fmla="*/ 98 w 108"/>
                <a:gd name="T37" fmla="*/ 18 h 144"/>
                <a:gd name="T38" fmla="*/ 92 w 108"/>
                <a:gd name="T39" fmla="*/ 10 h 144"/>
                <a:gd name="T40" fmla="*/ 92 w 108"/>
                <a:gd name="T41" fmla="*/ 10 h 144"/>
                <a:gd name="T42" fmla="*/ 88 w 108"/>
                <a:gd name="T43" fmla="*/ 4 h 144"/>
                <a:gd name="T44" fmla="*/ 82 w 108"/>
                <a:gd name="T45" fmla="*/ 2 h 144"/>
                <a:gd name="T46" fmla="*/ 74 w 108"/>
                <a:gd name="T47" fmla="*/ 0 h 144"/>
                <a:gd name="T48" fmla="*/ 68 w 108"/>
                <a:gd name="T49" fmla="*/ 0 h 144"/>
                <a:gd name="T50" fmla="*/ 54 w 108"/>
                <a:gd name="T51" fmla="*/ 2 h 144"/>
                <a:gd name="T52" fmla="*/ 38 w 108"/>
                <a:gd name="T53" fmla="*/ 8 h 144"/>
                <a:gd name="T54" fmla="*/ 38 w 108"/>
                <a:gd name="T55" fmla="*/ 8 h 14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08" h="144">
                  <a:moveTo>
                    <a:pt x="38" y="8"/>
                  </a:moveTo>
                  <a:lnTo>
                    <a:pt x="38" y="8"/>
                  </a:lnTo>
                  <a:lnTo>
                    <a:pt x="34" y="10"/>
                  </a:lnTo>
                  <a:lnTo>
                    <a:pt x="30" y="16"/>
                  </a:lnTo>
                  <a:lnTo>
                    <a:pt x="24" y="28"/>
                  </a:lnTo>
                  <a:lnTo>
                    <a:pt x="18" y="46"/>
                  </a:lnTo>
                  <a:lnTo>
                    <a:pt x="12" y="64"/>
                  </a:lnTo>
                  <a:lnTo>
                    <a:pt x="2" y="98"/>
                  </a:lnTo>
                  <a:lnTo>
                    <a:pt x="0" y="112"/>
                  </a:lnTo>
                  <a:lnTo>
                    <a:pt x="16" y="130"/>
                  </a:lnTo>
                  <a:lnTo>
                    <a:pt x="34" y="144"/>
                  </a:lnTo>
                  <a:lnTo>
                    <a:pt x="64" y="104"/>
                  </a:lnTo>
                  <a:lnTo>
                    <a:pt x="108" y="54"/>
                  </a:lnTo>
                  <a:lnTo>
                    <a:pt x="102" y="28"/>
                  </a:lnTo>
                  <a:lnTo>
                    <a:pt x="98" y="18"/>
                  </a:lnTo>
                  <a:lnTo>
                    <a:pt x="92" y="10"/>
                  </a:lnTo>
                  <a:lnTo>
                    <a:pt x="88" y="4"/>
                  </a:lnTo>
                  <a:lnTo>
                    <a:pt x="82" y="2"/>
                  </a:lnTo>
                  <a:lnTo>
                    <a:pt x="74" y="0"/>
                  </a:lnTo>
                  <a:lnTo>
                    <a:pt x="68" y="0"/>
                  </a:lnTo>
                  <a:lnTo>
                    <a:pt x="54" y="2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8B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3" name="Freeform 29"/>
            <p:cNvSpPr>
              <a:spLocks/>
            </p:cNvSpPr>
            <p:nvPr/>
          </p:nvSpPr>
          <p:spPr bwMode="auto">
            <a:xfrm>
              <a:off x="2709" y="2210"/>
              <a:ext cx="266" cy="250"/>
            </a:xfrm>
            <a:custGeom>
              <a:avLst/>
              <a:gdLst>
                <a:gd name="T0" fmla="*/ 234 w 266"/>
                <a:gd name="T1" fmla="*/ 0 h 250"/>
                <a:gd name="T2" fmla="*/ 234 w 266"/>
                <a:gd name="T3" fmla="*/ 0 h 250"/>
                <a:gd name="T4" fmla="*/ 236 w 266"/>
                <a:gd name="T5" fmla="*/ 48 h 250"/>
                <a:gd name="T6" fmla="*/ 242 w 266"/>
                <a:gd name="T7" fmla="*/ 86 h 250"/>
                <a:gd name="T8" fmla="*/ 244 w 266"/>
                <a:gd name="T9" fmla="*/ 102 h 250"/>
                <a:gd name="T10" fmla="*/ 248 w 266"/>
                <a:gd name="T11" fmla="*/ 114 h 250"/>
                <a:gd name="T12" fmla="*/ 248 w 266"/>
                <a:gd name="T13" fmla="*/ 114 h 250"/>
                <a:gd name="T14" fmla="*/ 238 w 266"/>
                <a:gd name="T15" fmla="*/ 114 h 250"/>
                <a:gd name="T16" fmla="*/ 226 w 266"/>
                <a:gd name="T17" fmla="*/ 114 h 250"/>
                <a:gd name="T18" fmla="*/ 200 w 266"/>
                <a:gd name="T19" fmla="*/ 120 h 250"/>
                <a:gd name="T20" fmla="*/ 166 w 266"/>
                <a:gd name="T21" fmla="*/ 130 h 250"/>
                <a:gd name="T22" fmla="*/ 132 w 266"/>
                <a:gd name="T23" fmla="*/ 146 h 250"/>
                <a:gd name="T24" fmla="*/ 96 w 266"/>
                <a:gd name="T25" fmla="*/ 166 h 250"/>
                <a:gd name="T26" fmla="*/ 60 w 266"/>
                <a:gd name="T27" fmla="*/ 190 h 250"/>
                <a:gd name="T28" fmla="*/ 44 w 266"/>
                <a:gd name="T29" fmla="*/ 204 h 250"/>
                <a:gd name="T30" fmla="*/ 28 w 266"/>
                <a:gd name="T31" fmla="*/ 218 h 250"/>
                <a:gd name="T32" fmla="*/ 14 w 266"/>
                <a:gd name="T33" fmla="*/ 234 h 250"/>
                <a:gd name="T34" fmla="*/ 0 w 266"/>
                <a:gd name="T35" fmla="*/ 250 h 250"/>
                <a:gd name="T36" fmla="*/ 0 w 266"/>
                <a:gd name="T37" fmla="*/ 250 h 250"/>
                <a:gd name="T38" fmla="*/ 18 w 266"/>
                <a:gd name="T39" fmla="*/ 232 h 250"/>
                <a:gd name="T40" fmla="*/ 36 w 266"/>
                <a:gd name="T41" fmla="*/ 214 h 250"/>
                <a:gd name="T42" fmla="*/ 56 w 266"/>
                <a:gd name="T43" fmla="*/ 200 h 250"/>
                <a:gd name="T44" fmla="*/ 76 w 266"/>
                <a:gd name="T45" fmla="*/ 186 h 250"/>
                <a:gd name="T46" fmla="*/ 96 w 266"/>
                <a:gd name="T47" fmla="*/ 174 h 250"/>
                <a:gd name="T48" fmla="*/ 118 w 266"/>
                <a:gd name="T49" fmla="*/ 164 h 250"/>
                <a:gd name="T50" fmla="*/ 158 w 266"/>
                <a:gd name="T51" fmla="*/ 146 h 250"/>
                <a:gd name="T52" fmla="*/ 194 w 266"/>
                <a:gd name="T53" fmla="*/ 136 h 250"/>
                <a:gd name="T54" fmla="*/ 226 w 266"/>
                <a:gd name="T55" fmla="*/ 128 h 250"/>
                <a:gd name="T56" fmla="*/ 252 w 266"/>
                <a:gd name="T57" fmla="*/ 126 h 250"/>
                <a:gd name="T58" fmla="*/ 266 w 266"/>
                <a:gd name="T59" fmla="*/ 126 h 250"/>
                <a:gd name="T60" fmla="*/ 266 w 266"/>
                <a:gd name="T61" fmla="*/ 126 h 250"/>
                <a:gd name="T62" fmla="*/ 262 w 266"/>
                <a:gd name="T63" fmla="*/ 118 h 250"/>
                <a:gd name="T64" fmla="*/ 256 w 266"/>
                <a:gd name="T65" fmla="*/ 102 h 250"/>
                <a:gd name="T66" fmla="*/ 246 w 266"/>
                <a:gd name="T67" fmla="*/ 60 h 250"/>
                <a:gd name="T68" fmla="*/ 234 w 266"/>
                <a:gd name="T69" fmla="*/ 0 h 250"/>
                <a:gd name="T70" fmla="*/ 234 w 266"/>
                <a:gd name="T71" fmla="*/ 0 h 25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66" h="250">
                  <a:moveTo>
                    <a:pt x="234" y="0"/>
                  </a:moveTo>
                  <a:lnTo>
                    <a:pt x="234" y="0"/>
                  </a:lnTo>
                  <a:lnTo>
                    <a:pt x="236" y="48"/>
                  </a:lnTo>
                  <a:lnTo>
                    <a:pt x="242" y="86"/>
                  </a:lnTo>
                  <a:lnTo>
                    <a:pt x="244" y="102"/>
                  </a:lnTo>
                  <a:lnTo>
                    <a:pt x="248" y="114"/>
                  </a:lnTo>
                  <a:lnTo>
                    <a:pt x="238" y="114"/>
                  </a:lnTo>
                  <a:lnTo>
                    <a:pt x="226" y="114"/>
                  </a:lnTo>
                  <a:lnTo>
                    <a:pt x="200" y="120"/>
                  </a:lnTo>
                  <a:lnTo>
                    <a:pt x="166" y="130"/>
                  </a:lnTo>
                  <a:lnTo>
                    <a:pt x="132" y="146"/>
                  </a:lnTo>
                  <a:lnTo>
                    <a:pt x="96" y="166"/>
                  </a:lnTo>
                  <a:lnTo>
                    <a:pt x="60" y="190"/>
                  </a:lnTo>
                  <a:lnTo>
                    <a:pt x="44" y="204"/>
                  </a:lnTo>
                  <a:lnTo>
                    <a:pt x="28" y="218"/>
                  </a:lnTo>
                  <a:lnTo>
                    <a:pt x="14" y="234"/>
                  </a:lnTo>
                  <a:lnTo>
                    <a:pt x="0" y="250"/>
                  </a:lnTo>
                  <a:lnTo>
                    <a:pt x="18" y="232"/>
                  </a:lnTo>
                  <a:lnTo>
                    <a:pt x="36" y="214"/>
                  </a:lnTo>
                  <a:lnTo>
                    <a:pt x="56" y="200"/>
                  </a:lnTo>
                  <a:lnTo>
                    <a:pt x="76" y="186"/>
                  </a:lnTo>
                  <a:lnTo>
                    <a:pt x="96" y="174"/>
                  </a:lnTo>
                  <a:lnTo>
                    <a:pt x="118" y="164"/>
                  </a:lnTo>
                  <a:lnTo>
                    <a:pt x="158" y="146"/>
                  </a:lnTo>
                  <a:lnTo>
                    <a:pt x="194" y="136"/>
                  </a:lnTo>
                  <a:lnTo>
                    <a:pt x="226" y="128"/>
                  </a:lnTo>
                  <a:lnTo>
                    <a:pt x="252" y="126"/>
                  </a:lnTo>
                  <a:lnTo>
                    <a:pt x="266" y="126"/>
                  </a:lnTo>
                  <a:lnTo>
                    <a:pt x="262" y="118"/>
                  </a:lnTo>
                  <a:lnTo>
                    <a:pt x="256" y="102"/>
                  </a:lnTo>
                  <a:lnTo>
                    <a:pt x="246" y="60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4" name="Freeform 30"/>
            <p:cNvSpPr>
              <a:spLocks/>
            </p:cNvSpPr>
            <p:nvPr/>
          </p:nvSpPr>
          <p:spPr bwMode="auto">
            <a:xfrm>
              <a:off x="2949" y="2116"/>
              <a:ext cx="88" cy="132"/>
            </a:xfrm>
            <a:custGeom>
              <a:avLst/>
              <a:gdLst>
                <a:gd name="T0" fmla="*/ 0 w 88"/>
                <a:gd name="T1" fmla="*/ 132 h 132"/>
                <a:gd name="T2" fmla="*/ 74 w 88"/>
                <a:gd name="T3" fmla="*/ 110 h 132"/>
                <a:gd name="T4" fmla="*/ 64 w 88"/>
                <a:gd name="T5" fmla="*/ 0 h 132"/>
                <a:gd name="T6" fmla="*/ 88 w 88"/>
                <a:gd name="T7" fmla="*/ 118 h 132"/>
                <a:gd name="T8" fmla="*/ 0 w 88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8" h="132">
                  <a:moveTo>
                    <a:pt x="0" y="132"/>
                  </a:moveTo>
                  <a:lnTo>
                    <a:pt x="74" y="110"/>
                  </a:lnTo>
                  <a:lnTo>
                    <a:pt x="64" y="0"/>
                  </a:lnTo>
                  <a:lnTo>
                    <a:pt x="88" y="118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5" name="Freeform 31"/>
            <p:cNvSpPr>
              <a:spLocks/>
            </p:cNvSpPr>
            <p:nvPr/>
          </p:nvSpPr>
          <p:spPr bwMode="auto">
            <a:xfrm>
              <a:off x="2563" y="2254"/>
              <a:ext cx="138" cy="178"/>
            </a:xfrm>
            <a:custGeom>
              <a:avLst/>
              <a:gdLst>
                <a:gd name="T0" fmla="*/ 138 w 138"/>
                <a:gd name="T1" fmla="*/ 178 h 178"/>
                <a:gd name="T2" fmla="*/ 16 w 138"/>
                <a:gd name="T3" fmla="*/ 86 h 178"/>
                <a:gd name="T4" fmla="*/ 56 w 138"/>
                <a:gd name="T5" fmla="*/ 0 h 178"/>
                <a:gd name="T6" fmla="*/ 0 w 138"/>
                <a:gd name="T7" fmla="*/ 94 h 178"/>
                <a:gd name="T8" fmla="*/ 138 w 138"/>
                <a:gd name="T9" fmla="*/ 178 h 1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8" h="178">
                  <a:moveTo>
                    <a:pt x="138" y="178"/>
                  </a:moveTo>
                  <a:lnTo>
                    <a:pt x="16" y="86"/>
                  </a:lnTo>
                  <a:lnTo>
                    <a:pt x="56" y="0"/>
                  </a:lnTo>
                  <a:lnTo>
                    <a:pt x="0" y="94"/>
                  </a:lnTo>
                  <a:lnTo>
                    <a:pt x="138" y="1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6" name="Freeform 32"/>
            <p:cNvSpPr>
              <a:spLocks/>
            </p:cNvSpPr>
            <p:nvPr/>
          </p:nvSpPr>
          <p:spPr bwMode="auto">
            <a:xfrm>
              <a:off x="2569" y="2176"/>
              <a:ext cx="38" cy="96"/>
            </a:xfrm>
            <a:custGeom>
              <a:avLst/>
              <a:gdLst>
                <a:gd name="T0" fmla="*/ 38 w 38"/>
                <a:gd name="T1" fmla="*/ 96 h 96"/>
                <a:gd name="T2" fmla="*/ 10 w 38"/>
                <a:gd name="T3" fmla="*/ 62 h 96"/>
                <a:gd name="T4" fmla="*/ 24 w 38"/>
                <a:gd name="T5" fmla="*/ 0 h 96"/>
                <a:gd name="T6" fmla="*/ 0 w 38"/>
                <a:gd name="T7" fmla="*/ 68 h 96"/>
                <a:gd name="T8" fmla="*/ 38 w 38"/>
                <a:gd name="T9" fmla="*/ 96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" h="96">
                  <a:moveTo>
                    <a:pt x="38" y="96"/>
                  </a:moveTo>
                  <a:lnTo>
                    <a:pt x="10" y="62"/>
                  </a:lnTo>
                  <a:lnTo>
                    <a:pt x="24" y="0"/>
                  </a:lnTo>
                  <a:lnTo>
                    <a:pt x="0" y="68"/>
                  </a:lnTo>
                  <a:lnTo>
                    <a:pt x="38" y="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7" name="Freeform 33"/>
            <p:cNvSpPr>
              <a:spLocks/>
            </p:cNvSpPr>
            <p:nvPr/>
          </p:nvSpPr>
          <p:spPr bwMode="auto">
            <a:xfrm>
              <a:off x="3537" y="1606"/>
              <a:ext cx="42" cy="64"/>
            </a:xfrm>
            <a:custGeom>
              <a:avLst/>
              <a:gdLst>
                <a:gd name="T0" fmla="*/ 0 w 42"/>
                <a:gd name="T1" fmla="*/ 42 h 64"/>
                <a:gd name="T2" fmla="*/ 26 w 42"/>
                <a:gd name="T3" fmla="*/ 0 h 64"/>
                <a:gd name="T4" fmla="*/ 42 w 42"/>
                <a:gd name="T5" fmla="*/ 16 h 64"/>
                <a:gd name="T6" fmla="*/ 26 w 42"/>
                <a:gd name="T7" fmla="*/ 64 h 64"/>
                <a:gd name="T8" fmla="*/ 0 w 42"/>
                <a:gd name="T9" fmla="*/ 42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2" h="64">
                  <a:moveTo>
                    <a:pt x="0" y="42"/>
                  </a:moveTo>
                  <a:lnTo>
                    <a:pt x="26" y="0"/>
                  </a:lnTo>
                  <a:lnTo>
                    <a:pt x="42" y="16"/>
                  </a:lnTo>
                  <a:lnTo>
                    <a:pt x="26" y="64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999999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8" name="Freeform 34"/>
            <p:cNvSpPr>
              <a:spLocks/>
            </p:cNvSpPr>
            <p:nvPr/>
          </p:nvSpPr>
          <p:spPr bwMode="auto">
            <a:xfrm>
              <a:off x="2713" y="2254"/>
              <a:ext cx="94" cy="56"/>
            </a:xfrm>
            <a:custGeom>
              <a:avLst/>
              <a:gdLst>
                <a:gd name="T0" fmla="*/ 94 w 94"/>
                <a:gd name="T1" fmla="*/ 18 h 56"/>
                <a:gd name="T2" fmla="*/ 94 w 94"/>
                <a:gd name="T3" fmla="*/ 18 h 56"/>
                <a:gd name="T4" fmla="*/ 86 w 94"/>
                <a:gd name="T5" fmla="*/ 0 h 56"/>
                <a:gd name="T6" fmla="*/ 86 w 94"/>
                <a:gd name="T7" fmla="*/ 0 h 56"/>
                <a:gd name="T8" fmla="*/ 74 w 94"/>
                <a:gd name="T9" fmla="*/ 0 h 56"/>
                <a:gd name="T10" fmla="*/ 64 w 94"/>
                <a:gd name="T11" fmla="*/ 2 h 56"/>
                <a:gd name="T12" fmla="*/ 42 w 94"/>
                <a:gd name="T13" fmla="*/ 6 h 56"/>
                <a:gd name="T14" fmla="*/ 24 w 94"/>
                <a:gd name="T15" fmla="*/ 14 h 56"/>
                <a:gd name="T16" fmla="*/ 8 w 94"/>
                <a:gd name="T17" fmla="*/ 26 h 56"/>
                <a:gd name="T18" fmla="*/ 8 w 94"/>
                <a:gd name="T19" fmla="*/ 26 h 56"/>
                <a:gd name="T20" fmla="*/ 0 w 94"/>
                <a:gd name="T21" fmla="*/ 56 h 56"/>
                <a:gd name="T22" fmla="*/ 0 w 94"/>
                <a:gd name="T23" fmla="*/ 56 h 56"/>
                <a:gd name="T24" fmla="*/ 14 w 94"/>
                <a:gd name="T25" fmla="*/ 42 h 56"/>
                <a:gd name="T26" fmla="*/ 24 w 94"/>
                <a:gd name="T27" fmla="*/ 34 h 56"/>
                <a:gd name="T28" fmla="*/ 34 w 94"/>
                <a:gd name="T29" fmla="*/ 28 h 56"/>
                <a:gd name="T30" fmla="*/ 48 w 94"/>
                <a:gd name="T31" fmla="*/ 22 h 56"/>
                <a:gd name="T32" fmla="*/ 62 w 94"/>
                <a:gd name="T33" fmla="*/ 18 h 56"/>
                <a:gd name="T34" fmla="*/ 76 w 94"/>
                <a:gd name="T35" fmla="*/ 16 h 56"/>
                <a:gd name="T36" fmla="*/ 94 w 94"/>
                <a:gd name="T37" fmla="*/ 18 h 56"/>
                <a:gd name="T38" fmla="*/ 94 w 94"/>
                <a:gd name="T39" fmla="*/ 18 h 5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94" h="56">
                  <a:moveTo>
                    <a:pt x="94" y="18"/>
                  </a:moveTo>
                  <a:lnTo>
                    <a:pt x="94" y="18"/>
                  </a:lnTo>
                  <a:lnTo>
                    <a:pt x="86" y="0"/>
                  </a:lnTo>
                  <a:lnTo>
                    <a:pt x="74" y="0"/>
                  </a:lnTo>
                  <a:lnTo>
                    <a:pt x="64" y="2"/>
                  </a:lnTo>
                  <a:lnTo>
                    <a:pt x="42" y="6"/>
                  </a:lnTo>
                  <a:lnTo>
                    <a:pt x="24" y="14"/>
                  </a:lnTo>
                  <a:lnTo>
                    <a:pt x="8" y="26"/>
                  </a:lnTo>
                  <a:lnTo>
                    <a:pt x="0" y="56"/>
                  </a:lnTo>
                  <a:lnTo>
                    <a:pt x="14" y="42"/>
                  </a:lnTo>
                  <a:lnTo>
                    <a:pt x="24" y="34"/>
                  </a:lnTo>
                  <a:lnTo>
                    <a:pt x="34" y="28"/>
                  </a:lnTo>
                  <a:lnTo>
                    <a:pt x="48" y="22"/>
                  </a:lnTo>
                  <a:lnTo>
                    <a:pt x="62" y="18"/>
                  </a:lnTo>
                  <a:lnTo>
                    <a:pt x="76" y="16"/>
                  </a:lnTo>
                  <a:lnTo>
                    <a:pt x="94" y="18"/>
                  </a:lnTo>
                  <a:close/>
                </a:path>
              </a:pathLst>
            </a:custGeom>
            <a:solidFill>
              <a:srgbClr val="FFA4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9" name="Freeform 35"/>
            <p:cNvSpPr>
              <a:spLocks/>
            </p:cNvSpPr>
            <p:nvPr/>
          </p:nvSpPr>
          <p:spPr bwMode="auto">
            <a:xfrm>
              <a:off x="2703" y="2286"/>
              <a:ext cx="108" cy="66"/>
            </a:xfrm>
            <a:custGeom>
              <a:avLst/>
              <a:gdLst>
                <a:gd name="T0" fmla="*/ 106 w 108"/>
                <a:gd name="T1" fmla="*/ 0 h 66"/>
                <a:gd name="T2" fmla="*/ 106 w 108"/>
                <a:gd name="T3" fmla="*/ 0 h 66"/>
                <a:gd name="T4" fmla="*/ 90 w 108"/>
                <a:gd name="T5" fmla="*/ 0 h 66"/>
                <a:gd name="T6" fmla="*/ 76 w 108"/>
                <a:gd name="T7" fmla="*/ 0 h 66"/>
                <a:gd name="T8" fmla="*/ 60 w 108"/>
                <a:gd name="T9" fmla="*/ 4 h 66"/>
                <a:gd name="T10" fmla="*/ 48 w 108"/>
                <a:gd name="T11" fmla="*/ 10 h 66"/>
                <a:gd name="T12" fmla="*/ 36 w 108"/>
                <a:gd name="T13" fmla="*/ 16 h 66"/>
                <a:gd name="T14" fmla="*/ 24 w 108"/>
                <a:gd name="T15" fmla="*/ 24 h 66"/>
                <a:gd name="T16" fmla="*/ 6 w 108"/>
                <a:gd name="T17" fmla="*/ 38 h 66"/>
                <a:gd name="T18" fmla="*/ 6 w 108"/>
                <a:gd name="T19" fmla="*/ 38 h 66"/>
                <a:gd name="T20" fmla="*/ 0 w 108"/>
                <a:gd name="T21" fmla="*/ 64 h 66"/>
                <a:gd name="T22" fmla="*/ 0 w 108"/>
                <a:gd name="T23" fmla="*/ 64 h 66"/>
                <a:gd name="T24" fmla="*/ 0 w 108"/>
                <a:gd name="T25" fmla="*/ 64 h 66"/>
                <a:gd name="T26" fmla="*/ 2 w 108"/>
                <a:gd name="T27" fmla="*/ 66 h 66"/>
                <a:gd name="T28" fmla="*/ 2 w 108"/>
                <a:gd name="T29" fmla="*/ 64 h 66"/>
                <a:gd name="T30" fmla="*/ 2 w 108"/>
                <a:gd name="T31" fmla="*/ 64 h 66"/>
                <a:gd name="T32" fmla="*/ 20 w 108"/>
                <a:gd name="T33" fmla="*/ 48 h 66"/>
                <a:gd name="T34" fmla="*/ 30 w 108"/>
                <a:gd name="T35" fmla="*/ 40 h 66"/>
                <a:gd name="T36" fmla="*/ 40 w 108"/>
                <a:gd name="T37" fmla="*/ 32 h 66"/>
                <a:gd name="T38" fmla="*/ 54 w 108"/>
                <a:gd name="T39" fmla="*/ 24 h 66"/>
                <a:gd name="T40" fmla="*/ 68 w 108"/>
                <a:gd name="T41" fmla="*/ 20 h 66"/>
                <a:gd name="T42" fmla="*/ 82 w 108"/>
                <a:gd name="T43" fmla="*/ 16 h 66"/>
                <a:gd name="T44" fmla="*/ 98 w 108"/>
                <a:gd name="T45" fmla="*/ 16 h 66"/>
                <a:gd name="T46" fmla="*/ 98 w 108"/>
                <a:gd name="T47" fmla="*/ 16 h 66"/>
                <a:gd name="T48" fmla="*/ 108 w 108"/>
                <a:gd name="T49" fmla="*/ 6 h 66"/>
                <a:gd name="T50" fmla="*/ 108 w 108"/>
                <a:gd name="T51" fmla="*/ 6 h 66"/>
                <a:gd name="T52" fmla="*/ 106 w 108"/>
                <a:gd name="T53" fmla="*/ 0 h 66"/>
                <a:gd name="T54" fmla="*/ 106 w 108"/>
                <a:gd name="T55" fmla="*/ 0 h 6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08" h="66">
                  <a:moveTo>
                    <a:pt x="106" y="0"/>
                  </a:moveTo>
                  <a:lnTo>
                    <a:pt x="106" y="0"/>
                  </a:lnTo>
                  <a:lnTo>
                    <a:pt x="90" y="0"/>
                  </a:lnTo>
                  <a:lnTo>
                    <a:pt x="76" y="0"/>
                  </a:lnTo>
                  <a:lnTo>
                    <a:pt x="60" y="4"/>
                  </a:lnTo>
                  <a:lnTo>
                    <a:pt x="48" y="10"/>
                  </a:lnTo>
                  <a:lnTo>
                    <a:pt x="36" y="16"/>
                  </a:lnTo>
                  <a:lnTo>
                    <a:pt x="24" y="24"/>
                  </a:lnTo>
                  <a:lnTo>
                    <a:pt x="6" y="38"/>
                  </a:lnTo>
                  <a:lnTo>
                    <a:pt x="0" y="64"/>
                  </a:lnTo>
                  <a:lnTo>
                    <a:pt x="2" y="66"/>
                  </a:lnTo>
                  <a:lnTo>
                    <a:pt x="2" y="64"/>
                  </a:lnTo>
                  <a:lnTo>
                    <a:pt x="20" y="48"/>
                  </a:lnTo>
                  <a:lnTo>
                    <a:pt x="30" y="40"/>
                  </a:lnTo>
                  <a:lnTo>
                    <a:pt x="40" y="32"/>
                  </a:lnTo>
                  <a:lnTo>
                    <a:pt x="54" y="24"/>
                  </a:lnTo>
                  <a:lnTo>
                    <a:pt x="68" y="20"/>
                  </a:lnTo>
                  <a:lnTo>
                    <a:pt x="82" y="16"/>
                  </a:lnTo>
                  <a:lnTo>
                    <a:pt x="98" y="16"/>
                  </a:lnTo>
                  <a:lnTo>
                    <a:pt x="108" y="6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A4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0" name="Freeform 36"/>
            <p:cNvSpPr>
              <a:spLocks/>
            </p:cNvSpPr>
            <p:nvPr/>
          </p:nvSpPr>
          <p:spPr bwMode="auto">
            <a:xfrm>
              <a:off x="2711" y="2316"/>
              <a:ext cx="80" cy="56"/>
            </a:xfrm>
            <a:custGeom>
              <a:avLst/>
              <a:gdLst>
                <a:gd name="T0" fmla="*/ 12 w 80"/>
                <a:gd name="T1" fmla="*/ 56 h 56"/>
                <a:gd name="T2" fmla="*/ 12 w 80"/>
                <a:gd name="T3" fmla="*/ 56 h 56"/>
                <a:gd name="T4" fmla="*/ 22 w 80"/>
                <a:gd name="T5" fmla="*/ 46 h 56"/>
                <a:gd name="T6" fmla="*/ 34 w 80"/>
                <a:gd name="T7" fmla="*/ 36 h 56"/>
                <a:gd name="T8" fmla="*/ 46 w 80"/>
                <a:gd name="T9" fmla="*/ 28 h 56"/>
                <a:gd name="T10" fmla="*/ 62 w 80"/>
                <a:gd name="T11" fmla="*/ 20 h 56"/>
                <a:gd name="T12" fmla="*/ 62 w 80"/>
                <a:gd name="T13" fmla="*/ 20 h 56"/>
                <a:gd name="T14" fmla="*/ 80 w 80"/>
                <a:gd name="T15" fmla="*/ 0 h 56"/>
                <a:gd name="T16" fmla="*/ 80 w 80"/>
                <a:gd name="T17" fmla="*/ 0 h 56"/>
                <a:gd name="T18" fmla="*/ 66 w 80"/>
                <a:gd name="T19" fmla="*/ 2 h 56"/>
                <a:gd name="T20" fmla="*/ 54 w 80"/>
                <a:gd name="T21" fmla="*/ 6 h 56"/>
                <a:gd name="T22" fmla="*/ 44 w 80"/>
                <a:gd name="T23" fmla="*/ 12 h 56"/>
                <a:gd name="T24" fmla="*/ 32 w 80"/>
                <a:gd name="T25" fmla="*/ 18 h 56"/>
                <a:gd name="T26" fmla="*/ 14 w 80"/>
                <a:gd name="T27" fmla="*/ 30 h 56"/>
                <a:gd name="T28" fmla="*/ 0 w 80"/>
                <a:gd name="T29" fmla="*/ 44 h 56"/>
                <a:gd name="T30" fmla="*/ 0 w 80"/>
                <a:gd name="T31" fmla="*/ 44 h 56"/>
                <a:gd name="T32" fmla="*/ 12 w 80"/>
                <a:gd name="T33" fmla="*/ 56 h 56"/>
                <a:gd name="T34" fmla="*/ 12 w 80"/>
                <a:gd name="T35" fmla="*/ 56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80" h="56">
                  <a:moveTo>
                    <a:pt x="12" y="56"/>
                  </a:moveTo>
                  <a:lnTo>
                    <a:pt x="12" y="56"/>
                  </a:lnTo>
                  <a:lnTo>
                    <a:pt x="22" y="46"/>
                  </a:lnTo>
                  <a:lnTo>
                    <a:pt x="34" y="36"/>
                  </a:lnTo>
                  <a:lnTo>
                    <a:pt x="46" y="28"/>
                  </a:lnTo>
                  <a:lnTo>
                    <a:pt x="62" y="20"/>
                  </a:lnTo>
                  <a:lnTo>
                    <a:pt x="80" y="0"/>
                  </a:lnTo>
                  <a:lnTo>
                    <a:pt x="66" y="2"/>
                  </a:lnTo>
                  <a:lnTo>
                    <a:pt x="54" y="6"/>
                  </a:lnTo>
                  <a:lnTo>
                    <a:pt x="44" y="12"/>
                  </a:lnTo>
                  <a:lnTo>
                    <a:pt x="32" y="18"/>
                  </a:lnTo>
                  <a:lnTo>
                    <a:pt x="14" y="30"/>
                  </a:lnTo>
                  <a:lnTo>
                    <a:pt x="0" y="44"/>
                  </a:lnTo>
                  <a:lnTo>
                    <a:pt x="12" y="56"/>
                  </a:lnTo>
                  <a:close/>
                </a:path>
              </a:pathLst>
            </a:custGeom>
            <a:solidFill>
              <a:srgbClr val="FFA4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1" name="Freeform 37"/>
            <p:cNvSpPr>
              <a:spLocks/>
            </p:cNvSpPr>
            <p:nvPr/>
          </p:nvSpPr>
          <p:spPr bwMode="auto">
            <a:xfrm>
              <a:off x="2693" y="2474"/>
              <a:ext cx="72" cy="70"/>
            </a:xfrm>
            <a:custGeom>
              <a:avLst/>
              <a:gdLst>
                <a:gd name="T0" fmla="*/ 72 w 72"/>
                <a:gd name="T1" fmla="*/ 36 h 70"/>
                <a:gd name="T2" fmla="*/ 72 w 72"/>
                <a:gd name="T3" fmla="*/ 36 h 70"/>
                <a:gd name="T4" fmla="*/ 70 w 72"/>
                <a:gd name="T5" fmla="*/ 42 h 70"/>
                <a:gd name="T6" fmla="*/ 68 w 72"/>
                <a:gd name="T7" fmla="*/ 50 h 70"/>
                <a:gd name="T8" fmla="*/ 66 w 72"/>
                <a:gd name="T9" fmla="*/ 56 h 70"/>
                <a:gd name="T10" fmla="*/ 60 w 72"/>
                <a:gd name="T11" fmla="*/ 60 h 70"/>
                <a:gd name="T12" fmla="*/ 56 w 72"/>
                <a:gd name="T13" fmla="*/ 64 h 70"/>
                <a:gd name="T14" fmla="*/ 50 w 72"/>
                <a:gd name="T15" fmla="*/ 68 h 70"/>
                <a:gd name="T16" fmla="*/ 42 w 72"/>
                <a:gd name="T17" fmla="*/ 70 h 70"/>
                <a:gd name="T18" fmla="*/ 36 w 72"/>
                <a:gd name="T19" fmla="*/ 70 h 70"/>
                <a:gd name="T20" fmla="*/ 36 w 72"/>
                <a:gd name="T21" fmla="*/ 70 h 70"/>
                <a:gd name="T22" fmla="*/ 28 w 72"/>
                <a:gd name="T23" fmla="*/ 70 h 70"/>
                <a:gd name="T24" fmla="*/ 22 w 72"/>
                <a:gd name="T25" fmla="*/ 68 h 70"/>
                <a:gd name="T26" fmla="*/ 16 w 72"/>
                <a:gd name="T27" fmla="*/ 64 h 70"/>
                <a:gd name="T28" fmla="*/ 10 w 72"/>
                <a:gd name="T29" fmla="*/ 60 h 70"/>
                <a:gd name="T30" fmla="*/ 6 w 72"/>
                <a:gd name="T31" fmla="*/ 56 h 70"/>
                <a:gd name="T32" fmla="*/ 2 w 72"/>
                <a:gd name="T33" fmla="*/ 50 h 70"/>
                <a:gd name="T34" fmla="*/ 0 w 72"/>
                <a:gd name="T35" fmla="*/ 42 h 70"/>
                <a:gd name="T36" fmla="*/ 0 w 72"/>
                <a:gd name="T37" fmla="*/ 36 h 70"/>
                <a:gd name="T38" fmla="*/ 0 w 72"/>
                <a:gd name="T39" fmla="*/ 36 h 70"/>
                <a:gd name="T40" fmla="*/ 0 w 72"/>
                <a:gd name="T41" fmla="*/ 28 h 70"/>
                <a:gd name="T42" fmla="*/ 2 w 72"/>
                <a:gd name="T43" fmla="*/ 22 h 70"/>
                <a:gd name="T44" fmla="*/ 6 w 72"/>
                <a:gd name="T45" fmla="*/ 16 h 70"/>
                <a:gd name="T46" fmla="*/ 10 w 72"/>
                <a:gd name="T47" fmla="*/ 10 h 70"/>
                <a:gd name="T48" fmla="*/ 16 w 72"/>
                <a:gd name="T49" fmla="*/ 6 h 70"/>
                <a:gd name="T50" fmla="*/ 22 w 72"/>
                <a:gd name="T51" fmla="*/ 2 h 70"/>
                <a:gd name="T52" fmla="*/ 28 w 72"/>
                <a:gd name="T53" fmla="*/ 0 h 70"/>
                <a:gd name="T54" fmla="*/ 36 w 72"/>
                <a:gd name="T55" fmla="*/ 0 h 70"/>
                <a:gd name="T56" fmla="*/ 36 w 72"/>
                <a:gd name="T57" fmla="*/ 0 h 70"/>
                <a:gd name="T58" fmla="*/ 42 w 72"/>
                <a:gd name="T59" fmla="*/ 0 h 70"/>
                <a:gd name="T60" fmla="*/ 50 w 72"/>
                <a:gd name="T61" fmla="*/ 2 h 70"/>
                <a:gd name="T62" fmla="*/ 56 w 72"/>
                <a:gd name="T63" fmla="*/ 6 h 70"/>
                <a:gd name="T64" fmla="*/ 60 w 72"/>
                <a:gd name="T65" fmla="*/ 10 h 70"/>
                <a:gd name="T66" fmla="*/ 66 w 72"/>
                <a:gd name="T67" fmla="*/ 16 h 70"/>
                <a:gd name="T68" fmla="*/ 68 w 72"/>
                <a:gd name="T69" fmla="*/ 22 h 70"/>
                <a:gd name="T70" fmla="*/ 70 w 72"/>
                <a:gd name="T71" fmla="*/ 28 h 70"/>
                <a:gd name="T72" fmla="*/ 72 w 72"/>
                <a:gd name="T73" fmla="*/ 36 h 70"/>
                <a:gd name="T74" fmla="*/ 72 w 72"/>
                <a:gd name="T75" fmla="*/ 36 h 7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72" h="70">
                  <a:moveTo>
                    <a:pt x="72" y="36"/>
                  </a:moveTo>
                  <a:lnTo>
                    <a:pt x="72" y="36"/>
                  </a:lnTo>
                  <a:lnTo>
                    <a:pt x="70" y="42"/>
                  </a:lnTo>
                  <a:lnTo>
                    <a:pt x="68" y="50"/>
                  </a:lnTo>
                  <a:lnTo>
                    <a:pt x="66" y="56"/>
                  </a:lnTo>
                  <a:lnTo>
                    <a:pt x="60" y="60"/>
                  </a:lnTo>
                  <a:lnTo>
                    <a:pt x="56" y="64"/>
                  </a:lnTo>
                  <a:lnTo>
                    <a:pt x="50" y="68"/>
                  </a:lnTo>
                  <a:lnTo>
                    <a:pt x="42" y="70"/>
                  </a:lnTo>
                  <a:lnTo>
                    <a:pt x="36" y="70"/>
                  </a:lnTo>
                  <a:lnTo>
                    <a:pt x="28" y="70"/>
                  </a:lnTo>
                  <a:lnTo>
                    <a:pt x="22" y="68"/>
                  </a:lnTo>
                  <a:lnTo>
                    <a:pt x="16" y="64"/>
                  </a:lnTo>
                  <a:lnTo>
                    <a:pt x="10" y="60"/>
                  </a:lnTo>
                  <a:lnTo>
                    <a:pt x="6" y="56"/>
                  </a:lnTo>
                  <a:lnTo>
                    <a:pt x="2" y="50"/>
                  </a:lnTo>
                  <a:lnTo>
                    <a:pt x="0" y="42"/>
                  </a:lnTo>
                  <a:lnTo>
                    <a:pt x="0" y="36"/>
                  </a:lnTo>
                  <a:lnTo>
                    <a:pt x="0" y="28"/>
                  </a:lnTo>
                  <a:lnTo>
                    <a:pt x="2" y="22"/>
                  </a:lnTo>
                  <a:lnTo>
                    <a:pt x="6" y="16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2" y="2"/>
                  </a:lnTo>
                  <a:lnTo>
                    <a:pt x="28" y="0"/>
                  </a:lnTo>
                  <a:lnTo>
                    <a:pt x="36" y="0"/>
                  </a:lnTo>
                  <a:lnTo>
                    <a:pt x="42" y="0"/>
                  </a:lnTo>
                  <a:lnTo>
                    <a:pt x="50" y="2"/>
                  </a:lnTo>
                  <a:lnTo>
                    <a:pt x="56" y="6"/>
                  </a:lnTo>
                  <a:lnTo>
                    <a:pt x="60" y="10"/>
                  </a:lnTo>
                  <a:lnTo>
                    <a:pt x="66" y="16"/>
                  </a:lnTo>
                  <a:lnTo>
                    <a:pt x="68" y="22"/>
                  </a:lnTo>
                  <a:lnTo>
                    <a:pt x="70" y="28"/>
                  </a:lnTo>
                  <a:lnTo>
                    <a:pt x="72" y="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2" name="Freeform 38"/>
            <p:cNvSpPr>
              <a:spLocks/>
            </p:cNvSpPr>
            <p:nvPr/>
          </p:nvSpPr>
          <p:spPr bwMode="auto">
            <a:xfrm>
              <a:off x="2695" y="2578"/>
              <a:ext cx="72" cy="72"/>
            </a:xfrm>
            <a:custGeom>
              <a:avLst/>
              <a:gdLst>
                <a:gd name="T0" fmla="*/ 72 w 72"/>
                <a:gd name="T1" fmla="*/ 36 h 72"/>
                <a:gd name="T2" fmla="*/ 72 w 72"/>
                <a:gd name="T3" fmla="*/ 36 h 72"/>
                <a:gd name="T4" fmla="*/ 72 w 72"/>
                <a:gd name="T5" fmla="*/ 44 h 72"/>
                <a:gd name="T6" fmla="*/ 70 w 72"/>
                <a:gd name="T7" fmla="*/ 50 h 72"/>
                <a:gd name="T8" fmla="*/ 66 w 72"/>
                <a:gd name="T9" fmla="*/ 56 h 72"/>
                <a:gd name="T10" fmla="*/ 62 w 72"/>
                <a:gd name="T11" fmla="*/ 62 h 72"/>
                <a:gd name="T12" fmla="*/ 56 w 72"/>
                <a:gd name="T13" fmla="*/ 66 h 72"/>
                <a:gd name="T14" fmla="*/ 50 w 72"/>
                <a:gd name="T15" fmla="*/ 70 h 72"/>
                <a:gd name="T16" fmla="*/ 44 w 72"/>
                <a:gd name="T17" fmla="*/ 72 h 72"/>
                <a:gd name="T18" fmla="*/ 36 w 72"/>
                <a:gd name="T19" fmla="*/ 72 h 72"/>
                <a:gd name="T20" fmla="*/ 36 w 72"/>
                <a:gd name="T21" fmla="*/ 72 h 72"/>
                <a:gd name="T22" fmla="*/ 30 w 72"/>
                <a:gd name="T23" fmla="*/ 72 h 72"/>
                <a:gd name="T24" fmla="*/ 22 w 72"/>
                <a:gd name="T25" fmla="*/ 70 h 72"/>
                <a:gd name="T26" fmla="*/ 16 w 72"/>
                <a:gd name="T27" fmla="*/ 66 h 72"/>
                <a:gd name="T28" fmla="*/ 12 w 72"/>
                <a:gd name="T29" fmla="*/ 62 h 72"/>
                <a:gd name="T30" fmla="*/ 6 w 72"/>
                <a:gd name="T31" fmla="*/ 56 h 72"/>
                <a:gd name="T32" fmla="*/ 4 w 72"/>
                <a:gd name="T33" fmla="*/ 50 h 72"/>
                <a:gd name="T34" fmla="*/ 2 w 72"/>
                <a:gd name="T35" fmla="*/ 44 h 72"/>
                <a:gd name="T36" fmla="*/ 0 w 72"/>
                <a:gd name="T37" fmla="*/ 36 h 72"/>
                <a:gd name="T38" fmla="*/ 0 w 72"/>
                <a:gd name="T39" fmla="*/ 36 h 72"/>
                <a:gd name="T40" fmla="*/ 2 w 72"/>
                <a:gd name="T41" fmla="*/ 28 h 72"/>
                <a:gd name="T42" fmla="*/ 4 w 72"/>
                <a:gd name="T43" fmla="*/ 22 h 72"/>
                <a:gd name="T44" fmla="*/ 6 w 72"/>
                <a:gd name="T45" fmla="*/ 16 h 72"/>
                <a:gd name="T46" fmla="*/ 12 w 72"/>
                <a:gd name="T47" fmla="*/ 10 h 72"/>
                <a:gd name="T48" fmla="*/ 16 w 72"/>
                <a:gd name="T49" fmla="*/ 6 h 72"/>
                <a:gd name="T50" fmla="*/ 22 w 72"/>
                <a:gd name="T51" fmla="*/ 4 h 72"/>
                <a:gd name="T52" fmla="*/ 30 w 72"/>
                <a:gd name="T53" fmla="*/ 2 h 72"/>
                <a:gd name="T54" fmla="*/ 36 w 72"/>
                <a:gd name="T55" fmla="*/ 0 h 72"/>
                <a:gd name="T56" fmla="*/ 36 w 72"/>
                <a:gd name="T57" fmla="*/ 0 h 72"/>
                <a:gd name="T58" fmla="*/ 44 w 72"/>
                <a:gd name="T59" fmla="*/ 2 h 72"/>
                <a:gd name="T60" fmla="*/ 50 w 72"/>
                <a:gd name="T61" fmla="*/ 4 h 72"/>
                <a:gd name="T62" fmla="*/ 56 w 72"/>
                <a:gd name="T63" fmla="*/ 6 h 72"/>
                <a:gd name="T64" fmla="*/ 62 w 72"/>
                <a:gd name="T65" fmla="*/ 10 h 72"/>
                <a:gd name="T66" fmla="*/ 66 w 72"/>
                <a:gd name="T67" fmla="*/ 16 h 72"/>
                <a:gd name="T68" fmla="*/ 70 w 72"/>
                <a:gd name="T69" fmla="*/ 22 h 72"/>
                <a:gd name="T70" fmla="*/ 72 w 72"/>
                <a:gd name="T71" fmla="*/ 28 h 72"/>
                <a:gd name="T72" fmla="*/ 72 w 72"/>
                <a:gd name="T73" fmla="*/ 36 h 72"/>
                <a:gd name="T74" fmla="*/ 72 w 72"/>
                <a:gd name="T75" fmla="*/ 36 h 7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72" h="72">
                  <a:moveTo>
                    <a:pt x="72" y="36"/>
                  </a:moveTo>
                  <a:lnTo>
                    <a:pt x="72" y="36"/>
                  </a:lnTo>
                  <a:lnTo>
                    <a:pt x="72" y="44"/>
                  </a:lnTo>
                  <a:lnTo>
                    <a:pt x="70" y="50"/>
                  </a:lnTo>
                  <a:lnTo>
                    <a:pt x="66" y="56"/>
                  </a:lnTo>
                  <a:lnTo>
                    <a:pt x="62" y="62"/>
                  </a:lnTo>
                  <a:lnTo>
                    <a:pt x="56" y="66"/>
                  </a:lnTo>
                  <a:lnTo>
                    <a:pt x="50" y="70"/>
                  </a:lnTo>
                  <a:lnTo>
                    <a:pt x="44" y="72"/>
                  </a:lnTo>
                  <a:lnTo>
                    <a:pt x="36" y="72"/>
                  </a:lnTo>
                  <a:lnTo>
                    <a:pt x="30" y="72"/>
                  </a:lnTo>
                  <a:lnTo>
                    <a:pt x="22" y="70"/>
                  </a:lnTo>
                  <a:lnTo>
                    <a:pt x="16" y="66"/>
                  </a:lnTo>
                  <a:lnTo>
                    <a:pt x="12" y="62"/>
                  </a:lnTo>
                  <a:lnTo>
                    <a:pt x="6" y="56"/>
                  </a:lnTo>
                  <a:lnTo>
                    <a:pt x="4" y="50"/>
                  </a:lnTo>
                  <a:lnTo>
                    <a:pt x="2" y="44"/>
                  </a:lnTo>
                  <a:lnTo>
                    <a:pt x="0" y="36"/>
                  </a:lnTo>
                  <a:lnTo>
                    <a:pt x="2" y="28"/>
                  </a:lnTo>
                  <a:lnTo>
                    <a:pt x="4" y="22"/>
                  </a:lnTo>
                  <a:lnTo>
                    <a:pt x="6" y="16"/>
                  </a:lnTo>
                  <a:lnTo>
                    <a:pt x="12" y="10"/>
                  </a:lnTo>
                  <a:lnTo>
                    <a:pt x="16" y="6"/>
                  </a:lnTo>
                  <a:lnTo>
                    <a:pt x="22" y="4"/>
                  </a:lnTo>
                  <a:lnTo>
                    <a:pt x="30" y="2"/>
                  </a:lnTo>
                  <a:lnTo>
                    <a:pt x="36" y="0"/>
                  </a:lnTo>
                  <a:lnTo>
                    <a:pt x="44" y="2"/>
                  </a:lnTo>
                  <a:lnTo>
                    <a:pt x="50" y="4"/>
                  </a:lnTo>
                  <a:lnTo>
                    <a:pt x="56" y="6"/>
                  </a:lnTo>
                  <a:lnTo>
                    <a:pt x="62" y="10"/>
                  </a:lnTo>
                  <a:lnTo>
                    <a:pt x="66" y="16"/>
                  </a:lnTo>
                  <a:lnTo>
                    <a:pt x="70" y="22"/>
                  </a:lnTo>
                  <a:lnTo>
                    <a:pt x="72" y="28"/>
                  </a:lnTo>
                  <a:lnTo>
                    <a:pt x="72" y="3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3" name="Freeform 39"/>
            <p:cNvSpPr>
              <a:spLocks/>
            </p:cNvSpPr>
            <p:nvPr/>
          </p:nvSpPr>
          <p:spPr bwMode="auto">
            <a:xfrm>
              <a:off x="2861" y="2364"/>
              <a:ext cx="128" cy="52"/>
            </a:xfrm>
            <a:custGeom>
              <a:avLst/>
              <a:gdLst>
                <a:gd name="T0" fmla="*/ 0 w 128"/>
                <a:gd name="T1" fmla="*/ 8 h 52"/>
                <a:gd name="T2" fmla="*/ 128 w 128"/>
                <a:gd name="T3" fmla="*/ 52 h 52"/>
                <a:gd name="T4" fmla="*/ 106 w 128"/>
                <a:gd name="T5" fmla="*/ 20 h 52"/>
                <a:gd name="T6" fmla="*/ 40 w 128"/>
                <a:gd name="T7" fmla="*/ 0 h 52"/>
                <a:gd name="T8" fmla="*/ 0 w 128"/>
                <a:gd name="T9" fmla="*/ 8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8" h="52">
                  <a:moveTo>
                    <a:pt x="0" y="8"/>
                  </a:moveTo>
                  <a:lnTo>
                    <a:pt x="128" y="52"/>
                  </a:lnTo>
                  <a:lnTo>
                    <a:pt x="106" y="20"/>
                  </a:lnTo>
                  <a:lnTo>
                    <a:pt x="4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4" name="Freeform 40"/>
            <p:cNvSpPr>
              <a:spLocks/>
            </p:cNvSpPr>
            <p:nvPr/>
          </p:nvSpPr>
          <p:spPr bwMode="auto">
            <a:xfrm>
              <a:off x="2891" y="2338"/>
              <a:ext cx="88" cy="68"/>
            </a:xfrm>
            <a:custGeom>
              <a:avLst/>
              <a:gdLst>
                <a:gd name="T0" fmla="*/ 0 w 88"/>
                <a:gd name="T1" fmla="*/ 38 h 68"/>
                <a:gd name="T2" fmla="*/ 82 w 88"/>
                <a:gd name="T3" fmla="*/ 0 h 68"/>
                <a:gd name="T4" fmla="*/ 88 w 88"/>
                <a:gd name="T5" fmla="*/ 68 h 68"/>
                <a:gd name="T6" fmla="*/ 0 w 88"/>
                <a:gd name="T7" fmla="*/ 38 h 6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8" h="68">
                  <a:moveTo>
                    <a:pt x="0" y="38"/>
                  </a:moveTo>
                  <a:lnTo>
                    <a:pt x="82" y="0"/>
                  </a:lnTo>
                  <a:lnTo>
                    <a:pt x="88" y="6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5" name="Freeform 41"/>
            <p:cNvSpPr>
              <a:spLocks/>
            </p:cNvSpPr>
            <p:nvPr/>
          </p:nvSpPr>
          <p:spPr bwMode="auto">
            <a:xfrm>
              <a:off x="2877" y="2318"/>
              <a:ext cx="86" cy="84"/>
            </a:xfrm>
            <a:custGeom>
              <a:avLst/>
              <a:gdLst>
                <a:gd name="T0" fmla="*/ 0 w 86"/>
                <a:gd name="T1" fmla="*/ 52 h 84"/>
                <a:gd name="T2" fmla="*/ 74 w 86"/>
                <a:gd name="T3" fmla="*/ 0 h 84"/>
                <a:gd name="T4" fmla="*/ 86 w 86"/>
                <a:gd name="T5" fmla="*/ 84 h 84"/>
                <a:gd name="T6" fmla="*/ 0 w 86"/>
                <a:gd name="T7" fmla="*/ 52 h 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6" h="84">
                  <a:moveTo>
                    <a:pt x="0" y="52"/>
                  </a:moveTo>
                  <a:lnTo>
                    <a:pt x="74" y="0"/>
                  </a:lnTo>
                  <a:lnTo>
                    <a:pt x="86" y="84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6" name="Freeform 42"/>
            <p:cNvSpPr>
              <a:spLocks/>
            </p:cNvSpPr>
            <p:nvPr/>
          </p:nvSpPr>
          <p:spPr bwMode="auto">
            <a:xfrm>
              <a:off x="2659" y="2172"/>
              <a:ext cx="194" cy="96"/>
            </a:xfrm>
            <a:custGeom>
              <a:avLst/>
              <a:gdLst>
                <a:gd name="T0" fmla="*/ 0 w 194"/>
                <a:gd name="T1" fmla="*/ 96 h 96"/>
                <a:gd name="T2" fmla="*/ 0 w 194"/>
                <a:gd name="T3" fmla="*/ 96 h 96"/>
                <a:gd name="T4" fmla="*/ 8 w 194"/>
                <a:gd name="T5" fmla="*/ 80 h 96"/>
                <a:gd name="T6" fmla="*/ 18 w 194"/>
                <a:gd name="T7" fmla="*/ 66 h 96"/>
                <a:gd name="T8" fmla="*/ 32 w 194"/>
                <a:gd name="T9" fmla="*/ 50 h 96"/>
                <a:gd name="T10" fmla="*/ 48 w 194"/>
                <a:gd name="T11" fmla="*/ 36 h 96"/>
                <a:gd name="T12" fmla="*/ 66 w 194"/>
                <a:gd name="T13" fmla="*/ 24 h 96"/>
                <a:gd name="T14" fmla="*/ 82 w 194"/>
                <a:gd name="T15" fmla="*/ 12 h 96"/>
                <a:gd name="T16" fmla="*/ 100 w 194"/>
                <a:gd name="T17" fmla="*/ 4 h 96"/>
                <a:gd name="T18" fmla="*/ 114 w 194"/>
                <a:gd name="T19" fmla="*/ 0 h 96"/>
                <a:gd name="T20" fmla="*/ 114 w 194"/>
                <a:gd name="T21" fmla="*/ 0 h 96"/>
                <a:gd name="T22" fmla="*/ 130 w 194"/>
                <a:gd name="T23" fmla="*/ 6 h 96"/>
                <a:gd name="T24" fmla="*/ 144 w 194"/>
                <a:gd name="T25" fmla="*/ 16 h 96"/>
                <a:gd name="T26" fmla="*/ 158 w 194"/>
                <a:gd name="T27" fmla="*/ 26 h 96"/>
                <a:gd name="T28" fmla="*/ 170 w 194"/>
                <a:gd name="T29" fmla="*/ 38 h 96"/>
                <a:gd name="T30" fmla="*/ 188 w 194"/>
                <a:gd name="T31" fmla="*/ 58 h 96"/>
                <a:gd name="T32" fmla="*/ 194 w 194"/>
                <a:gd name="T33" fmla="*/ 68 h 96"/>
                <a:gd name="T34" fmla="*/ 194 w 194"/>
                <a:gd name="T35" fmla="*/ 68 h 96"/>
                <a:gd name="T36" fmla="*/ 166 w 194"/>
                <a:gd name="T37" fmla="*/ 44 h 96"/>
                <a:gd name="T38" fmla="*/ 140 w 194"/>
                <a:gd name="T39" fmla="*/ 26 h 96"/>
                <a:gd name="T40" fmla="*/ 126 w 194"/>
                <a:gd name="T41" fmla="*/ 18 h 96"/>
                <a:gd name="T42" fmla="*/ 114 w 194"/>
                <a:gd name="T43" fmla="*/ 12 h 96"/>
                <a:gd name="T44" fmla="*/ 114 w 194"/>
                <a:gd name="T45" fmla="*/ 12 h 96"/>
                <a:gd name="T46" fmla="*/ 86 w 194"/>
                <a:gd name="T47" fmla="*/ 26 h 96"/>
                <a:gd name="T48" fmla="*/ 58 w 194"/>
                <a:gd name="T49" fmla="*/ 40 h 96"/>
                <a:gd name="T50" fmla="*/ 42 w 194"/>
                <a:gd name="T51" fmla="*/ 50 h 96"/>
                <a:gd name="T52" fmla="*/ 28 w 194"/>
                <a:gd name="T53" fmla="*/ 64 h 96"/>
                <a:gd name="T54" fmla="*/ 14 w 194"/>
                <a:gd name="T55" fmla="*/ 78 h 96"/>
                <a:gd name="T56" fmla="*/ 0 w 194"/>
                <a:gd name="T57" fmla="*/ 96 h 96"/>
                <a:gd name="T58" fmla="*/ 0 w 194"/>
                <a:gd name="T59" fmla="*/ 96 h 9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94" h="96">
                  <a:moveTo>
                    <a:pt x="0" y="96"/>
                  </a:moveTo>
                  <a:lnTo>
                    <a:pt x="0" y="96"/>
                  </a:lnTo>
                  <a:lnTo>
                    <a:pt x="8" y="80"/>
                  </a:lnTo>
                  <a:lnTo>
                    <a:pt x="18" y="66"/>
                  </a:lnTo>
                  <a:lnTo>
                    <a:pt x="32" y="50"/>
                  </a:lnTo>
                  <a:lnTo>
                    <a:pt x="48" y="36"/>
                  </a:lnTo>
                  <a:lnTo>
                    <a:pt x="66" y="24"/>
                  </a:lnTo>
                  <a:lnTo>
                    <a:pt x="82" y="12"/>
                  </a:lnTo>
                  <a:lnTo>
                    <a:pt x="100" y="4"/>
                  </a:lnTo>
                  <a:lnTo>
                    <a:pt x="114" y="0"/>
                  </a:lnTo>
                  <a:lnTo>
                    <a:pt x="130" y="6"/>
                  </a:lnTo>
                  <a:lnTo>
                    <a:pt x="144" y="16"/>
                  </a:lnTo>
                  <a:lnTo>
                    <a:pt x="158" y="26"/>
                  </a:lnTo>
                  <a:lnTo>
                    <a:pt x="170" y="38"/>
                  </a:lnTo>
                  <a:lnTo>
                    <a:pt x="188" y="58"/>
                  </a:lnTo>
                  <a:lnTo>
                    <a:pt x="194" y="68"/>
                  </a:lnTo>
                  <a:lnTo>
                    <a:pt x="166" y="44"/>
                  </a:lnTo>
                  <a:lnTo>
                    <a:pt x="140" y="26"/>
                  </a:lnTo>
                  <a:lnTo>
                    <a:pt x="126" y="18"/>
                  </a:lnTo>
                  <a:lnTo>
                    <a:pt x="114" y="12"/>
                  </a:lnTo>
                  <a:lnTo>
                    <a:pt x="86" y="26"/>
                  </a:lnTo>
                  <a:lnTo>
                    <a:pt x="58" y="40"/>
                  </a:lnTo>
                  <a:lnTo>
                    <a:pt x="42" y="50"/>
                  </a:lnTo>
                  <a:lnTo>
                    <a:pt x="28" y="64"/>
                  </a:lnTo>
                  <a:lnTo>
                    <a:pt x="14" y="78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7" name="Freeform 43"/>
            <p:cNvSpPr>
              <a:spLocks/>
            </p:cNvSpPr>
            <p:nvPr/>
          </p:nvSpPr>
          <p:spPr bwMode="auto">
            <a:xfrm>
              <a:off x="3177" y="1600"/>
              <a:ext cx="200" cy="236"/>
            </a:xfrm>
            <a:custGeom>
              <a:avLst/>
              <a:gdLst>
                <a:gd name="T0" fmla="*/ 200 w 200"/>
                <a:gd name="T1" fmla="*/ 98 h 236"/>
                <a:gd name="T2" fmla="*/ 200 w 200"/>
                <a:gd name="T3" fmla="*/ 98 h 236"/>
                <a:gd name="T4" fmla="*/ 198 w 200"/>
                <a:gd name="T5" fmla="*/ 114 h 236"/>
                <a:gd name="T6" fmla="*/ 196 w 200"/>
                <a:gd name="T7" fmla="*/ 128 h 236"/>
                <a:gd name="T8" fmla="*/ 192 w 200"/>
                <a:gd name="T9" fmla="*/ 142 h 236"/>
                <a:gd name="T10" fmla="*/ 188 w 200"/>
                <a:gd name="T11" fmla="*/ 156 h 236"/>
                <a:gd name="T12" fmla="*/ 180 w 200"/>
                <a:gd name="T13" fmla="*/ 168 h 236"/>
                <a:gd name="T14" fmla="*/ 174 w 200"/>
                <a:gd name="T15" fmla="*/ 178 h 236"/>
                <a:gd name="T16" fmla="*/ 158 w 200"/>
                <a:gd name="T17" fmla="*/ 198 h 236"/>
                <a:gd name="T18" fmla="*/ 138 w 200"/>
                <a:gd name="T19" fmla="*/ 214 h 236"/>
                <a:gd name="T20" fmla="*/ 120 w 200"/>
                <a:gd name="T21" fmla="*/ 226 h 236"/>
                <a:gd name="T22" fmla="*/ 100 w 200"/>
                <a:gd name="T23" fmla="*/ 234 h 236"/>
                <a:gd name="T24" fmla="*/ 82 w 200"/>
                <a:gd name="T25" fmla="*/ 236 h 236"/>
                <a:gd name="T26" fmla="*/ 82 w 200"/>
                <a:gd name="T27" fmla="*/ 236 h 236"/>
                <a:gd name="T28" fmla="*/ 66 w 200"/>
                <a:gd name="T29" fmla="*/ 234 h 236"/>
                <a:gd name="T30" fmla="*/ 50 w 200"/>
                <a:gd name="T31" fmla="*/ 228 h 236"/>
                <a:gd name="T32" fmla="*/ 36 w 200"/>
                <a:gd name="T33" fmla="*/ 218 h 236"/>
                <a:gd name="T34" fmla="*/ 24 w 200"/>
                <a:gd name="T35" fmla="*/ 204 h 236"/>
                <a:gd name="T36" fmla="*/ 14 w 200"/>
                <a:gd name="T37" fmla="*/ 188 h 236"/>
                <a:gd name="T38" fmla="*/ 8 w 200"/>
                <a:gd name="T39" fmla="*/ 170 h 236"/>
                <a:gd name="T40" fmla="*/ 2 w 200"/>
                <a:gd name="T41" fmla="*/ 150 h 236"/>
                <a:gd name="T42" fmla="*/ 0 w 200"/>
                <a:gd name="T43" fmla="*/ 128 h 236"/>
                <a:gd name="T44" fmla="*/ 0 w 200"/>
                <a:gd name="T45" fmla="*/ 128 h 236"/>
                <a:gd name="T46" fmla="*/ 4 w 200"/>
                <a:gd name="T47" fmla="*/ 104 h 236"/>
                <a:gd name="T48" fmla="*/ 10 w 200"/>
                <a:gd name="T49" fmla="*/ 82 h 236"/>
                <a:gd name="T50" fmla="*/ 18 w 200"/>
                <a:gd name="T51" fmla="*/ 60 h 236"/>
                <a:gd name="T52" fmla="*/ 30 w 200"/>
                <a:gd name="T53" fmla="*/ 40 h 236"/>
                <a:gd name="T54" fmla="*/ 44 w 200"/>
                <a:gd name="T55" fmla="*/ 24 h 236"/>
                <a:gd name="T56" fmla="*/ 60 w 200"/>
                <a:gd name="T57" fmla="*/ 10 h 236"/>
                <a:gd name="T58" fmla="*/ 68 w 200"/>
                <a:gd name="T59" fmla="*/ 6 h 236"/>
                <a:gd name="T60" fmla="*/ 78 w 200"/>
                <a:gd name="T61" fmla="*/ 2 h 236"/>
                <a:gd name="T62" fmla="*/ 86 w 200"/>
                <a:gd name="T63" fmla="*/ 0 h 236"/>
                <a:gd name="T64" fmla="*/ 94 w 200"/>
                <a:gd name="T65" fmla="*/ 0 h 236"/>
                <a:gd name="T66" fmla="*/ 94 w 200"/>
                <a:gd name="T67" fmla="*/ 0 h 236"/>
                <a:gd name="T68" fmla="*/ 112 w 200"/>
                <a:gd name="T69" fmla="*/ 0 h 236"/>
                <a:gd name="T70" fmla="*/ 130 w 200"/>
                <a:gd name="T71" fmla="*/ 2 h 236"/>
                <a:gd name="T72" fmla="*/ 146 w 200"/>
                <a:gd name="T73" fmla="*/ 8 h 236"/>
                <a:gd name="T74" fmla="*/ 164 w 200"/>
                <a:gd name="T75" fmla="*/ 16 h 236"/>
                <a:gd name="T76" fmla="*/ 170 w 200"/>
                <a:gd name="T77" fmla="*/ 22 h 236"/>
                <a:gd name="T78" fmla="*/ 178 w 200"/>
                <a:gd name="T79" fmla="*/ 28 h 236"/>
                <a:gd name="T80" fmla="*/ 184 w 200"/>
                <a:gd name="T81" fmla="*/ 36 h 236"/>
                <a:gd name="T82" fmla="*/ 188 w 200"/>
                <a:gd name="T83" fmla="*/ 46 h 236"/>
                <a:gd name="T84" fmla="*/ 194 w 200"/>
                <a:gd name="T85" fmla="*/ 56 h 236"/>
                <a:gd name="T86" fmla="*/ 196 w 200"/>
                <a:gd name="T87" fmla="*/ 68 h 236"/>
                <a:gd name="T88" fmla="*/ 198 w 200"/>
                <a:gd name="T89" fmla="*/ 82 h 236"/>
                <a:gd name="T90" fmla="*/ 200 w 200"/>
                <a:gd name="T91" fmla="*/ 98 h 236"/>
                <a:gd name="T92" fmla="*/ 200 w 200"/>
                <a:gd name="T93" fmla="*/ 98 h 2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00" h="236">
                  <a:moveTo>
                    <a:pt x="200" y="98"/>
                  </a:moveTo>
                  <a:lnTo>
                    <a:pt x="200" y="98"/>
                  </a:lnTo>
                  <a:lnTo>
                    <a:pt x="198" y="114"/>
                  </a:lnTo>
                  <a:lnTo>
                    <a:pt x="196" y="128"/>
                  </a:lnTo>
                  <a:lnTo>
                    <a:pt x="192" y="142"/>
                  </a:lnTo>
                  <a:lnTo>
                    <a:pt x="188" y="156"/>
                  </a:lnTo>
                  <a:lnTo>
                    <a:pt x="180" y="168"/>
                  </a:lnTo>
                  <a:lnTo>
                    <a:pt x="174" y="178"/>
                  </a:lnTo>
                  <a:lnTo>
                    <a:pt x="158" y="198"/>
                  </a:lnTo>
                  <a:lnTo>
                    <a:pt x="138" y="214"/>
                  </a:lnTo>
                  <a:lnTo>
                    <a:pt x="120" y="226"/>
                  </a:lnTo>
                  <a:lnTo>
                    <a:pt x="100" y="234"/>
                  </a:lnTo>
                  <a:lnTo>
                    <a:pt x="82" y="236"/>
                  </a:lnTo>
                  <a:lnTo>
                    <a:pt x="66" y="234"/>
                  </a:lnTo>
                  <a:lnTo>
                    <a:pt x="50" y="228"/>
                  </a:lnTo>
                  <a:lnTo>
                    <a:pt x="36" y="218"/>
                  </a:lnTo>
                  <a:lnTo>
                    <a:pt x="24" y="204"/>
                  </a:lnTo>
                  <a:lnTo>
                    <a:pt x="14" y="188"/>
                  </a:lnTo>
                  <a:lnTo>
                    <a:pt x="8" y="170"/>
                  </a:lnTo>
                  <a:lnTo>
                    <a:pt x="2" y="150"/>
                  </a:lnTo>
                  <a:lnTo>
                    <a:pt x="0" y="128"/>
                  </a:lnTo>
                  <a:lnTo>
                    <a:pt x="4" y="104"/>
                  </a:lnTo>
                  <a:lnTo>
                    <a:pt x="10" y="82"/>
                  </a:lnTo>
                  <a:lnTo>
                    <a:pt x="18" y="60"/>
                  </a:lnTo>
                  <a:lnTo>
                    <a:pt x="30" y="40"/>
                  </a:lnTo>
                  <a:lnTo>
                    <a:pt x="44" y="24"/>
                  </a:lnTo>
                  <a:lnTo>
                    <a:pt x="60" y="10"/>
                  </a:lnTo>
                  <a:lnTo>
                    <a:pt x="68" y="6"/>
                  </a:lnTo>
                  <a:lnTo>
                    <a:pt x="78" y="2"/>
                  </a:lnTo>
                  <a:lnTo>
                    <a:pt x="86" y="0"/>
                  </a:lnTo>
                  <a:lnTo>
                    <a:pt x="94" y="0"/>
                  </a:lnTo>
                  <a:lnTo>
                    <a:pt x="112" y="0"/>
                  </a:lnTo>
                  <a:lnTo>
                    <a:pt x="130" y="2"/>
                  </a:lnTo>
                  <a:lnTo>
                    <a:pt x="146" y="8"/>
                  </a:lnTo>
                  <a:lnTo>
                    <a:pt x="164" y="16"/>
                  </a:lnTo>
                  <a:lnTo>
                    <a:pt x="170" y="22"/>
                  </a:lnTo>
                  <a:lnTo>
                    <a:pt x="178" y="28"/>
                  </a:lnTo>
                  <a:lnTo>
                    <a:pt x="184" y="36"/>
                  </a:lnTo>
                  <a:lnTo>
                    <a:pt x="188" y="46"/>
                  </a:lnTo>
                  <a:lnTo>
                    <a:pt x="194" y="56"/>
                  </a:lnTo>
                  <a:lnTo>
                    <a:pt x="196" y="68"/>
                  </a:lnTo>
                  <a:lnTo>
                    <a:pt x="198" y="82"/>
                  </a:lnTo>
                  <a:lnTo>
                    <a:pt x="200" y="98"/>
                  </a:lnTo>
                  <a:close/>
                </a:path>
              </a:pathLst>
            </a:custGeom>
            <a:solidFill>
              <a:srgbClr val="FFD9B1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8" name="Freeform 44"/>
            <p:cNvSpPr>
              <a:spLocks/>
            </p:cNvSpPr>
            <p:nvPr/>
          </p:nvSpPr>
          <p:spPr bwMode="auto">
            <a:xfrm>
              <a:off x="3221" y="1650"/>
              <a:ext cx="96" cy="134"/>
            </a:xfrm>
            <a:custGeom>
              <a:avLst/>
              <a:gdLst>
                <a:gd name="T0" fmla="*/ 96 w 96"/>
                <a:gd name="T1" fmla="*/ 56 h 134"/>
                <a:gd name="T2" fmla="*/ 96 w 96"/>
                <a:gd name="T3" fmla="*/ 56 h 134"/>
                <a:gd name="T4" fmla="*/ 94 w 96"/>
                <a:gd name="T5" fmla="*/ 74 h 134"/>
                <a:gd name="T6" fmla="*/ 90 w 96"/>
                <a:gd name="T7" fmla="*/ 88 h 134"/>
                <a:gd name="T8" fmla="*/ 84 w 96"/>
                <a:gd name="T9" fmla="*/ 102 h 134"/>
                <a:gd name="T10" fmla="*/ 76 w 96"/>
                <a:gd name="T11" fmla="*/ 114 h 134"/>
                <a:gd name="T12" fmla="*/ 66 w 96"/>
                <a:gd name="T13" fmla="*/ 122 h 134"/>
                <a:gd name="T14" fmla="*/ 56 w 96"/>
                <a:gd name="T15" fmla="*/ 130 h 134"/>
                <a:gd name="T16" fmla="*/ 48 w 96"/>
                <a:gd name="T17" fmla="*/ 134 h 134"/>
                <a:gd name="T18" fmla="*/ 38 w 96"/>
                <a:gd name="T19" fmla="*/ 134 h 134"/>
                <a:gd name="T20" fmla="*/ 38 w 96"/>
                <a:gd name="T21" fmla="*/ 134 h 134"/>
                <a:gd name="T22" fmla="*/ 32 w 96"/>
                <a:gd name="T23" fmla="*/ 134 h 134"/>
                <a:gd name="T24" fmla="*/ 24 w 96"/>
                <a:gd name="T25" fmla="*/ 130 h 134"/>
                <a:gd name="T26" fmla="*/ 18 w 96"/>
                <a:gd name="T27" fmla="*/ 124 h 134"/>
                <a:gd name="T28" fmla="*/ 12 w 96"/>
                <a:gd name="T29" fmla="*/ 116 h 134"/>
                <a:gd name="T30" fmla="*/ 6 w 96"/>
                <a:gd name="T31" fmla="*/ 108 h 134"/>
                <a:gd name="T32" fmla="*/ 2 w 96"/>
                <a:gd name="T33" fmla="*/ 96 h 134"/>
                <a:gd name="T34" fmla="*/ 0 w 96"/>
                <a:gd name="T35" fmla="*/ 86 h 134"/>
                <a:gd name="T36" fmla="*/ 0 w 96"/>
                <a:gd name="T37" fmla="*/ 72 h 134"/>
                <a:gd name="T38" fmla="*/ 0 w 96"/>
                <a:gd name="T39" fmla="*/ 72 h 134"/>
                <a:gd name="T40" fmla="*/ 0 w 96"/>
                <a:gd name="T41" fmla="*/ 60 h 134"/>
                <a:gd name="T42" fmla="*/ 4 w 96"/>
                <a:gd name="T43" fmla="*/ 48 h 134"/>
                <a:gd name="T44" fmla="*/ 8 w 96"/>
                <a:gd name="T45" fmla="*/ 36 h 134"/>
                <a:gd name="T46" fmla="*/ 14 w 96"/>
                <a:gd name="T47" fmla="*/ 24 h 134"/>
                <a:gd name="T48" fmla="*/ 22 w 96"/>
                <a:gd name="T49" fmla="*/ 14 h 134"/>
                <a:gd name="T50" fmla="*/ 28 w 96"/>
                <a:gd name="T51" fmla="*/ 8 h 134"/>
                <a:gd name="T52" fmla="*/ 36 w 96"/>
                <a:gd name="T53" fmla="*/ 2 h 134"/>
                <a:gd name="T54" fmla="*/ 44 w 96"/>
                <a:gd name="T55" fmla="*/ 0 h 134"/>
                <a:gd name="T56" fmla="*/ 44 w 96"/>
                <a:gd name="T57" fmla="*/ 0 h 134"/>
                <a:gd name="T58" fmla="*/ 62 w 96"/>
                <a:gd name="T59" fmla="*/ 2 h 134"/>
                <a:gd name="T60" fmla="*/ 70 w 96"/>
                <a:gd name="T61" fmla="*/ 6 h 134"/>
                <a:gd name="T62" fmla="*/ 78 w 96"/>
                <a:gd name="T63" fmla="*/ 10 h 134"/>
                <a:gd name="T64" fmla="*/ 86 w 96"/>
                <a:gd name="T65" fmla="*/ 18 h 134"/>
                <a:gd name="T66" fmla="*/ 90 w 96"/>
                <a:gd name="T67" fmla="*/ 26 h 134"/>
                <a:gd name="T68" fmla="*/ 94 w 96"/>
                <a:gd name="T69" fmla="*/ 40 h 134"/>
                <a:gd name="T70" fmla="*/ 96 w 96"/>
                <a:gd name="T71" fmla="*/ 56 h 134"/>
                <a:gd name="T72" fmla="*/ 96 w 96"/>
                <a:gd name="T73" fmla="*/ 56 h 1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96" h="134">
                  <a:moveTo>
                    <a:pt x="96" y="56"/>
                  </a:moveTo>
                  <a:lnTo>
                    <a:pt x="96" y="56"/>
                  </a:lnTo>
                  <a:lnTo>
                    <a:pt x="94" y="74"/>
                  </a:lnTo>
                  <a:lnTo>
                    <a:pt x="90" y="88"/>
                  </a:lnTo>
                  <a:lnTo>
                    <a:pt x="84" y="102"/>
                  </a:lnTo>
                  <a:lnTo>
                    <a:pt x="76" y="114"/>
                  </a:lnTo>
                  <a:lnTo>
                    <a:pt x="66" y="122"/>
                  </a:lnTo>
                  <a:lnTo>
                    <a:pt x="56" y="130"/>
                  </a:lnTo>
                  <a:lnTo>
                    <a:pt x="48" y="134"/>
                  </a:lnTo>
                  <a:lnTo>
                    <a:pt x="38" y="134"/>
                  </a:lnTo>
                  <a:lnTo>
                    <a:pt x="32" y="134"/>
                  </a:lnTo>
                  <a:lnTo>
                    <a:pt x="24" y="130"/>
                  </a:lnTo>
                  <a:lnTo>
                    <a:pt x="18" y="124"/>
                  </a:lnTo>
                  <a:lnTo>
                    <a:pt x="12" y="116"/>
                  </a:lnTo>
                  <a:lnTo>
                    <a:pt x="6" y="108"/>
                  </a:lnTo>
                  <a:lnTo>
                    <a:pt x="2" y="96"/>
                  </a:lnTo>
                  <a:lnTo>
                    <a:pt x="0" y="86"/>
                  </a:lnTo>
                  <a:lnTo>
                    <a:pt x="0" y="72"/>
                  </a:lnTo>
                  <a:lnTo>
                    <a:pt x="0" y="60"/>
                  </a:lnTo>
                  <a:lnTo>
                    <a:pt x="4" y="48"/>
                  </a:lnTo>
                  <a:lnTo>
                    <a:pt x="8" y="36"/>
                  </a:lnTo>
                  <a:lnTo>
                    <a:pt x="14" y="24"/>
                  </a:lnTo>
                  <a:lnTo>
                    <a:pt x="22" y="14"/>
                  </a:lnTo>
                  <a:lnTo>
                    <a:pt x="28" y="8"/>
                  </a:lnTo>
                  <a:lnTo>
                    <a:pt x="36" y="2"/>
                  </a:lnTo>
                  <a:lnTo>
                    <a:pt x="44" y="0"/>
                  </a:lnTo>
                  <a:lnTo>
                    <a:pt x="62" y="2"/>
                  </a:lnTo>
                  <a:lnTo>
                    <a:pt x="70" y="6"/>
                  </a:lnTo>
                  <a:lnTo>
                    <a:pt x="78" y="10"/>
                  </a:lnTo>
                  <a:lnTo>
                    <a:pt x="86" y="18"/>
                  </a:lnTo>
                  <a:lnTo>
                    <a:pt x="90" y="26"/>
                  </a:lnTo>
                  <a:lnTo>
                    <a:pt x="94" y="40"/>
                  </a:lnTo>
                  <a:lnTo>
                    <a:pt x="96" y="56"/>
                  </a:lnTo>
                  <a:close/>
                </a:path>
              </a:pathLst>
            </a:custGeom>
            <a:solidFill>
              <a:srgbClr val="CF8874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9" name="Freeform 45"/>
            <p:cNvSpPr>
              <a:spLocks/>
            </p:cNvSpPr>
            <p:nvPr/>
          </p:nvSpPr>
          <p:spPr bwMode="auto">
            <a:xfrm>
              <a:off x="3245" y="1744"/>
              <a:ext cx="2" cy="26"/>
            </a:xfrm>
            <a:custGeom>
              <a:avLst/>
              <a:gdLst>
                <a:gd name="T0" fmla="*/ 2 w 2"/>
                <a:gd name="T1" fmla="*/ 0 h 26"/>
                <a:gd name="T2" fmla="*/ 2 w 2"/>
                <a:gd name="T3" fmla="*/ 0 h 26"/>
                <a:gd name="T4" fmla="*/ 0 w 2"/>
                <a:gd name="T5" fmla="*/ 26 h 26"/>
                <a:gd name="T6" fmla="*/ 0 w 2"/>
                <a:gd name="T7" fmla="*/ 26 h 26"/>
                <a:gd name="T8" fmla="*/ 2 w 2"/>
                <a:gd name="T9" fmla="*/ 0 h 26"/>
                <a:gd name="T10" fmla="*/ 2 w 2"/>
                <a:gd name="T11" fmla="*/ 0 h 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" h="26">
                  <a:moveTo>
                    <a:pt x="2" y="0"/>
                  </a:moveTo>
                  <a:lnTo>
                    <a:pt x="2" y="0"/>
                  </a:lnTo>
                  <a:lnTo>
                    <a:pt x="0" y="26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D9B1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0" name="Freeform 46"/>
            <p:cNvSpPr>
              <a:spLocks/>
            </p:cNvSpPr>
            <p:nvPr/>
          </p:nvSpPr>
          <p:spPr bwMode="auto">
            <a:xfrm>
              <a:off x="3245" y="1770"/>
              <a:ext cx="1" cy="6"/>
            </a:xfrm>
            <a:custGeom>
              <a:avLst/>
              <a:gdLst>
                <a:gd name="T0" fmla="*/ 0 w 1"/>
                <a:gd name="T1" fmla="*/ 6 h 6"/>
                <a:gd name="T2" fmla="*/ 0 w 1"/>
                <a:gd name="T3" fmla="*/ 6 h 6"/>
                <a:gd name="T4" fmla="*/ 0 w 1"/>
                <a:gd name="T5" fmla="*/ 0 h 6"/>
                <a:gd name="T6" fmla="*/ 0 w 1"/>
                <a:gd name="T7" fmla="*/ 0 h 6"/>
                <a:gd name="T8" fmla="*/ 0 w 1"/>
                <a:gd name="T9" fmla="*/ 6 h 6"/>
                <a:gd name="T10" fmla="*/ 0 w 1"/>
                <a:gd name="T11" fmla="*/ 6 h 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" h="6">
                  <a:moveTo>
                    <a:pt x="0" y="6"/>
                  </a:moveTo>
                  <a:lnTo>
                    <a:pt x="0" y="6"/>
                  </a:lnTo>
                  <a:lnTo>
                    <a:pt x="0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FFD9B1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1" name="Rectangle 47"/>
            <p:cNvSpPr>
              <a:spLocks noChangeArrowheads="1"/>
            </p:cNvSpPr>
            <p:nvPr/>
          </p:nvSpPr>
          <p:spPr bwMode="auto">
            <a:xfrm>
              <a:off x="3245" y="1776"/>
              <a:ext cx="1" cy="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ar-SA"/>
            </a:p>
          </p:txBody>
        </p:sp>
        <p:sp>
          <p:nvSpPr>
            <p:cNvPr id="42" name="Freeform 48"/>
            <p:cNvSpPr>
              <a:spLocks/>
            </p:cNvSpPr>
            <p:nvPr/>
          </p:nvSpPr>
          <p:spPr bwMode="auto">
            <a:xfrm>
              <a:off x="3245" y="1770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w 1"/>
                <a:gd name="T11" fmla="*/ 0 h 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3" name="Freeform 49"/>
            <p:cNvSpPr>
              <a:spLocks/>
            </p:cNvSpPr>
            <p:nvPr/>
          </p:nvSpPr>
          <p:spPr bwMode="auto">
            <a:xfrm>
              <a:off x="3247" y="1744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w 1"/>
                <a:gd name="T11" fmla="*/ 0 h 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4" name="Freeform 50"/>
            <p:cNvSpPr>
              <a:spLocks/>
            </p:cNvSpPr>
            <p:nvPr/>
          </p:nvSpPr>
          <p:spPr bwMode="auto">
            <a:xfrm>
              <a:off x="3247" y="1758"/>
              <a:ext cx="1" cy="10"/>
            </a:xfrm>
            <a:custGeom>
              <a:avLst/>
              <a:gdLst>
                <a:gd name="T0" fmla="*/ 0 w 1"/>
                <a:gd name="T1" fmla="*/ 0 h 10"/>
                <a:gd name="T2" fmla="*/ 0 w 1"/>
                <a:gd name="T3" fmla="*/ 0 h 10"/>
                <a:gd name="T4" fmla="*/ 0 w 1"/>
                <a:gd name="T5" fmla="*/ 10 h 10"/>
                <a:gd name="T6" fmla="*/ 0 w 1"/>
                <a:gd name="T7" fmla="*/ 10 h 10"/>
                <a:gd name="T8" fmla="*/ 0 w 1"/>
                <a:gd name="T9" fmla="*/ 0 h 10"/>
                <a:gd name="T10" fmla="*/ 0 w 1"/>
                <a:gd name="T11" fmla="*/ 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" h="10">
                  <a:moveTo>
                    <a:pt x="0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9B1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5" name="Freeform 51"/>
            <p:cNvSpPr>
              <a:spLocks/>
            </p:cNvSpPr>
            <p:nvPr/>
          </p:nvSpPr>
          <p:spPr bwMode="auto">
            <a:xfrm>
              <a:off x="3247" y="1746"/>
              <a:ext cx="1" cy="8"/>
            </a:xfrm>
            <a:custGeom>
              <a:avLst/>
              <a:gdLst>
                <a:gd name="T0" fmla="*/ 0 w 1"/>
                <a:gd name="T1" fmla="*/ 0 h 8"/>
                <a:gd name="T2" fmla="*/ 0 w 1"/>
                <a:gd name="T3" fmla="*/ 0 h 8"/>
                <a:gd name="T4" fmla="*/ 0 w 1"/>
                <a:gd name="T5" fmla="*/ 8 h 8"/>
                <a:gd name="T6" fmla="*/ 0 w 1"/>
                <a:gd name="T7" fmla="*/ 8 h 8"/>
                <a:gd name="T8" fmla="*/ 0 w 1"/>
                <a:gd name="T9" fmla="*/ 0 h 8"/>
                <a:gd name="T10" fmla="*/ 0 w 1"/>
                <a:gd name="T11" fmla="*/ 0 h 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" h="8">
                  <a:moveTo>
                    <a:pt x="0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9B1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6" name="Freeform 52"/>
            <p:cNvSpPr>
              <a:spLocks/>
            </p:cNvSpPr>
            <p:nvPr/>
          </p:nvSpPr>
          <p:spPr bwMode="auto">
            <a:xfrm>
              <a:off x="3245" y="1772"/>
              <a:ext cx="1" cy="2"/>
            </a:xfrm>
            <a:custGeom>
              <a:avLst/>
              <a:gdLst>
                <a:gd name="T0" fmla="*/ 0 w 1"/>
                <a:gd name="T1" fmla="*/ 0 h 2"/>
                <a:gd name="T2" fmla="*/ 0 w 1"/>
                <a:gd name="T3" fmla="*/ 0 h 2"/>
                <a:gd name="T4" fmla="*/ 0 w 1"/>
                <a:gd name="T5" fmla="*/ 2 h 2"/>
                <a:gd name="T6" fmla="*/ 0 w 1"/>
                <a:gd name="T7" fmla="*/ 2 h 2"/>
                <a:gd name="T8" fmla="*/ 0 w 1"/>
                <a:gd name="T9" fmla="*/ 0 h 2"/>
                <a:gd name="T10" fmla="*/ 0 w 1"/>
                <a:gd name="T11" fmla="*/ 0 h 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" h="2">
                  <a:moveTo>
                    <a:pt x="0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D9B1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7" name="Freeform 53"/>
            <p:cNvSpPr>
              <a:spLocks/>
            </p:cNvSpPr>
            <p:nvPr/>
          </p:nvSpPr>
          <p:spPr bwMode="auto">
            <a:xfrm>
              <a:off x="3245" y="1768"/>
              <a:ext cx="2" cy="4"/>
            </a:xfrm>
            <a:custGeom>
              <a:avLst/>
              <a:gdLst>
                <a:gd name="T0" fmla="*/ 0 w 2"/>
                <a:gd name="T1" fmla="*/ 2 h 4"/>
                <a:gd name="T2" fmla="*/ 0 w 2"/>
                <a:gd name="T3" fmla="*/ 2 h 4"/>
                <a:gd name="T4" fmla="*/ 0 w 2"/>
                <a:gd name="T5" fmla="*/ 2 h 4"/>
                <a:gd name="T6" fmla="*/ 0 w 2"/>
                <a:gd name="T7" fmla="*/ 2 h 4"/>
                <a:gd name="T8" fmla="*/ 2 w 2"/>
                <a:gd name="T9" fmla="*/ 0 h 4"/>
                <a:gd name="T10" fmla="*/ 2 w 2"/>
                <a:gd name="T11" fmla="*/ 0 h 4"/>
                <a:gd name="T12" fmla="*/ 0 w 2"/>
                <a:gd name="T13" fmla="*/ 4 h 4"/>
                <a:gd name="T14" fmla="*/ 0 w 2"/>
                <a:gd name="T15" fmla="*/ 4 h 4"/>
                <a:gd name="T16" fmla="*/ 0 w 2"/>
                <a:gd name="T17" fmla="*/ 2 h 4"/>
                <a:gd name="T18" fmla="*/ 0 w 2"/>
                <a:gd name="T19" fmla="*/ 2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" h="4">
                  <a:moveTo>
                    <a:pt x="0" y="2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0" y="4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8" name="Freeform 54"/>
            <p:cNvSpPr>
              <a:spLocks/>
            </p:cNvSpPr>
            <p:nvPr/>
          </p:nvSpPr>
          <p:spPr bwMode="auto">
            <a:xfrm>
              <a:off x="3247" y="1742"/>
              <a:ext cx="1" cy="4"/>
            </a:xfrm>
            <a:custGeom>
              <a:avLst/>
              <a:gdLst>
                <a:gd name="T0" fmla="*/ 0 w 1"/>
                <a:gd name="T1" fmla="*/ 2 h 4"/>
                <a:gd name="T2" fmla="*/ 0 w 1"/>
                <a:gd name="T3" fmla="*/ 2 h 4"/>
                <a:gd name="T4" fmla="*/ 0 w 1"/>
                <a:gd name="T5" fmla="*/ 2 h 4"/>
                <a:gd name="T6" fmla="*/ 0 w 1"/>
                <a:gd name="T7" fmla="*/ 2 h 4"/>
                <a:gd name="T8" fmla="*/ 0 w 1"/>
                <a:gd name="T9" fmla="*/ 0 h 4"/>
                <a:gd name="T10" fmla="*/ 0 w 1"/>
                <a:gd name="T11" fmla="*/ 0 h 4"/>
                <a:gd name="T12" fmla="*/ 0 w 1"/>
                <a:gd name="T13" fmla="*/ 4 h 4"/>
                <a:gd name="T14" fmla="*/ 0 w 1"/>
                <a:gd name="T15" fmla="*/ 4 h 4"/>
                <a:gd name="T16" fmla="*/ 0 w 1"/>
                <a:gd name="T17" fmla="*/ 2 h 4"/>
                <a:gd name="T18" fmla="*/ 0 w 1"/>
                <a:gd name="T19" fmla="*/ 2 h 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" h="4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9" name="Freeform 55"/>
            <p:cNvSpPr>
              <a:spLocks/>
            </p:cNvSpPr>
            <p:nvPr/>
          </p:nvSpPr>
          <p:spPr bwMode="auto">
            <a:xfrm>
              <a:off x="3247" y="1754"/>
              <a:ext cx="1" cy="4"/>
            </a:xfrm>
            <a:custGeom>
              <a:avLst/>
              <a:gdLst>
                <a:gd name="T0" fmla="*/ 0 w 1"/>
                <a:gd name="T1" fmla="*/ 0 h 4"/>
                <a:gd name="T2" fmla="*/ 0 w 1"/>
                <a:gd name="T3" fmla="*/ 0 h 4"/>
                <a:gd name="T4" fmla="*/ 0 w 1"/>
                <a:gd name="T5" fmla="*/ 4 h 4"/>
                <a:gd name="T6" fmla="*/ 0 w 1"/>
                <a:gd name="T7" fmla="*/ 4 h 4"/>
                <a:gd name="T8" fmla="*/ 0 w 1"/>
                <a:gd name="T9" fmla="*/ 0 h 4"/>
                <a:gd name="T10" fmla="*/ 0 w 1"/>
                <a:gd name="T11" fmla="*/ 0 h 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" h="4">
                  <a:moveTo>
                    <a:pt x="0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0" name="Freeform 56"/>
            <p:cNvSpPr>
              <a:spLocks/>
            </p:cNvSpPr>
            <p:nvPr/>
          </p:nvSpPr>
          <p:spPr bwMode="auto">
            <a:xfrm>
              <a:off x="3245" y="1774"/>
              <a:ext cx="1" cy="2"/>
            </a:xfrm>
            <a:custGeom>
              <a:avLst/>
              <a:gdLst>
                <a:gd name="T0" fmla="*/ 0 w 1"/>
                <a:gd name="T1" fmla="*/ 2 h 2"/>
                <a:gd name="T2" fmla="*/ 0 w 1"/>
                <a:gd name="T3" fmla="*/ 2 h 2"/>
                <a:gd name="T4" fmla="*/ 0 w 1"/>
                <a:gd name="T5" fmla="*/ 2 h 2"/>
                <a:gd name="T6" fmla="*/ 0 w 1"/>
                <a:gd name="T7" fmla="*/ 0 h 2"/>
                <a:gd name="T8" fmla="*/ 0 w 1"/>
                <a:gd name="T9" fmla="*/ 0 h 2"/>
                <a:gd name="T10" fmla="*/ 0 w 1"/>
                <a:gd name="T11" fmla="*/ 2 h 2"/>
                <a:gd name="T12" fmla="*/ 0 w 1"/>
                <a:gd name="T13" fmla="*/ 2 h 2"/>
                <a:gd name="T14" fmla="*/ 0 w 1"/>
                <a:gd name="T15" fmla="*/ 2 h 2"/>
                <a:gd name="T16" fmla="*/ 0 w 1"/>
                <a:gd name="T17" fmla="*/ 2 h 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1" name="Freeform 57"/>
            <p:cNvSpPr>
              <a:spLocks/>
            </p:cNvSpPr>
            <p:nvPr/>
          </p:nvSpPr>
          <p:spPr bwMode="auto">
            <a:xfrm>
              <a:off x="2295" y="1364"/>
              <a:ext cx="950" cy="780"/>
            </a:xfrm>
            <a:custGeom>
              <a:avLst/>
              <a:gdLst>
                <a:gd name="T0" fmla="*/ 752 w 950"/>
                <a:gd name="T1" fmla="*/ 0 h 780"/>
                <a:gd name="T2" fmla="*/ 608 w 950"/>
                <a:gd name="T3" fmla="*/ 30 h 780"/>
                <a:gd name="T4" fmla="*/ 460 w 950"/>
                <a:gd name="T5" fmla="*/ 44 h 780"/>
                <a:gd name="T6" fmla="*/ 386 w 950"/>
                <a:gd name="T7" fmla="*/ 46 h 780"/>
                <a:gd name="T8" fmla="*/ 316 w 950"/>
                <a:gd name="T9" fmla="*/ 40 h 780"/>
                <a:gd name="T10" fmla="*/ 252 w 950"/>
                <a:gd name="T11" fmla="*/ 30 h 780"/>
                <a:gd name="T12" fmla="*/ 192 w 950"/>
                <a:gd name="T13" fmla="*/ 14 h 780"/>
                <a:gd name="T14" fmla="*/ 184 w 950"/>
                <a:gd name="T15" fmla="*/ 18 h 780"/>
                <a:gd name="T16" fmla="*/ 134 w 950"/>
                <a:gd name="T17" fmla="*/ 68 h 780"/>
                <a:gd name="T18" fmla="*/ 70 w 950"/>
                <a:gd name="T19" fmla="*/ 150 h 780"/>
                <a:gd name="T20" fmla="*/ 50 w 950"/>
                <a:gd name="T21" fmla="*/ 180 h 780"/>
                <a:gd name="T22" fmla="*/ 30 w 950"/>
                <a:gd name="T23" fmla="*/ 216 h 780"/>
                <a:gd name="T24" fmla="*/ 8 w 950"/>
                <a:gd name="T25" fmla="*/ 272 h 780"/>
                <a:gd name="T26" fmla="*/ 6 w 950"/>
                <a:gd name="T27" fmla="*/ 280 h 780"/>
                <a:gd name="T28" fmla="*/ 0 w 950"/>
                <a:gd name="T29" fmla="*/ 360 h 780"/>
                <a:gd name="T30" fmla="*/ 10 w 950"/>
                <a:gd name="T31" fmla="*/ 444 h 780"/>
                <a:gd name="T32" fmla="*/ 36 w 950"/>
                <a:gd name="T33" fmla="*/ 526 h 780"/>
                <a:gd name="T34" fmla="*/ 56 w 950"/>
                <a:gd name="T35" fmla="*/ 564 h 780"/>
                <a:gd name="T36" fmla="*/ 80 w 950"/>
                <a:gd name="T37" fmla="*/ 602 h 780"/>
                <a:gd name="T38" fmla="*/ 108 w 950"/>
                <a:gd name="T39" fmla="*/ 638 h 780"/>
                <a:gd name="T40" fmla="*/ 144 w 950"/>
                <a:gd name="T41" fmla="*/ 670 h 780"/>
                <a:gd name="T42" fmla="*/ 184 w 950"/>
                <a:gd name="T43" fmla="*/ 700 h 780"/>
                <a:gd name="T44" fmla="*/ 228 w 950"/>
                <a:gd name="T45" fmla="*/ 726 h 780"/>
                <a:gd name="T46" fmla="*/ 280 w 950"/>
                <a:gd name="T47" fmla="*/ 748 h 780"/>
                <a:gd name="T48" fmla="*/ 336 w 950"/>
                <a:gd name="T49" fmla="*/ 764 h 780"/>
                <a:gd name="T50" fmla="*/ 398 w 950"/>
                <a:gd name="T51" fmla="*/ 774 h 780"/>
                <a:gd name="T52" fmla="*/ 466 w 950"/>
                <a:gd name="T53" fmla="*/ 780 h 780"/>
                <a:gd name="T54" fmla="*/ 504 w 950"/>
                <a:gd name="T55" fmla="*/ 780 h 780"/>
                <a:gd name="T56" fmla="*/ 586 w 950"/>
                <a:gd name="T57" fmla="*/ 768 h 780"/>
                <a:gd name="T58" fmla="*/ 670 w 950"/>
                <a:gd name="T59" fmla="*/ 742 h 780"/>
                <a:gd name="T60" fmla="*/ 750 w 950"/>
                <a:gd name="T61" fmla="*/ 704 h 780"/>
                <a:gd name="T62" fmla="*/ 786 w 950"/>
                <a:gd name="T63" fmla="*/ 680 h 780"/>
                <a:gd name="T64" fmla="*/ 822 w 950"/>
                <a:gd name="T65" fmla="*/ 648 h 780"/>
                <a:gd name="T66" fmla="*/ 870 w 950"/>
                <a:gd name="T67" fmla="*/ 592 h 780"/>
                <a:gd name="T68" fmla="*/ 904 w 950"/>
                <a:gd name="T69" fmla="*/ 538 h 780"/>
                <a:gd name="T70" fmla="*/ 922 w 950"/>
                <a:gd name="T71" fmla="*/ 496 h 780"/>
                <a:gd name="T72" fmla="*/ 936 w 950"/>
                <a:gd name="T73" fmla="*/ 452 h 780"/>
                <a:gd name="T74" fmla="*/ 940 w 950"/>
                <a:gd name="T75" fmla="*/ 430 h 780"/>
                <a:gd name="T76" fmla="*/ 948 w 950"/>
                <a:gd name="T77" fmla="*/ 380 h 780"/>
                <a:gd name="T78" fmla="*/ 950 w 950"/>
                <a:gd name="T79" fmla="*/ 362 h 780"/>
                <a:gd name="T80" fmla="*/ 938 w 950"/>
                <a:gd name="T81" fmla="*/ 280 h 780"/>
                <a:gd name="T82" fmla="*/ 916 w 950"/>
                <a:gd name="T83" fmla="*/ 204 h 780"/>
                <a:gd name="T84" fmla="*/ 894 w 950"/>
                <a:gd name="T85" fmla="*/ 152 h 780"/>
                <a:gd name="T86" fmla="*/ 864 w 950"/>
                <a:gd name="T87" fmla="*/ 100 h 780"/>
                <a:gd name="T88" fmla="*/ 826 w 950"/>
                <a:gd name="T89" fmla="*/ 54 h 780"/>
                <a:gd name="T90" fmla="*/ 778 w 950"/>
                <a:gd name="T91" fmla="*/ 16 h 780"/>
                <a:gd name="T92" fmla="*/ 752 w 950"/>
                <a:gd name="T93" fmla="*/ 0 h 780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950" h="780">
                  <a:moveTo>
                    <a:pt x="752" y="0"/>
                  </a:moveTo>
                  <a:lnTo>
                    <a:pt x="752" y="0"/>
                  </a:lnTo>
                  <a:lnTo>
                    <a:pt x="682" y="16"/>
                  </a:lnTo>
                  <a:lnTo>
                    <a:pt x="608" y="30"/>
                  </a:lnTo>
                  <a:lnTo>
                    <a:pt x="534" y="40"/>
                  </a:lnTo>
                  <a:lnTo>
                    <a:pt x="460" y="44"/>
                  </a:lnTo>
                  <a:lnTo>
                    <a:pt x="422" y="46"/>
                  </a:lnTo>
                  <a:lnTo>
                    <a:pt x="386" y="46"/>
                  </a:lnTo>
                  <a:lnTo>
                    <a:pt x="352" y="44"/>
                  </a:lnTo>
                  <a:lnTo>
                    <a:pt x="316" y="40"/>
                  </a:lnTo>
                  <a:lnTo>
                    <a:pt x="284" y="36"/>
                  </a:lnTo>
                  <a:lnTo>
                    <a:pt x="252" y="30"/>
                  </a:lnTo>
                  <a:lnTo>
                    <a:pt x="220" y="22"/>
                  </a:lnTo>
                  <a:lnTo>
                    <a:pt x="192" y="14"/>
                  </a:lnTo>
                  <a:lnTo>
                    <a:pt x="184" y="18"/>
                  </a:lnTo>
                  <a:lnTo>
                    <a:pt x="172" y="30"/>
                  </a:lnTo>
                  <a:lnTo>
                    <a:pt x="134" y="68"/>
                  </a:lnTo>
                  <a:lnTo>
                    <a:pt x="92" y="122"/>
                  </a:lnTo>
                  <a:lnTo>
                    <a:pt x="70" y="150"/>
                  </a:lnTo>
                  <a:lnTo>
                    <a:pt x="50" y="180"/>
                  </a:lnTo>
                  <a:lnTo>
                    <a:pt x="40" y="198"/>
                  </a:lnTo>
                  <a:lnTo>
                    <a:pt x="30" y="216"/>
                  </a:lnTo>
                  <a:lnTo>
                    <a:pt x="16" y="248"/>
                  </a:lnTo>
                  <a:lnTo>
                    <a:pt x="8" y="272"/>
                  </a:lnTo>
                  <a:lnTo>
                    <a:pt x="6" y="280"/>
                  </a:lnTo>
                  <a:lnTo>
                    <a:pt x="2" y="320"/>
                  </a:lnTo>
                  <a:lnTo>
                    <a:pt x="0" y="360"/>
                  </a:lnTo>
                  <a:lnTo>
                    <a:pt x="2" y="402"/>
                  </a:lnTo>
                  <a:lnTo>
                    <a:pt x="10" y="444"/>
                  </a:lnTo>
                  <a:lnTo>
                    <a:pt x="20" y="484"/>
                  </a:lnTo>
                  <a:lnTo>
                    <a:pt x="36" y="526"/>
                  </a:lnTo>
                  <a:lnTo>
                    <a:pt x="44" y="546"/>
                  </a:lnTo>
                  <a:lnTo>
                    <a:pt x="56" y="564"/>
                  </a:lnTo>
                  <a:lnTo>
                    <a:pt x="66" y="584"/>
                  </a:lnTo>
                  <a:lnTo>
                    <a:pt x="80" y="602"/>
                  </a:lnTo>
                  <a:lnTo>
                    <a:pt x="94" y="620"/>
                  </a:lnTo>
                  <a:lnTo>
                    <a:pt x="108" y="638"/>
                  </a:lnTo>
                  <a:lnTo>
                    <a:pt x="126" y="654"/>
                  </a:lnTo>
                  <a:lnTo>
                    <a:pt x="144" y="670"/>
                  </a:lnTo>
                  <a:lnTo>
                    <a:pt x="162" y="686"/>
                  </a:lnTo>
                  <a:lnTo>
                    <a:pt x="184" y="700"/>
                  </a:lnTo>
                  <a:lnTo>
                    <a:pt x="204" y="714"/>
                  </a:lnTo>
                  <a:lnTo>
                    <a:pt x="228" y="726"/>
                  </a:lnTo>
                  <a:lnTo>
                    <a:pt x="252" y="738"/>
                  </a:lnTo>
                  <a:lnTo>
                    <a:pt x="280" y="748"/>
                  </a:lnTo>
                  <a:lnTo>
                    <a:pt x="306" y="756"/>
                  </a:lnTo>
                  <a:lnTo>
                    <a:pt x="336" y="764"/>
                  </a:lnTo>
                  <a:lnTo>
                    <a:pt x="366" y="770"/>
                  </a:lnTo>
                  <a:lnTo>
                    <a:pt x="398" y="774"/>
                  </a:lnTo>
                  <a:lnTo>
                    <a:pt x="432" y="778"/>
                  </a:lnTo>
                  <a:lnTo>
                    <a:pt x="466" y="780"/>
                  </a:lnTo>
                  <a:lnTo>
                    <a:pt x="504" y="780"/>
                  </a:lnTo>
                  <a:lnTo>
                    <a:pt x="544" y="776"/>
                  </a:lnTo>
                  <a:lnTo>
                    <a:pt x="586" y="768"/>
                  </a:lnTo>
                  <a:lnTo>
                    <a:pt x="628" y="758"/>
                  </a:lnTo>
                  <a:lnTo>
                    <a:pt x="670" y="742"/>
                  </a:lnTo>
                  <a:lnTo>
                    <a:pt x="710" y="726"/>
                  </a:lnTo>
                  <a:lnTo>
                    <a:pt x="750" y="704"/>
                  </a:lnTo>
                  <a:lnTo>
                    <a:pt x="786" y="680"/>
                  </a:lnTo>
                  <a:lnTo>
                    <a:pt x="802" y="668"/>
                  </a:lnTo>
                  <a:lnTo>
                    <a:pt x="822" y="648"/>
                  </a:lnTo>
                  <a:lnTo>
                    <a:pt x="846" y="622"/>
                  </a:lnTo>
                  <a:lnTo>
                    <a:pt x="870" y="592"/>
                  </a:lnTo>
                  <a:lnTo>
                    <a:pt x="892" y="558"/>
                  </a:lnTo>
                  <a:lnTo>
                    <a:pt x="904" y="538"/>
                  </a:lnTo>
                  <a:lnTo>
                    <a:pt x="914" y="518"/>
                  </a:lnTo>
                  <a:lnTo>
                    <a:pt x="922" y="496"/>
                  </a:lnTo>
                  <a:lnTo>
                    <a:pt x="930" y="476"/>
                  </a:lnTo>
                  <a:lnTo>
                    <a:pt x="936" y="452"/>
                  </a:lnTo>
                  <a:lnTo>
                    <a:pt x="940" y="430"/>
                  </a:lnTo>
                  <a:lnTo>
                    <a:pt x="946" y="396"/>
                  </a:lnTo>
                  <a:lnTo>
                    <a:pt x="948" y="380"/>
                  </a:lnTo>
                  <a:lnTo>
                    <a:pt x="950" y="362"/>
                  </a:lnTo>
                  <a:lnTo>
                    <a:pt x="946" y="324"/>
                  </a:lnTo>
                  <a:lnTo>
                    <a:pt x="938" y="280"/>
                  </a:lnTo>
                  <a:lnTo>
                    <a:pt x="926" y="230"/>
                  </a:lnTo>
                  <a:lnTo>
                    <a:pt x="916" y="204"/>
                  </a:lnTo>
                  <a:lnTo>
                    <a:pt x="906" y="178"/>
                  </a:lnTo>
                  <a:lnTo>
                    <a:pt x="894" y="152"/>
                  </a:lnTo>
                  <a:lnTo>
                    <a:pt x="880" y="126"/>
                  </a:lnTo>
                  <a:lnTo>
                    <a:pt x="864" y="100"/>
                  </a:lnTo>
                  <a:lnTo>
                    <a:pt x="846" y="76"/>
                  </a:lnTo>
                  <a:lnTo>
                    <a:pt x="826" y="54"/>
                  </a:lnTo>
                  <a:lnTo>
                    <a:pt x="804" y="34"/>
                  </a:lnTo>
                  <a:lnTo>
                    <a:pt x="778" y="16"/>
                  </a:lnTo>
                  <a:lnTo>
                    <a:pt x="752" y="0"/>
                  </a:lnTo>
                  <a:close/>
                </a:path>
              </a:pathLst>
            </a:custGeom>
            <a:solidFill>
              <a:srgbClr val="FFD9B1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2" name="Freeform 58"/>
            <p:cNvSpPr>
              <a:spLocks/>
            </p:cNvSpPr>
            <p:nvPr/>
          </p:nvSpPr>
          <p:spPr bwMode="auto">
            <a:xfrm>
              <a:off x="3027" y="1514"/>
              <a:ext cx="90" cy="42"/>
            </a:xfrm>
            <a:custGeom>
              <a:avLst/>
              <a:gdLst>
                <a:gd name="T0" fmla="*/ 0 w 90"/>
                <a:gd name="T1" fmla="*/ 24 h 42"/>
                <a:gd name="T2" fmla="*/ 0 w 90"/>
                <a:gd name="T3" fmla="*/ 24 h 42"/>
                <a:gd name="T4" fmla="*/ 0 w 90"/>
                <a:gd name="T5" fmla="*/ 26 h 42"/>
                <a:gd name="T6" fmla="*/ 2 w 90"/>
                <a:gd name="T7" fmla="*/ 26 h 42"/>
                <a:gd name="T8" fmla="*/ 12 w 90"/>
                <a:gd name="T9" fmla="*/ 30 h 42"/>
                <a:gd name="T10" fmla="*/ 40 w 90"/>
                <a:gd name="T11" fmla="*/ 34 h 42"/>
                <a:gd name="T12" fmla="*/ 90 w 90"/>
                <a:gd name="T13" fmla="*/ 42 h 42"/>
                <a:gd name="T14" fmla="*/ 90 w 90"/>
                <a:gd name="T15" fmla="*/ 42 h 42"/>
                <a:gd name="T16" fmla="*/ 90 w 90"/>
                <a:gd name="T17" fmla="*/ 36 h 42"/>
                <a:gd name="T18" fmla="*/ 88 w 90"/>
                <a:gd name="T19" fmla="*/ 30 h 42"/>
                <a:gd name="T20" fmla="*/ 82 w 90"/>
                <a:gd name="T21" fmla="*/ 20 h 42"/>
                <a:gd name="T22" fmla="*/ 72 w 90"/>
                <a:gd name="T23" fmla="*/ 10 h 42"/>
                <a:gd name="T24" fmla="*/ 60 w 90"/>
                <a:gd name="T25" fmla="*/ 2 h 42"/>
                <a:gd name="T26" fmla="*/ 54 w 90"/>
                <a:gd name="T27" fmla="*/ 0 h 42"/>
                <a:gd name="T28" fmla="*/ 46 w 90"/>
                <a:gd name="T29" fmla="*/ 0 h 42"/>
                <a:gd name="T30" fmla="*/ 38 w 90"/>
                <a:gd name="T31" fmla="*/ 0 h 42"/>
                <a:gd name="T32" fmla="*/ 30 w 90"/>
                <a:gd name="T33" fmla="*/ 0 h 42"/>
                <a:gd name="T34" fmla="*/ 22 w 90"/>
                <a:gd name="T35" fmla="*/ 4 h 42"/>
                <a:gd name="T36" fmla="*/ 16 w 90"/>
                <a:gd name="T37" fmla="*/ 8 h 42"/>
                <a:gd name="T38" fmla="*/ 8 w 90"/>
                <a:gd name="T39" fmla="*/ 16 h 42"/>
                <a:gd name="T40" fmla="*/ 0 w 90"/>
                <a:gd name="T41" fmla="*/ 24 h 42"/>
                <a:gd name="T42" fmla="*/ 0 w 90"/>
                <a:gd name="T43" fmla="*/ 24 h 4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90" h="42">
                  <a:moveTo>
                    <a:pt x="0" y="24"/>
                  </a:moveTo>
                  <a:lnTo>
                    <a:pt x="0" y="24"/>
                  </a:lnTo>
                  <a:lnTo>
                    <a:pt x="0" y="26"/>
                  </a:lnTo>
                  <a:lnTo>
                    <a:pt x="2" y="26"/>
                  </a:lnTo>
                  <a:lnTo>
                    <a:pt x="12" y="30"/>
                  </a:lnTo>
                  <a:lnTo>
                    <a:pt x="40" y="34"/>
                  </a:lnTo>
                  <a:lnTo>
                    <a:pt x="90" y="42"/>
                  </a:lnTo>
                  <a:lnTo>
                    <a:pt x="90" y="36"/>
                  </a:lnTo>
                  <a:lnTo>
                    <a:pt x="88" y="30"/>
                  </a:lnTo>
                  <a:lnTo>
                    <a:pt x="82" y="20"/>
                  </a:lnTo>
                  <a:lnTo>
                    <a:pt x="72" y="10"/>
                  </a:lnTo>
                  <a:lnTo>
                    <a:pt x="60" y="2"/>
                  </a:lnTo>
                  <a:lnTo>
                    <a:pt x="54" y="0"/>
                  </a:lnTo>
                  <a:lnTo>
                    <a:pt x="46" y="0"/>
                  </a:lnTo>
                  <a:lnTo>
                    <a:pt x="38" y="0"/>
                  </a:lnTo>
                  <a:lnTo>
                    <a:pt x="30" y="0"/>
                  </a:lnTo>
                  <a:lnTo>
                    <a:pt x="22" y="4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FFC597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3" name="Freeform 59"/>
            <p:cNvSpPr>
              <a:spLocks/>
            </p:cNvSpPr>
            <p:nvPr/>
          </p:nvSpPr>
          <p:spPr bwMode="auto">
            <a:xfrm>
              <a:off x="2379" y="1536"/>
              <a:ext cx="90" cy="42"/>
            </a:xfrm>
            <a:custGeom>
              <a:avLst/>
              <a:gdLst>
                <a:gd name="T0" fmla="*/ 90 w 90"/>
                <a:gd name="T1" fmla="*/ 26 h 42"/>
                <a:gd name="T2" fmla="*/ 90 w 90"/>
                <a:gd name="T3" fmla="*/ 26 h 42"/>
                <a:gd name="T4" fmla="*/ 90 w 90"/>
                <a:gd name="T5" fmla="*/ 26 h 42"/>
                <a:gd name="T6" fmla="*/ 88 w 90"/>
                <a:gd name="T7" fmla="*/ 28 h 42"/>
                <a:gd name="T8" fmla="*/ 78 w 90"/>
                <a:gd name="T9" fmla="*/ 30 h 42"/>
                <a:gd name="T10" fmla="*/ 50 w 90"/>
                <a:gd name="T11" fmla="*/ 36 h 42"/>
                <a:gd name="T12" fmla="*/ 0 w 90"/>
                <a:gd name="T13" fmla="*/ 42 h 42"/>
                <a:gd name="T14" fmla="*/ 0 w 90"/>
                <a:gd name="T15" fmla="*/ 42 h 42"/>
                <a:gd name="T16" fmla="*/ 0 w 90"/>
                <a:gd name="T17" fmla="*/ 38 h 42"/>
                <a:gd name="T18" fmla="*/ 2 w 90"/>
                <a:gd name="T19" fmla="*/ 32 h 42"/>
                <a:gd name="T20" fmla="*/ 8 w 90"/>
                <a:gd name="T21" fmla="*/ 20 h 42"/>
                <a:gd name="T22" fmla="*/ 18 w 90"/>
                <a:gd name="T23" fmla="*/ 12 h 42"/>
                <a:gd name="T24" fmla="*/ 30 w 90"/>
                <a:gd name="T25" fmla="*/ 4 h 42"/>
                <a:gd name="T26" fmla="*/ 36 w 90"/>
                <a:gd name="T27" fmla="*/ 2 h 42"/>
                <a:gd name="T28" fmla="*/ 44 w 90"/>
                <a:gd name="T29" fmla="*/ 0 h 42"/>
                <a:gd name="T30" fmla="*/ 52 w 90"/>
                <a:gd name="T31" fmla="*/ 0 h 42"/>
                <a:gd name="T32" fmla="*/ 60 w 90"/>
                <a:gd name="T33" fmla="*/ 2 h 42"/>
                <a:gd name="T34" fmla="*/ 68 w 90"/>
                <a:gd name="T35" fmla="*/ 4 h 42"/>
                <a:gd name="T36" fmla="*/ 74 w 90"/>
                <a:gd name="T37" fmla="*/ 10 h 42"/>
                <a:gd name="T38" fmla="*/ 82 w 90"/>
                <a:gd name="T39" fmla="*/ 16 h 42"/>
                <a:gd name="T40" fmla="*/ 90 w 90"/>
                <a:gd name="T41" fmla="*/ 26 h 42"/>
                <a:gd name="T42" fmla="*/ 90 w 90"/>
                <a:gd name="T43" fmla="*/ 26 h 4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90" h="42">
                  <a:moveTo>
                    <a:pt x="90" y="26"/>
                  </a:moveTo>
                  <a:lnTo>
                    <a:pt x="90" y="26"/>
                  </a:lnTo>
                  <a:lnTo>
                    <a:pt x="88" y="28"/>
                  </a:lnTo>
                  <a:lnTo>
                    <a:pt x="78" y="30"/>
                  </a:lnTo>
                  <a:lnTo>
                    <a:pt x="50" y="36"/>
                  </a:lnTo>
                  <a:lnTo>
                    <a:pt x="0" y="42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8" y="20"/>
                  </a:lnTo>
                  <a:lnTo>
                    <a:pt x="18" y="12"/>
                  </a:lnTo>
                  <a:lnTo>
                    <a:pt x="30" y="4"/>
                  </a:lnTo>
                  <a:lnTo>
                    <a:pt x="36" y="2"/>
                  </a:lnTo>
                  <a:lnTo>
                    <a:pt x="44" y="0"/>
                  </a:lnTo>
                  <a:lnTo>
                    <a:pt x="52" y="0"/>
                  </a:lnTo>
                  <a:lnTo>
                    <a:pt x="60" y="2"/>
                  </a:lnTo>
                  <a:lnTo>
                    <a:pt x="68" y="4"/>
                  </a:lnTo>
                  <a:lnTo>
                    <a:pt x="74" y="10"/>
                  </a:lnTo>
                  <a:lnTo>
                    <a:pt x="82" y="16"/>
                  </a:lnTo>
                  <a:lnTo>
                    <a:pt x="90" y="26"/>
                  </a:lnTo>
                  <a:close/>
                </a:path>
              </a:pathLst>
            </a:custGeom>
            <a:solidFill>
              <a:srgbClr val="FFC597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4" name="Freeform 60"/>
            <p:cNvSpPr>
              <a:spLocks/>
            </p:cNvSpPr>
            <p:nvPr/>
          </p:nvSpPr>
          <p:spPr bwMode="auto">
            <a:xfrm>
              <a:off x="3027" y="1506"/>
              <a:ext cx="90" cy="42"/>
            </a:xfrm>
            <a:custGeom>
              <a:avLst/>
              <a:gdLst>
                <a:gd name="T0" fmla="*/ 0 w 90"/>
                <a:gd name="T1" fmla="*/ 24 h 42"/>
                <a:gd name="T2" fmla="*/ 0 w 90"/>
                <a:gd name="T3" fmla="*/ 24 h 42"/>
                <a:gd name="T4" fmla="*/ 0 w 90"/>
                <a:gd name="T5" fmla="*/ 26 h 42"/>
                <a:gd name="T6" fmla="*/ 2 w 90"/>
                <a:gd name="T7" fmla="*/ 28 h 42"/>
                <a:gd name="T8" fmla="*/ 12 w 90"/>
                <a:gd name="T9" fmla="*/ 30 h 42"/>
                <a:gd name="T10" fmla="*/ 40 w 90"/>
                <a:gd name="T11" fmla="*/ 34 h 42"/>
                <a:gd name="T12" fmla="*/ 90 w 90"/>
                <a:gd name="T13" fmla="*/ 42 h 42"/>
                <a:gd name="T14" fmla="*/ 90 w 90"/>
                <a:gd name="T15" fmla="*/ 42 h 42"/>
                <a:gd name="T16" fmla="*/ 90 w 90"/>
                <a:gd name="T17" fmla="*/ 36 h 42"/>
                <a:gd name="T18" fmla="*/ 88 w 90"/>
                <a:gd name="T19" fmla="*/ 30 h 42"/>
                <a:gd name="T20" fmla="*/ 82 w 90"/>
                <a:gd name="T21" fmla="*/ 20 h 42"/>
                <a:gd name="T22" fmla="*/ 72 w 90"/>
                <a:gd name="T23" fmla="*/ 10 h 42"/>
                <a:gd name="T24" fmla="*/ 60 w 90"/>
                <a:gd name="T25" fmla="*/ 4 h 42"/>
                <a:gd name="T26" fmla="*/ 54 w 90"/>
                <a:gd name="T27" fmla="*/ 0 h 42"/>
                <a:gd name="T28" fmla="*/ 46 w 90"/>
                <a:gd name="T29" fmla="*/ 0 h 42"/>
                <a:gd name="T30" fmla="*/ 38 w 90"/>
                <a:gd name="T31" fmla="*/ 0 h 42"/>
                <a:gd name="T32" fmla="*/ 30 w 90"/>
                <a:gd name="T33" fmla="*/ 0 h 42"/>
                <a:gd name="T34" fmla="*/ 22 w 90"/>
                <a:gd name="T35" fmla="*/ 4 h 42"/>
                <a:gd name="T36" fmla="*/ 16 w 90"/>
                <a:gd name="T37" fmla="*/ 8 h 42"/>
                <a:gd name="T38" fmla="*/ 8 w 90"/>
                <a:gd name="T39" fmla="*/ 16 h 42"/>
                <a:gd name="T40" fmla="*/ 0 w 90"/>
                <a:gd name="T41" fmla="*/ 24 h 42"/>
                <a:gd name="T42" fmla="*/ 0 w 90"/>
                <a:gd name="T43" fmla="*/ 24 h 4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90" h="42">
                  <a:moveTo>
                    <a:pt x="0" y="24"/>
                  </a:moveTo>
                  <a:lnTo>
                    <a:pt x="0" y="24"/>
                  </a:lnTo>
                  <a:lnTo>
                    <a:pt x="0" y="26"/>
                  </a:lnTo>
                  <a:lnTo>
                    <a:pt x="2" y="28"/>
                  </a:lnTo>
                  <a:lnTo>
                    <a:pt x="12" y="30"/>
                  </a:lnTo>
                  <a:lnTo>
                    <a:pt x="40" y="34"/>
                  </a:lnTo>
                  <a:lnTo>
                    <a:pt x="90" y="42"/>
                  </a:lnTo>
                  <a:lnTo>
                    <a:pt x="90" y="36"/>
                  </a:lnTo>
                  <a:lnTo>
                    <a:pt x="88" y="30"/>
                  </a:lnTo>
                  <a:lnTo>
                    <a:pt x="82" y="20"/>
                  </a:lnTo>
                  <a:lnTo>
                    <a:pt x="72" y="10"/>
                  </a:lnTo>
                  <a:lnTo>
                    <a:pt x="60" y="4"/>
                  </a:lnTo>
                  <a:lnTo>
                    <a:pt x="54" y="0"/>
                  </a:lnTo>
                  <a:lnTo>
                    <a:pt x="46" y="0"/>
                  </a:lnTo>
                  <a:lnTo>
                    <a:pt x="38" y="0"/>
                  </a:lnTo>
                  <a:lnTo>
                    <a:pt x="30" y="0"/>
                  </a:lnTo>
                  <a:lnTo>
                    <a:pt x="22" y="4"/>
                  </a:lnTo>
                  <a:lnTo>
                    <a:pt x="16" y="8"/>
                  </a:lnTo>
                  <a:lnTo>
                    <a:pt x="8" y="16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rgbClr val="864E2B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5" name="Freeform 61"/>
            <p:cNvSpPr>
              <a:spLocks/>
            </p:cNvSpPr>
            <p:nvPr/>
          </p:nvSpPr>
          <p:spPr bwMode="auto">
            <a:xfrm>
              <a:off x="2379" y="1528"/>
              <a:ext cx="90" cy="42"/>
            </a:xfrm>
            <a:custGeom>
              <a:avLst/>
              <a:gdLst>
                <a:gd name="T0" fmla="*/ 90 w 90"/>
                <a:gd name="T1" fmla="*/ 26 h 42"/>
                <a:gd name="T2" fmla="*/ 90 w 90"/>
                <a:gd name="T3" fmla="*/ 26 h 42"/>
                <a:gd name="T4" fmla="*/ 90 w 90"/>
                <a:gd name="T5" fmla="*/ 26 h 42"/>
                <a:gd name="T6" fmla="*/ 88 w 90"/>
                <a:gd name="T7" fmla="*/ 28 h 42"/>
                <a:gd name="T8" fmla="*/ 78 w 90"/>
                <a:gd name="T9" fmla="*/ 30 h 42"/>
                <a:gd name="T10" fmla="*/ 50 w 90"/>
                <a:gd name="T11" fmla="*/ 36 h 42"/>
                <a:gd name="T12" fmla="*/ 0 w 90"/>
                <a:gd name="T13" fmla="*/ 42 h 42"/>
                <a:gd name="T14" fmla="*/ 0 w 90"/>
                <a:gd name="T15" fmla="*/ 42 h 42"/>
                <a:gd name="T16" fmla="*/ 0 w 90"/>
                <a:gd name="T17" fmla="*/ 38 h 42"/>
                <a:gd name="T18" fmla="*/ 2 w 90"/>
                <a:gd name="T19" fmla="*/ 32 h 42"/>
                <a:gd name="T20" fmla="*/ 8 w 90"/>
                <a:gd name="T21" fmla="*/ 22 h 42"/>
                <a:gd name="T22" fmla="*/ 18 w 90"/>
                <a:gd name="T23" fmla="*/ 12 h 42"/>
                <a:gd name="T24" fmla="*/ 30 w 90"/>
                <a:gd name="T25" fmla="*/ 4 h 42"/>
                <a:gd name="T26" fmla="*/ 36 w 90"/>
                <a:gd name="T27" fmla="*/ 2 h 42"/>
                <a:gd name="T28" fmla="*/ 44 w 90"/>
                <a:gd name="T29" fmla="*/ 0 h 42"/>
                <a:gd name="T30" fmla="*/ 52 w 90"/>
                <a:gd name="T31" fmla="*/ 0 h 42"/>
                <a:gd name="T32" fmla="*/ 60 w 90"/>
                <a:gd name="T33" fmla="*/ 2 h 42"/>
                <a:gd name="T34" fmla="*/ 68 w 90"/>
                <a:gd name="T35" fmla="*/ 4 h 42"/>
                <a:gd name="T36" fmla="*/ 74 w 90"/>
                <a:gd name="T37" fmla="*/ 10 h 42"/>
                <a:gd name="T38" fmla="*/ 82 w 90"/>
                <a:gd name="T39" fmla="*/ 16 h 42"/>
                <a:gd name="T40" fmla="*/ 90 w 90"/>
                <a:gd name="T41" fmla="*/ 26 h 42"/>
                <a:gd name="T42" fmla="*/ 90 w 90"/>
                <a:gd name="T43" fmla="*/ 26 h 4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90" h="42">
                  <a:moveTo>
                    <a:pt x="90" y="26"/>
                  </a:moveTo>
                  <a:lnTo>
                    <a:pt x="90" y="26"/>
                  </a:lnTo>
                  <a:lnTo>
                    <a:pt x="88" y="28"/>
                  </a:lnTo>
                  <a:lnTo>
                    <a:pt x="78" y="30"/>
                  </a:lnTo>
                  <a:lnTo>
                    <a:pt x="50" y="36"/>
                  </a:lnTo>
                  <a:lnTo>
                    <a:pt x="0" y="42"/>
                  </a:lnTo>
                  <a:lnTo>
                    <a:pt x="0" y="38"/>
                  </a:lnTo>
                  <a:lnTo>
                    <a:pt x="2" y="32"/>
                  </a:lnTo>
                  <a:lnTo>
                    <a:pt x="8" y="22"/>
                  </a:lnTo>
                  <a:lnTo>
                    <a:pt x="18" y="12"/>
                  </a:lnTo>
                  <a:lnTo>
                    <a:pt x="30" y="4"/>
                  </a:lnTo>
                  <a:lnTo>
                    <a:pt x="36" y="2"/>
                  </a:lnTo>
                  <a:lnTo>
                    <a:pt x="44" y="0"/>
                  </a:lnTo>
                  <a:lnTo>
                    <a:pt x="52" y="0"/>
                  </a:lnTo>
                  <a:lnTo>
                    <a:pt x="60" y="2"/>
                  </a:lnTo>
                  <a:lnTo>
                    <a:pt x="68" y="4"/>
                  </a:lnTo>
                  <a:lnTo>
                    <a:pt x="74" y="10"/>
                  </a:lnTo>
                  <a:lnTo>
                    <a:pt x="82" y="16"/>
                  </a:lnTo>
                  <a:lnTo>
                    <a:pt x="90" y="26"/>
                  </a:lnTo>
                  <a:close/>
                </a:path>
              </a:pathLst>
            </a:custGeom>
            <a:solidFill>
              <a:srgbClr val="864E2B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6" name="Freeform 62"/>
            <p:cNvSpPr>
              <a:spLocks/>
            </p:cNvSpPr>
            <p:nvPr/>
          </p:nvSpPr>
          <p:spPr bwMode="auto">
            <a:xfrm>
              <a:off x="3005" y="1602"/>
              <a:ext cx="134" cy="134"/>
            </a:xfrm>
            <a:custGeom>
              <a:avLst/>
              <a:gdLst>
                <a:gd name="T0" fmla="*/ 134 w 134"/>
                <a:gd name="T1" fmla="*/ 68 h 134"/>
                <a:gd name="T2" fmla="*/ 134 w 134"/>
                <a:gd name="T3" fmla="*/ 68 h 134"/>
                <a:gd name="T4" fmla="*/ 132 w 134"/>
                <a:gd name="T5" fmla="*/ 80 h 134"/>
                <a:gd name="T6" fmla="*/ 128 w 134"/>
                <a:gd name="T7" fmla="*/ 94 h 134"/>
                <a:gd name="T8" fmla="*/ 122 w 134"/>
                <a:gd name="T9" fmla="*/ 104 h 134"/>
                <a:gd name="T10" fmla="*/ 114 w 134"/>
                <a:gd name="T11" fmla="*/ 114 h 134"/>
                <a:gd name="T12" fmla="*/ 104 w 134"/>
                <a:gd name="T13" fmla="*/ 122 h 134"/>
                <a:gd name="T14" fmla="*/ 92 w 134"/>
                <a:gd name="T15" fmla="*/ 128 h 134"/>
                <a:gd name="T16" fmla="*/ 80 w 134"/>
                <a:gd name="T17" fmla="*/ 132 h 134"/>
                <a:gd name="T18" fmla="*/ 66 w 134"/>
                <a:gd name="T19" fmla="*/ 134 h 134"/>
                <a:gd name="T20" fmla="*/ 66 w 134"/>
                <a:gd name="T21" fmla="*/ 134 h 134"/>
                <a:gd name="T22" fmla="*/ 54 w 134"/>
                <a:gd name="T23" fmla="*/ 132 h 134"/>
                <a:gd name="T24" fmla="*/ 40 w 134"/>
                <a:gd name="T25" fmla="*/ 128 h 134"/>
                <a:gd name="T26" fmla="*/ 30 w 134"/>
                <a:gd name="T27" fmla="*/ 122 h 134"/>
                <a:gd name="T28" fmla="*/ 20 w 134"/>
                <a:gd name="T29" fmla="*/ 114 h 134"/>
                <a:gd name="T30" fmla="*/ 10 w 134"/>
                <a:gd name="T31" fmla="*/ 104 h 134"/>
                <a:gd name="T32" fmla="*/ 4 w 134"/>
                <a:gd name="T33" fmla="*/ 94 h 134"/>
                <a:gd name="T34" fmla="*/ 0 w 134"/>
                <a:gd name="T35" fmla="*/ 80 h 134"/>
                <a:gd name="T36" fmla="*/ 0 w 134"/>
                <a:gd name="T37" fmla="*/ 68 h 134"/>
                <a:gd name="T38" fmla="*/ 0 w 134"/>
                <a:gd name="T39" fmla="*/ 68 h 134"/>
                <a:gd name="T40" fmla="*/ 0 w 134"/>
                <a:gd name="T41" fmla="*/ 54 h 134"/>
                <a:gd name="T42" fmla="*/ 4 w 134"/>
                <a:gd name="T43" fmla="*/ 42 h 134"/>
                <a:gd name="T44" fmla="*/ 10 w 134"/>
                <a:gd name="T45" fmla="*/ 30 h 134"/>
                <a:gd name="T46" fmla="*/ 20 w 134"/>
                <a:gd name="T47" fmla="*/ 20 h 134"/>
                <a:gd name="T48" fmla="*/ 30 w 134"/>
                <a:gd name="T49" fmla="*/ 12 h 134"/>
                <a:gd name="T50" fmla="*/ 40 w 134"/>
                <a:gd name="T51" fmla="*/ 6 h 134"/>
                <a:gd name="T52" fmla="*/ 54 w 134"/>
                <a:gd name="T53" fmla="*/ 2 h 134"/>
                <a:gd name="T54" fmla="*/ 66 w 134"/>
                <a:gd name="T55" fmla="*/ 0 h 134"/>
                <a:gd name="T56" fmla="*/ 66 w 134"/>
                <a:gd name="T57" fmla="*/ 0 h 134"/>
                <a:gd name="T58" fmla="*/ 80 w 134"/>
                <a:gd name="T59" fmla="*/ 2 h 134"/>
                <a:gd name="T60" fmla="*/ 92 w 134"/>
                <a:gd name="T61" fmla="*/ 6 h 134"/>
                <a:gd name="T62" fmla="*/ 104 w 134"/>
                <a:gd name="T63" fmla="*/ 12 h 134"/>
                <a:gd name="T64" fmla="*/ 114 w 134"/>
                <a:gd name="T65" fmla="*/ 20 h 134"/>
                <a:gd name="T66" fmla="*/ 122 w 134"/>
                <a:gd name="T67" fmla="*/ 30 h 134"/>
                <a:gd name="T68" fmla="*/ 128 w 134"/>
                <a:gd name="T69" fmla="*/ 42 h 134"/>
                <a:gd name="T70" fmla="*/ 132 w 134"/>
                <a:gd name="T71" fmla="*/ 54 h 134"/>
                <a:gd name="T72" fmla="*/ 134 w 134"/>
                <a:gd name="T73" fmla="*/ 68 h 134"/>
                <a:gd name="T74" fmla="*/ 134 w 134"/>
                <a:gd name="T75" fmla="*/ 68 h 13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34" h="134">
                  <a:moveTo>
                    <a:pt x="134" y="68"/>
                  </a:moveTo>
                  <a:lnTo>
                    <a:pt x="134" y="68"/>
                  </a:lnTo>
                  <a:lnTo>
                    <a:pt x="132" y="80"/>
                  </a:lnTo>
                  <a:lnTo>
                    <a:pt x="128" y="94"/>
                  </a:lnTo>
                  <a:lnTo>
                    <a:pt x="122" y="104"/>
                  </a:lnTo>
                  <a:lnTo>
                    <a:pt x="114" y="114"/>
                  </a:lnTo>
                  <a:lnTo>
                    <a:pt x="104" y="122"/>
                  </a:lnTo>
                  <a:lnTo>
                    <a:pt x="92" y="128"/>
                  </a:lnTo>
                  <a:lnTo>
                    <a:pt x="80" y="132"/>
                  </a:lnTo>
                  <a:lnTo>
                    <a:pt x="66" y="134"/>
                  </a:lnTo>
                  <a:lnTo>
                    <a:pt x="54" y="132"/>
                  </a:lnTo>
                  <a:lnTo>
                    <a:pt x="40" y="128"/>
                  </a:lnTo>
                  <a:lnTo>
                    <a:pt x="30" y="122"/>
                  </a:lnTo>
                  <a:lnTo>
                    <a:pt x="20" y="114"/>
                  </a:lnTo>
                  <a:lnTo>
                    <a:pt x="10" y="104"/>
                  </a:lnTo>
                  <a:lnTo>
                    <a:pt x="4" y="94"/>
                  </a:lnTo>
                  <a:lnTo>
                    <a:pt x="0" y="80"/>
                  </a:lnTo>
                  <a:lnTo>
                    <a:pt x="0" y="68"/>
                  </a:lnTo>
                  <a:lnTo>
                    <a:pt x="0" y="54"/>
                  </a:lnTo>
                  <a:lnTo>
                    <a:pt x="4" y="42"/>
                  </a:lnTo>
                  <a:lnTo>
                    <a:pt x="10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6" y="0"/>
                  </a:lnTo>
                  <a:lnTo>
                    <a:pt x="80" y="2"/>
                  </a:lnTo>
                  <a:lnTo>
                    <a:pt x="92" y="6"/>
                  </a:lnTo>
                  <a:lnTo>
                    <a:pt x="104" y="12"/>
                  </a:lnTo>
                  <a:lnTo>
                    <a:pt x="114" y="20"/>
                  </a:lnTo>
                  <a:lnTo>
                    <a:pt x="122" y="30"/>
                  </a:lnTo>
                  <a:lnTo>
                    <a:pt x="128" y="42"/>
                  </a:lnTo>
                  <a:lnTo>
                    <a:pt x="132" y="54"/>
                  </a:lnTo>
                  <a:lnTo>
                    <a:pt x="134" y="68"/>
                  </a:lnTo>
                  <a:close/>
                </a:path>
              </a:pathLst>
            </a:custGeom>
            <a:solidFill>
              <a:srgbClr val="864E2B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7" name="Freeform 63"/>
            <p:cNvSpPr>
              <a:spLocks/>
            </p:cNvSpPr>
            <p:nvPr/>
          </p:nvSpPr>
          <p:spPr bwMode="auto">
            <a:xfrm>
              <a:off x="3063" y="1654"/>
              <a:ext cx="76" cy="62"/>
            </a:xfrm>
            <a:custGeom>
              <a:avLst/>
              <a:gdLst>
                <a:gd name="T0" fmla="*/ 74 w 76"/>
                <a:gd name="T1" fmla="*/ 22 h 62"/>
                <a:gd name="T2" fmla="*/ 74 w 76"/>
                <a:gd name="T3" fmla="*/ 22 h 62"/>
                <a:gd name="T4" fmla="*/ 60 w 76"/>
                <a:gd name="T5" fmla="*/ 12 h 62"/>
                <a:gd name="T6" fmla="*/ 50 w 76"/>
                <a:gd name="T7" fmla="*/ 4 h 62"/>
                <a:gd name="T8" fmla="*/ 38 w 76"/>
                <a:gd name="T9" fmla="*/ 2 h 62"/>
                <a:gd name="T10" fmla="*/ 38 w 76"/>
                <a:gd name="T11" fmla="*/ 2 h 62"/>
                <a:gd name="T12" fmla="*/ 24 w 76"/>
                <a:gd name="T13" fmla="*/ 0 h 62"/>
                <a:gd name="T14" fmla="*/ 14 w 76"/>
                <a:gd name="T15" fmla="*/ 0 h 62"/>
                <a:gd name="T16" fmla="*/ 8 w 76"/>
                <a:gd name="T17" fmla="*/ 2 h 62"/>
                <a:gd name="T18" fmla="*/ 2 w 76"/>
                <a:gd name="T19" fmla="*/ 8 h 62"/>
                <a:gd name="T20" fmla="*/ 2 w 76"/>
                <a:gd name="T21" fmla="*/ 8 h 62"/>
                <a:gd name="T22" fmla="*/ 0 w 76"/>
                <a:gd name="T23" fmla="*/ 16 h 62"/>
                <a:gd name="T24" fmla="*/ 0 w 76"/>
                <a:gd name="T25" fmla="*/ 24 h 62"/>
                <a:gd name="T26" fmla="*/ 2 w 76"/>
                <a:gd name="T27" fmla="*/ 32 h 62"/>
                <a:gd name="T28" fmla="*/ 4 w 76"/>
                <a:gd name="T29" fmla="*/ 34 h 62"/>
                <a:gd name="T30" fmla="*/ 6 w 76"/>
                <a:gd name="T31" fmla="*/ 38 h 62"/>
                <a:gd name="T32" fmla="*/ 6 w 76"/>
                <a:gd name="T33" fmla="*/ 38 h 62"/>
                <a:gd name="T34" fmla="*/ 12 w 76"/>
                <a:gd name="T35" fmla="*/ 38 h 62"/>
                <a:gd name="T36" fmla="*/ 26 w 76"/>
                <a:gd name="T37" fmla="*/ 44 h 62"/>
                <a:gd name="T38" fmla="*/ 26 w 76"/>
                <a:gd name="T39" fmla="*/ 44 h 62"/>
                <a:gd name="T40" fmla="*/ 40 w 76"/>
                <a:gd name="T41" fmla="*/ 54 h 62"/>
                <a:gd name="T42" fmla="*/ 46 w 76"/>
                <a:gd name="T43" fmla="*/ 62 h 62"/>
                <a:gd name="T44" fmla="*/ 46 w 76"/>
                <a:gd name="T45" fmla="*/ 62 h 62"/>
                <a:gd name="T46" fmla="*/ 52 w 76"/>
                <a:gd name="T47" fmla="*/ 62 h 62"/>
                <a:gd name="T48" fmla="*/ 56 w 76"/>
                <a:gd name="T49" fmla="*/ 62 h 62"/>
                <a:gd name="T50" fmla="*/ 56 w 76"/>
                <a:gd name="T51" fmla="*/ 62 h 62"/>
                <a:gd name="T52" fmla="*/ 64 w 76"/>
                <a:gd name="T53" fmla="*/ 54 h 62"/>
                <a:gd name="T54" fmla="*/ 70 w 76"/>
                <a:gd name="T55" fmla="*/ 44 h 62"/>
                <a:gd name="T56" fmla="*/ 74 w 76"/>
                <a:gd name="T57" fmla="*/ 34 h 62"/>
                <a:gd name="T58" fmla="*/ 76 w 76"/>
                <a:gd name="T59" fmla="*/ 22 h 62"/>
                <a:gd name="T60" fmla="*/ 76 w 76"/>
                <a:gd name="T61" fmla="*/ 22 h 62"/>
                <a:gd name="T62" fmla="*/ 74 w 76"/>
                <a:gd name="T63" fmla="*/ 22 h 62"/>
                <a:gd name="T64" fmla="*/ 74 w 76"/>
                <a:gd name="T65" fmla="*/ 22 h 6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6" h="62">
                  <a:moveTo>
                    <a:pt x="74" y="22"/>
                  </a:moveTo>
                  <a:lnTo>
                    <a:pt x="74" y="22"/>
                  </a:lnTo>
                  <a:lnTo>
                    <a:pt x="60" y="12"/>
                  </a:lnTo>
                  <a:lnTo>
                    <a:pt x="50" y="4"/>
                  </a:lnTo>
                  <a:lnTo>
                    <a:pt x="38" y="2"/>
                  </a:lnTo>
                  <a:lnTo>
                    <a:pt x="24" y="0"/>
                  </a:lnTo>
                  <a:lnTo>
                    <a:pt x="14" y="0"/>
                  </a:lnTo>
                  <a:lnTo>
                    <a:pt x="8" y="2"/>
                  </a:lnTo>
                  <a:lnTo>
                    <a:pt x="2" y="8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2" y="32"/>
                  </a:lnTo>
                  <a:lnTo>
                    <a:pt x="4" y="34"/>
                  </a:lnTo>
                  <a:lnTo>
                    <a:pt x="6" y="38"/>
                  </a:lnTo>
                  <a:lnTo>
                    <a:pt x="12" y="38"/>
                  </a:lnTo>
                  <a:lnTo>
                    <a:pt x="26" y="44"/>
                  </a:lnTo>
                  <a:lnTo>
                    <a:pt x="40" y="54"/>
                  </a:lnTo>
                  <a:lnTo>
                    <a:pt x="46" y="62"/>
                  </a:lnTo>
                  <a:lnTo>
                    <a:pt x="52" y="62"/>
                  </a:lnTo>
                  <a:lnTo>
                    <a:pt x="56" y="62"/>
                  </a:lnTo>
                  <a:lnTo>
                    <a:pt x="64" y="54"/>
                  </a:lnTo>
                  <a:lnTo>
                    <a:pt x="70" y="44"/>
                  </a:lnTo>
                  <a:lnTo>
                    <a:pt x="74" y="34"/>
                  </a:lnTo>
                  <a:lnTo>
                    <a:pt x="76" y="22"/>
                  </a:lnTo>
                  <a:lnTo>
                    <a:pt x="74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8" name="Freeform 64"/>
            <p:cNvSpPr>
              <a:spLocks/>
            </p:cNvSpPr>
            <p:nvPr/>
          </p:nvSpPr>
          <p:spPr bwMode="auto">
            <a:xfrm>
              <a:off x="2377" y="1618"/>
              <a:ext cx="134" cy="134"/>
            </a:xfrm>
            <a:custGeom>
              <a:avLst/>
              <a:gdLst>
                <a:gd name="T0" fmla="*/ 134 w 134"/>
                <a:gd name="T1" fmla="*/ 68 h 134"/>
                <a:gd name="T2" fmla="*/ 134 w 134"/>
                <a:gd name="T3" fmla="*/ 68 h 134"/>
                <a:gd name="T4" fmla="*/ 132 w 134"/>
                <a:gd name="T5" fmla="*/ 80 h 134"/>
                <a:gd name="T6" fmla="*/ 128 w 134"/>
                <a:gd name="T7" fmla="*/ 94 h 134"/>
                <a:gd name="T8" fmla="*/ 122 w 134"/>
                <a:gd name="T9" fmla="*/ 104 h 134"/>
                <a:gd name="T10" fmla="*/ 114 w 134"/>
                <a:gd name="T11" fmla="*/ 114 h 134"/>
                <a:gd name="T12" fmla="*/ 104 w 134"/>
                <a:gd name="T13" fmla="*/ 122 h 134"/>
                <a:gd name="T14" fmla="*/ 94 w 134"/>
                <a:gd name="T15" fmla="*/ 130 h 134"/>
                <a:gd name="T16" fmla="*/ 80 w 134"/>
                <a:gd name="T17" fmla="*/ 134 h 134"/>
                <a:gd name="T18" fmla="*/ 68 w 134"/>
                <a:gd name="T19" fmla="*/ 134 h 134"/>
                <a:gd name="T20" fmla="*/ 68 w 134"/>
                <a:gd name="T21" fmla="*/ 134 h 134"/>
                <a:gd name="T22" fmla="*/ 54 w 134"/>
                <a:gd name="T23" fmla="*/ 134 h 134"/>
                <a:gd name="T24" fmla="*/ 40 w 134"/>
                <a:gd name="T25" fmla="*/ 130 h 134"/>
                <a:gd name="T26" fmla="*/ 30 w 134"/>
                <a:gd name="T27" fmla="*/ 122 h 134"/>
                <a:gd name="T28" fmla="*/ 20 w 134"/>
                <a:gd name="T29" fmla="*/ 114 h 134"/>
                <a:gd name="T30" fmla="*/ 12 w 134"/>
                <a:gd name="T31" fmla="*/ 104 h 134"/>
                <a:gd name="T32" fmla="*/ 6 w 134"/>
                <a:gd name="T33" fmla="*/ 94 h 134"/>
                <a:gd name="T34" fmla="*/ 2 w 134"/>
                <a:gd name="T35" fmla="*/ 80 h 134"/>
                <a:gd name="T36" fmla="*/ 0 w 134"/>
                <a:gd name="T37" fmla="*/ 68 h 134"/>
                <a:gd name="T38" fmla="*/ 0 w 134"/>
                <a:gd name="T39" fmla="*/ 68 h 134"/>
                <a:gd name="T40" fmla="*/ 2 w 134"/>
                <a:gd name="T41" fmla="*/ 54 h 134"/>
                <a:gd name="T42" fmla="*/ 6 w 134"/>
                <a:gd name="T43" fmla="*/ 42 h 134"/>
                <a:gd name="T44" fmla="*/ 12 w 134"/>
                <a:gd name="T45" fmla="*/ 30 h 134"/>
                <a:gd name="T46" fmla="*/ 20 w 134"/>
                <a:gd name="T47" fmla="*/ 20 h 134"/>
                <a:gd name="T48" fmla="*/ 30 w 134"/>
                <a:gd name="T49" fmla="*/ 12 h 134"/>
                <a:gd name="T50" fmla="*/ 40 w 134"/>
                <a:gd name="T51" fmla="*/ 6 h 134"/>
                <a:gd name="T52" fmla="*/ 54 w 134"/>
                <a:gd name="T53" fmla="*/ 2 h 134"/>
                <a:gd name="T54" fmla="*/ 68 w 134"/>
                <a:gd name="T55" fmla="*/ 0 h 134"/>
                <a:gd name="T56" fmla="*/ 68 w 134"/>
                <a:gd name="T57" fmla="*/ 0 h 134"/>
                <a:gd name="T58" fmla="*/ 80 w 134"/>
                <a:gd name="T59" fmla="*/ 2 h 134"/>
                <a:gd name="T60" fmla="*/ 94 w 134"/>
                <a:gd name="T61" fmla="*/ 6 h 134"/>
                <a:gd name="T62" fmla="*/ 104 w 134"/>
                <a:gd name="T63" fmla="*/ 12 h 134"/>
                <a:gd name="T64" fmla="*/ 114 w 134"/>
                <a:gd name="T65" fmla="*/ 20 h 134"/>
                <a:gd name="T66" fmla="*/ 122 w 134"/>
                <a:gd name="T67" fmla="*/ 30 h 134"/>
                <a:gd name="T68" fmla="*/ 128 w 134"/>
                <a:gd name="T69" fmla="*/ 42 h 134"/>
                <a:gd name="T70" fmla="*/ 132 w 134"/>
                <a:gd name="T71" fmla="*/ 54 h 134"/>
                <a:gd name="T72" fmla="*/ 134 w 134"/>
                <a:gd name="T73" fmla="*/ 68 h 134"/>
                <a:gd name="T74" fmla="*/ 134 w 134"/>
                <a:gd name="T75" fmla="*/ 68 h 134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34" h="134">
                  <a:moveTo>
                    <a:pt x="134" y="68"/>
                  </a:moveTo>
                  <a:lnTo>
                    <a:pt x="134" y="68"/>
                  </a:lnTo>
                  <a:lnTo>
                    <a:pt x="132" y="80"/>
                  </a:lnTo>
                  <a:lnTo>
                    <a:pt x="128" y="94"/>
                  </a:lnTo>
                  <a:lnTo>
                    <a:pt x="122" y="104"/>
                  </a:lnTo>
                  <a:lnTo>
                    <a:pt x="114" y="114"/>
                  </a:lnTo>
                  <a:lnTo>
                    <a:pt x="104" y="122"/>
                  </a:lnTo>
                  <a:lnTo>
                    <a:pt x="94" y="130"/>
                  </a:lnTo>
                  <a:lnTo>
                    <a:pt x="80" y="134"/>
                  </a:lnTo>
                  <a:lnTo>
                    <a:pt x="68" y="134"/>
                  </a:lnTo>
                  <a:lnTo>
                    <a:pt x="54" y="134"/>
                  </a:lnTo>
                  <a:lnTo>
                    <a:pt x="40" y="130"/>
                  </a:lnTo>
                  <a:lnTo>
                    <a:pt x="30" y="122"/>
                  </a:lnTo>
                  <a:lnTo>
                    <a:pt x="20" y="114"/>
                  </a:lnTo>
                  <a:lnTo>
                    <a:pt x="12" y="104"/>
                  </a:lnTo>
                  <a:lnTo>
                    <a:pt x="6" y="94"/>
                  </a:lnTo>
                  <a:lnTo>
                    <a:pt x="2" y="80"/>
                  </a:lnTo>
                  <a:lnTo>
                    <a:pt x="0" y="68"/>
                  </a:lnTo>
                  <a:lnTo>
                    <a:pt x="2" y="54"/>
                  </a:lnTo>
                  <a:lnTo>
                    <a:pt x="6" y="42"/>
                  </a:lnTo>
                  <a:lnTo>
                    <a:pt x="12" y="3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80" y="2"/>
                  </a:lnTo>
                  <a:lnTo>
                    <a:pt x="94" y="6"/>
                  </a:lnTo>
                  <a:lnTo>
                    <a:pt x="104" y="12"/>
                  </a:lnTo>
                  <a:lnTo>
                    <a:pt x="114" y="20"/>
                  </a:lnTo>
                  <a:lnTo>
                    <a:pt x="122" y="30"/>
                  </a:lnTo>
                  <a:lnTo>
                    <a:pt x="128" y="42"/>
                  </a:lnTo>
                  <a:lnTo>
                    <a:pt x="132" y="54"/>
                  </a:lnTo>
                  <a:lnTo>
                    <a:pt x="134" y="68"/>
                  </a:lnTo>
                  <a:close/>
                </a:path>
              </a:pathLst>
            </a:custGeom>
            <a:solidFill>
              <a:srgbClr val="864E2B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9" name="Freeform 65"/>
            <p:cNvSpPr>
              <a:spLocks/>
            </p:cNvSpPr>
            <p:nvPr/>
          </p:nvSpPr>
          <p:spPr bwMode="auto">
            <a:xfrm>
              <a:off x="2435" y="1670"/>
              <a:ext cx="76" cy="62"/>
            </a:xfrm>
            <a:custGeom>
              <a:avLst/>
              <a:gdLst>
                <a:gd name="T0" fmla="*/ 74 w 76"/>
                <a:gd name="T1" fmla="*/ 22 h 62"/>
                <a:gd name="T2" fmla="*/ 74 w 76"/>
                <a:gd name="T3" fmla="*/ 22 h 62"/>
                <a:gd name="T4" fmla="*/ 62 w 76"/>
                <a:gd name="T5" fmla="*/ 12 h 62"/>
                <a:gd name="T6" fmla="*/ 50 w 76"/>
                <a:gd name="T7" fmla="*/ 6 h 62"/>
                <a:gd name="T8" fmla="*/ 40 w 76"/>
                <a:gd name="T9" fmla="*/ 2 h 62"/>
                <a:gd name="T10" fmla="*/ 40 w 76"/>
                <a:gd name="T11" fmla="*/ 2 h 62"/>
                <a:gd name="T12" fmla="*/ 26 w 76"/>
                <a:gd name="T13" fmla="*/ 0 h 62"/>
                <a:gd name="T14" fmla="*/ 16 w 76"/>
                <a:gd name="T15" fmla="*/ 0 h 62"/>
                <a:gd name="T16" fmla="*/ 8 w 76"/>
                <a:gd name="T17" fmla="*/ 2 h 62"/>
                <a:gd name="T18" fmla="*/ 4 w 76"/>
                <a:gd name="T19" fmla="*/ 8 h 62"/>
                <a:gd name="T20" fmla="*/ 4 w 76"/>
                <a:gd name="T21" fmla="*/ 8 h 62"/>
                <a:gd name="T22" fmla="*/ 0 w 76"/>
                <a:gd name="T23" fmla="*/ 16 h 62"/>
                <a:gd name="T24" fmla="*/ 0 w 76"/>
                <a:gd name="T25" fmla="*/ 24 h 62"/>
                <a:gd name="T26" fmla="*/ 2 w 76"/>
                <a:gd name="T27" fmla="*/ 32 h 62"/>
                <a:gd name="T28" fmla="*/ 4 w 76"/>
                <a:gd name="T29" fmla="*/ 34 h 62"/>
                <a:gd name="T30" fmla="*/ 6 w 76"/>
                <a:gd name="T31" fmla="*/ 38 h 62"/>
                <a:gd name="T32" fmla="*/ 6 w 76"/>
                <a:gd name="T33" fmla="*/ 38 h 62"/>
                <a:gd name="T34" fmla="*/ 12 w 76"/>
                <a:gd name="T35" fmla="*/ 38 h 62"/>
                <a:gd name="T36" fmla="*/ 26 w 76"/>
                <a:gd name="T37" fmla="*/ 44 h 62"/>
                <a:gd name="T38" fmla="*/ 26 w 76"/>
                <a:gd name="T39" fmla="*/ 44 h 62"/>
                <a:gd name="T40" fmla="*/ 40 w 76"/>
                <a:gd name="T41" fmla="*/ 54 h 62"/>
                <a:gd name="T42" fmla="*/ 48 w 76"/>
                <a:gd name="T43" fmla="*/ 62 h 62"/>
                <a:gd name="T44" fmla="*/ 48 w 76"/>
                <a:gd name="T45" fmla="*/ 62 h 62"/>
                <a:gd name="T46" fmla="*/ 52 w 76"/>
                <a:gd name="T47" fmla="*/ 62 h 62"/>
                <a:gd name="T48" fmla="*/ 56 w 76"/>
                <a:gd name="T49" fmla="*/ 62 h 62"/>
                <a:gd name="T50" fmla="*/ 56 w 76"/>
                <a:gd name="T51" fmla="*/ 62 h 62"/>
                <a:gd name="T52" fmla="*/ 64 w 76"/>
                <a:gd name="T53" fmla="*/ 54 h 62"/>
                <a:gd name="T54" fmla="*/ 70 w 76"/>
                <a:gd name="T55" fmla="*/ 44 h 62"/>
                <a:gd name="T56" fmla="*/ 74 w 76"/>
                <a:gd name="T57" fmla="*/ 34 h 62"/>
                <a:gd name="T58" fmla="*/ 76 w 76"/>
                <a:gd name="T59" fmla="*/ 22 h 62"/>
                <a:gd name="T60" fmla="*/ 76 w 76"/>
                <a:gd name="T61" fmla="*/ 22 h 62"/>
                <a:gd name="T62" fmla="*/ 74 w 76"/>
                <a:gd name="T63" fmla="*/ 22 h 62"/>
                <a:gd name="T64" fmla="*/ 74 w 76"/>
                <a:gd name="T65" fmla="*/ 22 h 6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6" h="62">
                  <a:moveTo>
                    <a:pt x="74" y="22"/>
                  </a:moveTo>
                  <a:lnTo>
                    <a:pt x="74" y="22"/>
                  </a:lnTo>
                  <a:lnTo>
                    <a:pt x="62" y="12"/>
                  </a:lnTo>
                  <a:lnTo>
                    <a:pt x="50" y="6"/>
                  </a:lnTo>
                  <a:lnTo>
                    <a:pt x="40" y="2"/>
                  </a:lnTo>
                  <a:lnTo>
                    <a:pt x="26" y="0"/>
                  </a:lnTo>
                  <a:lnTo>
                    <a:pt x="16" y="0"/>
                  </a:lnTo>
                  <a:lnTo>
                    <a:pt x="8" y="2"/>
                  </a:lnTo>
                  <a:lnTo>
                    <a:pt x="4" y="8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2" y="32"/>
                  </a:lnTo>
                  <a:lnTo>
                    <a:pt x="4" y="34"/>
                  </a:lnTo>
                  <a:lnTo>
                    <a:pt x="6" y="38"/>
                  </a:lnTo>
                  <a:lnTo>
                    <a:pt x="12" y="38"/>
                  </a:lnTo>
                  <a:lnTo>
                    <a:pt x="26" y="44"/>
                  </a:lnTo>
                  <a:lnTo>
                    <a:pt x="40" y="54"/>
                  </a:lnTo>
                  <a:lnTo>
                    <a:pt x="48" y="62"/>
                  </a:lnTo>
                  <a:lnTo>
                    <a:pt x="52" y="62"/>
                  </a:lnTo>
                  <a:lnTo>
                    <a:pt x="56" y="62"/>
                  </a:lnTo>
                  <a:lnTo>
                    <a:pt x="64" y="54"/>
                  </a:lnTo>
                  <a:lnTo>
                    <a:pt x="70" y="44"/>
                  </a:lnTo>
                  <a:lnTo>
                    <a:pt x="74" y="34"/>
                  </a:lnTo>
                  <a:lnTo>
                    <a:pt x="76" y="22"/>
                  </a:lnTo>
                  <a:lnTo>
                    <a:pt x="74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0" name="Freeform 66"/>
            <p:cNvSpPr>
              <a:spLocks/>
            </p:cNvSpPr>
            <p:nvPr/>
          </p:nvSpPr>
          <p:spPr bwMode="auto">
            <a:xfrm>
              <a:off x="2345" y="1768"/>
              <a:ext cx="178" cy="62"/>
            </a:xfrm>
            <a:custGeom>
              <a:avLst/>
              <a:gdLst>
                <a:gd name="T0" fmla="*/ 178 w 178"/>
                <a:gd name="T1" fmla="*/ 38 h 62"/>
                <a:gd name="T2" fmla="*/ 178 w 178"/>
                <a:gd name="T3" fmla="*/ 38 h 62"/>
                <a:gd name="T4" fmla="*/ 174 w 178"/>
                <a:gd name="T5" fmla="*/ 44 h 62"/>
                <a:gd name="T6" fmla="*/ 170 w 178"/>
                <a:gd name="T7" fmla="*/ 48 h 62"/>
                <a:gd name="T8" fmla="*/ 160 w 178"/>
                <a:gd name="T9" fmla="*/ 54 h 62"/>
                <a:gd name="T10" fmla="*/ 150 w 178"/>
                <a:gd name="T11" fmla="*/ 56 h 62"/>
                <a:gd name="T12" fmla="*/ 136 w 178"/>
                <a:gd name="T13" fmla="*/ 60 h 62"/>
                <a:gd name="T14" fmla="*/ 120 w 178"/>
                <a:gd name="T15" fmla="*/ 62 h 62"/>
                <a:gd name="T16" fmla="*/ 104 w 178"/>
                <a:gd name="T17" fmla="*/ 62 h 62"/>
                <a:gd name="T18" fmla="*/ 86 w 178"/>
                <a:gd name="T19" fmla="*/ 62 h 62"/>
                <a:gd name="T20" fmla="*/ 86 w 178"/>
                <a:gd name="T21" fmla="*/ 62 h 62"/>
                <a:gd name="T22" fmla="*/ 68 w 178"/>
                <a:gd name="T23" fmla="*/ 60 h 62"/>
                <a:gd name="T24" fmla="*/ 52 w 178"/>
                <a:gd name="T25" fmla="*/ 56 h 62"/>
                <a:gd name="T26" fmla="*/ 36 w 178"/>
                <a:gd name="T27" fmla="*/ 52 h 62"/>
                <a:gd name="T28" fmla="*/ 24 w 178"/>
                <a:gd name="T29" fmla="*/ 48 h 62"/>
                <a:gd name="T30" fmla="*/ 14 w 178"/>
                <a:gd name="T31" fmla="*/ 42 h 62"/>
                <a:gd name="T32" fmla="*/ 6 w 178"/>
                <a:gd name="T33" fmla="*/ 36 h 62"/>
                <a:gd name="T34" fmla="*/ 0 w 178"/>
                <a:gd name="T35" fmla="*/ 30 h 62"/>
                <a:gd name="T36" fmla="*/ 0 w 178"/>
                <a:gd name="T37" fmla="*/ 24 h 62"/>
                <a:gd name="T38" fmla="*/ 0 w 178"/>
                <a:gd name="T39" fmla="*/ 24 h 62"/>
                <a:gd name="T40" fmla="*/ 2 w 178"/>
                <a:gd name="T41" fmla="*/ 18 h 62"/>
                <a:gd name="T42" fmla="*/ 8 w 178"/>
                <a:gd name="T43" fmla="*/ 12 h 62"/>
                <a:gd name="T44" fmla="*/ 16 w 178"/>
                <a:gd name="T45" fmla="*/ 8 h 62"/>
                <a:gd name="T46" fmla="*/ 28 w 178"/>
                <a:gd name="T47" fmla="*/ 4 h 62"/>
                <a:gd name="T48" fmla="*/ 40 w 178"/>
                <a:gd name="T49" fmla="*/ 2 h 62"/>
                <a:gd name="T50" fmla="*/ 56 w 178"/>
                <a:gd name="T51" fmla="*/ 0 h 62"/>
                <a:gd name="T52" fmla="*/ 72 w 178"/>
                <a:gd name="T53" fmla="*/ 0 h 62"/>
                <a:gd name="T54" fmla="*/ 90 w 178"/>
                <a:gd name="T55" fmla="*/ 0 h 62"/>
                <a:gd name="T56" fmla="*/ 90 w 178"/>
                <a:gd name="T57" fmla="*/ 0 h 62"/>
                <a:gd name="T58" fmla="*/ 108 w 178"/>
                <a:gd name="T59" fmla="*/ 2 h 62"/>
                <a:gd name="T60" fmla="*/ 124 w 178"/>
                <a:gd name="T61" fmla="*/ 4 h 62"/>
                <a:gd name="T62" fmla="*/ 140 w 178"/>
                <a:gd name="T63" fmla="*/ 8 h 62"/>
                <a:gd name="T64" fmla="*/ 152 w 178"/>
                <a:gd name="T65" fmla="*/ 14 h 62"/>
                <a:gd name="T66" fmla="*/ 164 w 178"/>
                <a:gd name="T67" fmla="*/ 18 h 62"/>
                <a:gd name="T68" fmla="*/ 172 w 178"/>
                <a:gd name="T69" fmla="*/ 24 h 62"/>
                <a:gd name="T70" fmla="*/ 176 w 178"/>
                <a:gd name="T71" fmla="*/ 30 h 62"/>
                <a:gd name="T72" fmla="*/ 178 w 178"/>
                <a:gd name="T73" fmla="*/ 38 h 62"/>
                <a:gd name="T74" fmla="*/ 178 w 178"/>
                <a:gd name="T75" fmla="*/ 38 h 6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78" h="62">
                  <a:moveTo>
                    <a:pt x="178" y="38"/>
                  </a:moveTo>
                  <a:lnTo>
                    <a:pt x="178" y="38"/>
                  </a:lnTo>
                  <a:lnTo>
                    <a:pt x="174" y="44"/>
                  </a:lnTo>
                  <a:lnTo>
                    <a:pt x="170" y="48"/>
                  </a:lnTo>
                  <a:lnTo>
                    <a:pt x="160" y="54"/>
                  </a:lnTo>
                  <a:lnTo>
                    <a:pt x="150" y="56"/>
                  </a:lnTo>
                  <a:lnTo>
                    <a:pt x="136" y="60"/>
                  </a:lnTo>
                  <a:lnTo>
                    <a:pt x="120" y="62"/>
                  </a:lnTo>
                  <a:lnTo>
                    <a:pt x="104" y="62"/>
                  </a:lnTo>
                  <a:lnTo>
                    <a:pt x="86" y="62"/>
                  </a:lnTo>
                  <a:lnTo>
                    <a:pt x="68" y="60"/>
                  </a:lnTo>
                  <a:lnTo>
                    <a:pt x="52" y="56"/>
                  </a:lnTo>
                  <a:lnTo>
                    <a:pt x="36" y="52"/>
                  </a:lnTo>
                  <a:lnTo>
                    <a:pt x="24" y="48"/>
                  </a:lnTo>
                  <a:lnTo>
                    <a:pt x="14" y="42"/>
                  </a:lnTo>
                  <a:lnTo>
                    <a:pt x="6" y="36"/>
                  </a:lnTo>
                  <a:lnTo>
                    <a:pt x="0" y="30"/>
                  </a:lnTo>
                  <a:lnTo>
                    <a:pt x="0" y="24"/>
                  </a:lnTo>
                  <a:lnTo>
                    <a:pt x="2" y="18"/>
                  </a:lnTo>
                  <a:lnTo>
                    <a:pt x="8" y="12"/>
                  </a:lnTo>
                  <a:lnTo>
                    <a:pt x="16" y="8"/>
                  </a:lnTo>
                  <a:lnTo>
                    <a:pt x="28" y="4"/>
                  </a:lnTo>
                  <a:lnTo>
                    <a:pt x="40" y="2"/>
                  </a:lnTo>
                  <a:lnTo>
                    <a:pt x="56" y="0"/>
                  </a:lnTo>
                  <a:lnTo>
                    <a:pt x="72" y="0"/>
                  </a:lnTo>
                  <a:lnTo>
                    <a:pt x="90" y="0"/>
                  </a:lnTo>
                  <a:lnTo>
                    <a:pt x="108" y="2"/>
                  </a:lnTo>
                  <a:lnTo>
                    <a:pt x="124" y="4"/>
                  </a:lnTo>
                  <a:lnTo>
                    <a:pt x="140" y="8"/>
                  </a:lnTo>
                  <a:lnTo>
                    <a:pt x="152" y="14"/>
                  </a:lnTo>
                  <a:lnTo>
                    <a:pt x="164" y="18"/>
                  </a:lnTo>
                  <a:lnTo>
                    <a:pt x="172" y="24"/>
                  </a:lnTo>
                  <a:lnTo>
                    <a:pt x="176" y="30"/>
                  </a:lnTo>
                  <a:lnTo>
                    <a:pt x="178" y="38"/>
                  </a:lnTo>
                  <a:close/>
                </a:path>
              </a:pathLst>
            </a:custGeom>
            <a:solidFill>
              <a:srgbClr val="FFC597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1" name="Freeform 67"/>
            <p:cNvSpPr>
              <a:spLocks/>
            </p:cNvSpPr>
            <p:nvPr/>
          </p:nvSpPr>
          <p:spPr bwMode="auto">
            <a:xfrm>
              <a:off x="3019" y="1746"/>
              <a:ext cx="176" cy="68"/>
            </a:xfrm>
            <a:custGeom>
              <a:avLst/>
              <a:gdLst>
                <a:gd name="T0" fmla="*/ 176 w 176"/>
                <a:gd name="T1" fmla="*/ 18 h 68"/>
                <a:gd name="T2" fmla="*/ 176 w 176"/>
                <a:gd name="T3" fmla="*/ 18 h 68"/>
                <a:gd name="T4" fmla="*/ 176 w 176"/>
                <a:gd name="T5" fmla="*/ 24 h 68"/>
                <a:gd name="T6" fmla="*/ 172 w 176"/>
                <a:gd name="T7" fmla="*/ 30 h 68"/>
                <a:gd name="T8" fmla="*/ 164 w 176"/>
                <a:gd name="T9" fmla="*/ 38 h 68"/>
                <a:gd name="T10" fmla="*/ 154 w 176"/>
                <a:gd name="T11" fmla="*/ 44 h 68"/>
                <a:gd name="T12" fmla="*/ 142 w 176"/>
                <a:gd name="T13" fmla="*/ 50 h 68"/>
                <a:gd name="T14" fmla="*/ 128 w 176"/>
                <a:gd name="T15" fmla="*/ 56 h 68"/>
                <a:gd name="T16" fmla="*/ 112 w 176"/>
                <a:gd name="T17" fmla="*/ 60 h 68"/>
                <a:gd name="T18" fmla="*/ 94 w 176"/>
                <a:gd name="T19" fmla="*/ 64 h 68"/>
                <a:gd name="T20" fmla="*/ 94 w 176"/>
                <a:gd name="T21" fmla="*/ 64 h 68"/>
                <a:gd name="T22" fmla="*/ 76 w 176"/>
                <a:gd name="T23" fmla="*/ 66 h 68"/>
                <a:gd name="T24" fmla="*/ 60 w 176"/>
                <a:gd name="T25" fmla="*/ 68 h 68"/>
                <a:gd name="T26" fmla="*/ 44 w 176"/>
                <a:gd name="T27" fmla="*/ 68 h 68"/>
                <a:gd name="T28" fmla="*/ 30 w 176"/>
                <a:gd name="T29" fmla="*/ 66 h 68"/>
                <a:gd name="T30" fmla="*/ 18 w 176"/>
                <a:gd name="T31" fmla="*/ 64 h 68"/>
                <a:gd name="T32" fmla="*/ 10 w 176"/>
                <a:gd name="T33" fmla="*/ 60 h 68"/>
                <a:gd name="T34" fmla="*/ 4 w 176"/>
                <a:gd name="T35" fmla="*/ 56 h 68"/>
                <a:gd name="T36" fmla="*/ 0 w 176"/>
                <a:gd name="T37" fmla="*/ 50 h 68"/>
                <a:gd name="T38" fmla="*/ 0 w 176"/>
                <a:gd name="T39" fmla="*/ 50 h 68"/>
                <a:gd name="T40" fmla="*/ 2 w 176"/>
                <a:gd name="T41" fmla="*/ 44 h 68"/>
                <a:gd name="T42" fmla="*/ 6 w 176"/>
                <a:gd name="T43" fmla="*/ 36 h 68"/>
                <a:gd name="T44" fmla="*/ 12 w 176"/>
                <a:gd name="T45" fmla="*/ 30 h 68"/>
                <a:gd name="T46" fmla="*/ 22 w 176"/>
                <a:gd name="T47" fmla="*/ 24 h 68"/>
                <a:gd name="T48" fmla="*/ 34 w 176"/>
                <a:gd name="T49" fmla="*/ 18 h 68"/>
                <a:gd name="T50" fmla="*/ 50 w 176"/>
                <a:gd name="T51" fmla="*/ 12 h 68"/>
                <a:gd name="T52" fmla="*/ 66 w 176"/>
                <a:gd name="T53" fmla="*/ 8 h 68"/>
                <a:gd name="T54" fmla="*/ 82 w 176"/>
                <a:gd name="T55" fmla="*/ 4 h 68"/>
                <a:gd name="T56" fmla="*/ 82 w 176"/>
                <a:gd name="T57" fmla="*/ 4 h 68"/>
                <a:gd name="T58" fmla="*/ 100 w 176"/>
                <a:gd name="T59" fmla="*/ 0 h 68"/>
                <a:gd name="T60" fmla="*/ 118 w 176"/>
                <a:gd name="T61" fmla="*/ 0 h 68"/>
                <a:gd name="T62" fmla="*/ 132 w 176"/>
                <a:gd name="T63" fmla="*/ 0 h 68"/>
                <a:gd name="T64" fmla="*/ 146 w 176"/>
                <a:gd name="T65" fmla="*/ 0 h 68"/>
                <a:gd name="T66" fmla="*/ 158 w 176"/>
                <a:gd name="T67" fmla="*/ 4 h 68"/>
                <a:gd name="T68" fmla="*/ 166 w 176"/>
                <a:gd name="T69" fmla="*/ 6 h 68"/>
                <a:gd name="T70" fmla="*/ 172 w 176"/>
                <a:gd name="T71" fmla="*/ 12 h 68"/>
                <a:gd name="T72" fmla="*/ 176 w 176"/>
                <a:gd name="T73" fmla="*/ 18 h 68"/>
                <a:gd name="T74" fmla="*/ 176 w 176"/>
                <a:gd name="T75" fmla="*/ 18 h 6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76" h="68">
                  <a:moveTo>
                    <a:pt x="176" y="18"/>
                  </a:moveTo>
                  <a:lnTo>
                    <a:pt x="176" y="18"/>
                  </a:lnTo>
                  <a:lnTo>
                    <a:pt x="176" y="24"/>
                  </a:lnTo>
                  <a:lnTo>
                    <a:pt x="172" y="30"/>
                  </a:lnTo>
                  <a:lnTo>
                    <a:pt x="164" y="38"/>
                  </a:lnTo>
                  <a:lnTo>
                    <a:pt x="154" y="44"/>
                  </a:lnTo>
                  <a:lnTo>
                    <a:pt x="142" y="50"/>
                  </a:lnTo>
                  <a:lnTo>
                    <a:pt x="128" y="56"/>
                  </a:lnTo>
                  <a:lnTo>
                    <a:pt x="112" y="60"/>
                  </a:lnTo>
                  <a:lnTo>
                    <a:pt x="94" y="64"/>
                  </a:lnTo>
                  <a:lnTo>
                    <a:pt x="76" y="66"/>
                  </a:lnTo>
                  <a:lnTo>
                    <a:pt x="60" y="68"/>
                  </a:lnTo>
                  <a:lnTo>
                    <a:pt x="44" y="68"/>
                  </a:lnTo>
                  <a:lnTo>
                    <a:pt x="30" y="66"/>
                  </a:lnTo>
                  <a:lnTo>
                    <a:pt x="18" y="64"/>
                  </a:lnTo>
                  <a:lnTo>
                    <a:pt x="10" y="60"/>
                  </a:lnTo>
                  <a:lnTo>
                    <a:pt x="4" y="56"/>
                  </a:lnTo>
                  <a:lnTo>
                    <a:pt x="0" y="50"/>
                  </a:lnTo>
                  <a:lnTo>
                    <a:pt x="2" y="44"/>
                  </a:lnTo>
                  <a:lnTo>
                    <a:pt x="6" y="36"/>
                  </a:lnTo>
                  <a:lnTo>
                    <a:pt x="12" y="30"/>
                  </a:lnTo>
                  <a:lnTo>
                    <a:pt x="22" y="24"/>
                  </a:lnTo>
                  <a:lnTo>
                    <a:pt x="34" y="18"/>
                  </a:lnTo>
                  <a:lnTo>
                    <a:pt x="50" y="12"/>
                  </a:lnTo>
                  <a:lnTo>
                    <a:pt x="66" y="8"/>
                  </a:lnTo>
                  <a:lnTo>
                    <a:pt x="82" y="4"/>
                  </a:lnTo>
                  <a:lnTo>
                    <a:pt x="100" y="0"/>
                  </a:lnTo>
                  <a:lnTo>
                    <a:pt x="118" y="0"/>
                  </a:lnTo>
                  <a:lnTo>
                    <a:pt x="132" y="0"/>
                  </a:lnTo>
                  <a:lnTo>
                    <a:pt x="146" y="0"/>
                  </a:lnTo>
                  <a:lnTo>
                    <a:pt x="158" y="4"/>
                  </a:lnTo>
                  <a:lnTo>
                    <a:pt x="166" y="6"/>
                  </a:lnTo>
                  <a:lnTo>
                    <a:pt x="172" y="12"/>
                  </a:lnTo>
                  <a:lnTo>
                    <a:pt x="176" y="18"/>
                  </a:lnTo>
                  <a:close/>
                </a:path>
              </a:pathLst>
            </a:custGeom>
            <a:solidFill>
              <a:srgbClr val="FFC597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2" name="Freeform 68"/>
            <p:cNvSpPr>
              <a:spLocks/>
            </p:cNvSpPr>
            <p:nvPr/>
          </p:nvSpPr>
          <p:spPr bwMode="auto">
            <a:xfrm>
              <a:off x="2301" y="1146"/>
              <a:ext cx="946" cy="588"/>
            </a:xfrm>
            <a:custGeom>
              <a:avLst/>
              <a:gdLst>
                <a:gd name="T0" fmla="*/ 946 w 946"/>
                <a:gd name="T1" fmla="*/ 508 h 588"/>
                <a:gd name="T2" fmla="*/ 944 w 946"/>
                <a:gd name="T3" fmla="*/ 484 h 588"/>
                <a:gd name="T4" fmla="*/ 942 w 946"/>
                <a:gd name="T5" fmla="*/ 480 h 588"/>
                <a:gd name="T6" fmla="*/ 940 w 946"/>
                <a:gd name="T7" fmla="*/ 462 h 588"/>
                <a:gd name="T8" fmla="*/ 940 w 946"/>
                <a:gd name="T9" fmla="*/ 458 h 588"/>
                <a:gd name="T10" fmla="*/ 938 w 946"/>
                <a:gd name="T11" fmla="*/ 452 h 588"/>
                <a:gd name="T12" fmla="*/ 936 w 946"/>
                <a:gd name="T13" fmla="*/ 436 h 588"/>
                <a:gd name="T14" fmla="*/ 936 w 946"/>
                <a:gd name="T15" fmla="*/ 432 h 588"/>
                <a:gd name="T16" fmla="*/ 934 w 946"/>
                <a:gd name="T17" fmla="*/ 428 h 588"/>
                <a:gd name="T18" fmla="*/ 932 w 946"/>
                <a:gd name="T19" fmla="*/ 416 h 588"/>
                <a:gd name="T20" fmla="*/ 930 w 946"/>
                <a:gd name="T21" fmla="*/ 412 h 588"/>
                <a:gd name="T22" fmla="*/ 930 w 946"/>
                <a:gd name="T23" fmla="*/ 408 h 588"/>
                <a:gd name="T24" fmla="*/ 928 w 946"/>
                <a:gd name="T25" fmla="*/ 404 h 588"/>
                <a:gd name="T26" fmla="*/ 928 w 946"/>
                <a:gd name="T27" fmla="*/ 398 h 588"/>
                <a:gd name="T28" fmla="*/ 926 w 946"/>
                <a:gd name="T29" fmla="*/ 394 h 588"/>
                <a:gd name="T30" fmla="*/ 924 w 946"/>
                <a:gd name="T31" fmla="*/ 392 h 588"/>
                <a:gd name="T32" fmla="*/ 924 w 946"/>
                <a:gd name="T33" fmla="*/ 388 h 588"/>
                <a:gd name="T34" fmla="*/ 922 w 946"/>
                <a:gd name="T35" fmla="*/ 382 h 588"/>
                <a:gd name="T36" fmla="*/ 920 w 946"/>
                <a:gd name="T37" fmla="*/ 380 h 588"/>
                <a:gd name="T38" fmla="*/ 920 w 946"/>
                <a:gd name="T39" fmla="*/ 376 h 588"/>
                <a:gd name="T40" fmla="*/ 918 w 946"/>
                <a:gd name="T41" fmla="*/ 374 h 588"/>
                <a:gd name="T42" fmla="*/ 916 w 946"/>
                <a:gd name="T43" fmla="*/ 370 h 588"/>
                <a:gd name="T44" fmla="*/ 916 w 946"/>
                <a:gd name="T45" fmla="*/ 366 h 588"/>
                <a:gd name="T46" fmla="*/ 914 w 946"/>
                <a:gd name="T47" fmla="*/ 364 h 588"/>
                <a:gd name="T48" fmla="*/ 912 w 946"/>
                <a:gd name="T49" fmla="*/ 362 h 588"/>
                <a:gd name="T50" fmla="*/ 912 w 946"/>
                <a:gd name="T51" fmla="*/ 358 h 588"/>
                <a:gd name="T52" fmla="*/ 910 w 946"/>
                <a:gd name="T53" fmla="*/ 356 h 588"/>
                <a:gd name="T54" fmla="*/ 908 w 946"/>
                <a:gd name="T55" fmla="*/ 354 h 588"/>
                <a:gd name="T56" fmla="*/ 908 w 946"/>
                <a:gd name="T57" fmla="*/ 352 h 588"/>
                <a:gd name="T58" fmla="*/ 906 w 946"/>
                <a:gd name="T59" fmla="*/ 350 h 588"/>
                <a:gd name="T60" fmla="*/ 904 w 946"/>
                <a:gd name="T61" fmla="*/ 348 h 588"/>
                <a:gd name="T62" fmla="*/ 928 w 946"/>
                <a:gd name="T63" fmla="*/ 308 h 588"/>
                <a:gd name="T64" fmla="*/ 936 w 946"/>
                <a:gd name="T65" fmla="*/ 264 h 588"/>
                <a:gd name="T66" fmla="*/ 878 w 946"/>
                <a:gd name="T67" fmla="*/ 258 h 588"/>
                <a:gd name="T68" fmla="*/ 904 w 946"/>
                <a:gd name="T69" fmla="*/ 226 h 588"/>
                <a:gd name="T70" fmla="*/ 912 w 946"/>
                <a:gd name="T71" fmla="*/ 180 h 588"/>
                <a:gd name="T72" fmla="*/ 846 w 946"/>
                <a:gd name="T73" fmla="*/ 202 h 588"/>
                <a:gd name="T74" fmla="*/ 850 w 946"/>
                <a:gd name="T75" fmla="*/ 176 h 588"/>
                <a:gd name="T76" fmla="*/ 870 w 946"/>
                <a:gd name="T77" fmla="*/ 102 h 588"/>
                <a:gd name="T78" fmla="*/ 798 w 946"/>
                <a:gd name="T79" fmla="*/ 114 h 588"/>
                <a:gd name="T80" fmla="*/ 754 w 946"/>
                <a:gd name="T81" fmla="*/ 62 h 588"/>
                <a:gd name="T82" fmla="*/ 758 w 946"/>
                <a:gd name="T83" fmla="*/ 0 h 588"/>
                <a:gd name="T84" fmla="*/ 644 w 946"/>
                <a:gd name="T85" fmla="*/ 42 h 588"/>
                <a:gd name="T86" fmla="*/ 412 w 946"/>
                <a:gd name="T87" fmla="*/ 102 h 588"/>
                <a:gd name="T88" fmla="*/ 262 w 946"/>
                <a:gd name="T89" fmla="*/ 166 h 588"/>
                <a:gd name="T90" fmla="*/ 168 w 946"/>
                <a:gd name="T91" fmla="*/ 230 h 588"/>
                <a:gd name="T92" fmla="*/ 84 w 946"/>
                <a:gd name="T93" fmla="*/ 312 h 588"/>
                <a:gd name="T94" fmla="*/ 32 w 946"/>
                <a:gd name="T95" fmla="*/ 394 h 588"/>
                <a:gd name="T96" fmla="*/ 0 w 946"/>
                <a:gd name="T97" fmla="*/ 500 h 588"/>
                <a:gd name="T98" fmla="*/ 42 w 946"/>
                <a:gd name="T99" fmla="*/ 412 h 588"/>
                <a:gd name="T100" fmla="*/ 112 w 946"/>
                <a:gd name="T101" fmla="*/ 314 h 588"/>
                <a:gd name="T102" fmla="*/ 186 w 946"/>
                <a:gd name="T103" fmla="*/ 258 h 588"/>
                <a:gd name="T104" fmla="*/ 278 w 946"/>
                <a:gd name="T105" fmla="*/ 280 h 588"/>
                <a:gd name="T106" fmla="*/ 454 w 946"/>
                <a:gd name="T107" fmla="*/ 288 h 588"/>
                <a:gd name="T108" fmla="*/ 748 w 946"/>
                <a:gd name="T109" fmla="*/ 244 h 588"/>
                <a:gd name="T110" fmla="*/ 812 w 946"/>
                <a:gd name="T111" fmla="*/ 292 h 588"/>
                <a:gd name="T112" fmla="*/ 880 w 946"/>
                <a:gd name="T113" fmla="*/ 384 h 588"/>
                <a:gd name="T114" fmla="*/ 930 w 946"/>
                <a:gd name="T115" fmla="*/ 508 h 588"/>
                <a:gd name="T116" fmla="*/ 944 w 946"/>
                <a:gd name="T117" fmla="*/ 588 h 588"/>
                <a:gd name="T118" fmla="*/ 944 w 946"/>
                <a:gd name="T119" fmla="*/ 582 h 588"/>
                <a:gd name="T120" fmla="*/ 946 w 946"/>
                <a:gd name="T121" fmla="*/ 530 h 58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946" h="588">
                  <a:moveTo>
                    <a:pt x="946" y="530"/>
                  </a:moveTo>
                  <a:lnTo>
                    <a:pt x="946" y="530"/>
                  </a:lnTo>
                  <a:lnTo>
                    <a:pt x="946" y="508"/>
                  </a:lnTo>
                  <a:lnTo>
                    <a:pt x="944" y="484"/>
                  </a:lnTo>
                  <a:lnTo>
                    <a:pt x="942" y="480"/>
                  </a:lnTo>
                  <a:lnTo>
                    <a:pt x="940" y="462"/>
                  </a:lnTo>
                  <a:lnTo>
                    <a:pt x="940" y="458"/>
                  </a:lnTo>
                  <a:lnTo>
                    <a:pt x="940" y="454"/>
                  </a:lnTo>
                  <a:lnTo>
                    <a:pt x="938" y="452"/>
                  </a:lnTo>
                  <a:lnTo>
                    <a:pt x="936" y="438"/>
                  </a:lnTo>
                  <a:lnTo>
                    <a:pt x="936" y="436"/>
                  </a:lnTo>
                  <a:lnTo>
                    <a:pt x="936" y="434"/>
                  </a:lnTo>
                  <a:lnTo>
                    <a:pt x="936" y="432"/>
                  </a:lnTo>
                  <a:lnTo>
                    <a:pt x="934" y="428"/>
                  </a:lnTo>
                  <a:lnTo>
                    <a:pt x="932" y="418"/>
                  </a:lnTo>
                  <a:lnTo>
                    <a:pt x="932" y="416"/>
                  </a:lnTo>
                  <a:lnTo>
                    <a:pt x="932" y="414"/>
                  </a:lnTo>
                  <a:lnTo>
                    <a:pt x="930" y="412"/>
                  </a:lnTo>
                  <a:lnTo>
                    <a:pt x="930" y="410"/>
                  </a:lnTo>
                  <a:lnTo>
                    <a:pt x="930" y="408"/>
                  </a:lnTo>
                  <a:lnTo>
                    <a:pt x="930" y="406"/>
                  </a:lnTo>
                  <a:lnTo>
                    <a:pt x="928" y="404"/>
                  </a:lnTo>
                  <a:lnTo>
                    <a:pt x="928" y="400"/>
                  </a:lnTo>
                  <a:lnTo>
                    <a:pt x="928" y="398"/>
                  </a:lnTo>
                  <a:lnTo>
                    <a:pt x="926" y="396"/>
                  </a:lnTo>
                  <a:lnTo>
                    <a:pt x="926" y="394"/>
                  </a:lnTo>
                  <a:lnTo>
                    <a:pt x="924" y="392"/>
                  </a:lnTo>
                  <a:lnTo>
                    <a:pt x="924" y="390"/>
                  </a:lnTo>
                  <a:lnTo>
                    <a:pt x="924" y="388"/>
                  </a:lnTo>
                  <a:lnTo>
                    <a:pt x="924" y="386"/>
                  </a:lnTo>
                  <a:lnTo>
                    <a:pt x="922" y="382"/>
                  </a:lnTo>
                  <a:lnTo>
                    <a:pt x="920" y="380"/>
                  </a:lnTo>
                  <a:lnTo>
                    <a:pt x="920" y="378"/>
                  </a:lnTo>
                  <a:lnTo>
                    <a:pt x="920" y="376"/>
                  </a:lnTo>
                  <a:lnTo>
                    <a:pt x="920" y="374"/>
                  </a:lnTo>
                  <a:lnTo>
                    <a:pt x="918" y="374"/>
                  </a:lnTo>
                  <a:lnTo>
                    <a:pt x="918" y="372"/>
                  </a:lnTo>
                  <a:lnTo>
                    <a:pt x="916" y="370"/>
                  </a:lnTo>
                  <a:lnTo>
                    <a:pt x="916" y="368"/>
                  </a:lnTo>
                  <a:lnTo>
                    <a:pt x="916" y="366"/>
                  </a:lnTo>
                  <a:lnTo>
                    <a:pt x="914" y="364"/>
                  </a:lnTo>
                  <a:lnTo>
                    <a:pt x="914" y="362"/>
                  </a:lnTo>
                  <a:lnTo>
                    <a:pt x="912" y="362"/>
                  </a:lnTo>
                  <a:lnTo>
                    <a:pt x="912" y="360"/>
                  </a:lnTo>
                  <a:lnTo>
                    <a:pt x="912" y="358"/>
                  </a:lnTo>
                  <a:lnTo>
                    <a:pt x="910" y="356"/>
                  </a:lnTo>
                  <a:lnTo>
                    <a:pt x="908" y="354"/>
                  </a:lnTo>
                  <a:lnTo>
                    <a:pt x="908" y="352"/>
                  </a:lnTo>
                  <a:lnTo>
                    <a:pt x="906" y="352"/>
                  </a:lnTo>
                  <a:lnTo>
                    <a:pt x="906" y="350"/>
                  </a:lnTo>
                  <a:lnTo>
                    <a:pt x="904" y="348"/>
                  </a:lnTo>
                  <a:lnTo>
                    <a:pt x="910" y="342"/>
                  </a:lnTo>
                  <a:lnTo>
                    <a:pt x="916" y="334"/>
                  </a:lnTo>
                  <a:lnTo>
                    <a:pt x="928" y="308"/>
                  </a:lnTo>
                  <a:lnTo>
                    <a:pt x="934" y="284"/>
                  </a:lnTo>
                  <a:lnTo>
                    <a:pt x="936" y="272"/>
                  </a:lnTo>
                  <a:lnTo>
                    <a:pt x="936" y="264"/>
                  </a:lnTo>
                  <a:lnTo>
                    <a:pt x="924" y="264"/>
                  </a:lnTo>
                  <a:lnTo>
                    <a:pt x="914" y="262"/>
                  </a:lnTo>
                  <a:lnTo>
                    <a:pt x="900" y="260"/>
                  </a:lnTo>
                  <a:lnTo>
                    <a:pt x="878" y="258"/>
                  </a:lnTo>
                  <a:lnTo>
                    <a:pt x="886" y="252"/>
                  </a:lnTo>
                  <a:lnTo>
                    <a:pt x="892" y="244"/>
                  </a:lnTo>
                  <a:lnTo>
                    <a:pt x="904" y="226"/>
                  </a:lnTo>
                  <a:lnTo>
                    <a:pt x="912" y="204"/>
                  </a:lnTo>
                  <a:lnTo>
                    <a:pt x="918" y="180"/>
                  </a:lnTo>
                  <a:lnTo>
                    <a:pt x="912" y="180"/>
                  </a:lnTo>
                  <a:lnTo>
                    <a:pt x="904" y="182"/>
                  </a:lnTo>
                  <a:lnTo>
                    <a:pt x="884" y="190"/>
                  </a:lnTo>
                  <a:lnTo>
                    <a:pt x="860" y="198"/>
                  </a:lnTo>
                  <a:lnTo>
                    <a:pt x="846" y="202"/>
                  </a:lnTo>
                  <a:lnTo>
                    <a:pt x="832" y="204"/>
                  </a:lnTo>
                  <a:lnTo>
                    <a:pt x="842" y="190"/>
                  </a:lnTo>
                  <a:lnTo>
                    <a:pt x="850" y="176"/>
                  </a:lnTo>
                  <a:lnTo>
                    <a:pt x="858" y="162"/>
                  </a:lnTo>
                  <a:lnTo>
                    <a:pt x="862" y="148"/>
                  </a:lnTo>
                  <a:lnTo>
                    <a:pt x="868" y="122"/>
                  </a:lnTo>
                  <a:lnTo>
                    <a:pt x="870" y="102"/>
                  </a:lnTo>
                  <a:lnTo>
                    <a:pt x="838" y="106"/>
                  </a:lnTo>
                  <a:lnTo>
                    <a:pt x="822" y="110"/>
                  </a:lnTo>
                  <a:lnTo>
                    <a:pt x="798" y="114"/>
                  </a:lnTo>
                  <a:lnTo>
                    <a:pt x="740" y="118"/>
                  </a:lnTo>
                  <a:lnTo>
                    <a:pt x="746" y="94"/>
                  </a:lnTo>
                  <a:lnTo>
                    <a:pt x="754" y="62"/>
                  </a:lnTo>
                  <a:lnTo>
                    <a:pt x="758" y="28"/>
                  </a:lnTo>
                  <a:lnTo>
                    <a:pt x="758" y="12"/>
                  </a:lnTo>
                  <a:lnTo>
                    <a:pt x="758" y="0"/>
                  </a:lnTo>
                  <a:lnTo>
                    <a:pt x="730" y="12"/>
                  </a:lnTo>
                  <a:lnTo>
                    <a:pt x="704" y="22"/>
                  </a:lnTo>
                  <a:lnTo>
                    <a:pt x="674" y="32"/>
                  </a:lnTo>
                  <a:lnTo>
                    <a:pt x="644" y="42"/>
                  </a:lnTo>
                  <a:lnTo>
                    <a:pt x="582" y="56"/>
                  </a:lnTo>
                  <a:lnTo>
                    <a:pt x="516" y="72"/>
                  </a:lnTo>
                  <a:lnTo>
                    <a:pt x="448" y="92"/>
                  </a:lnTo>
                  <a:lnTo>
                    <a:pt x="412" y="102"/>
                  </a:lnTo>
                  <a:lnTo>
                    <a:pt x="376" y="116"/>
                  </a:lnTo>
                  <a:lnTo>
                    <a:pt x="338" y="130"/>
                  </a:lnTo>
                  <a:lnTo>
                    <a:pt x="300" y="148"/>
                  </a:lnTo>
                  <a:lnTo>
                    <a:pt x="262" y="166"/>
                  </a:lnTo>
                  <a:lnTo>
                    <a:pt x="224" y="190"/>
                  </a:lnTo>
                  <a:lnTo>
                    <a:pt x="194" y="210"/>
                  </a:lnTo>
                  <a:lnTo>
                    <a:pt x="168" y="230"/>
                  </a:lnTo>
                  <a:lnTo>
                    <a:pt x="144" y="250"/>
                  </a:lnTo>
                  <a:lnTo>
                    <a:pt x="122" y="270"/>
                  </a:lnTo>
                  <a:lnTo>
                    <a:pt x="102" y="290"/>
                  </a:lnTo>
                  <a:lnTo>
                    <a:pt x="84" y="312"/>
                  </a:lnTo>
                  <a:lnTo>
                    <a:pt x="68" y="332"/>
                  </a:lnTo>
                  <a:lnTo>
                    <a:pt x="54" y="352"/>
                  </a:lnTo>
                  <a:lnTo>
                    <a:pt x="42" y="374"/>
                  </a:lnTo>
                  <a:lnTo>
                    <a:pt x="32" y="394"/>
                  </a:lnTo>
                  <a:lnTo>
                    <a:pt x="22" y="412"/>
                  </a:lnTo>
                  <a:lnTo>
                    <a:pt x="16" y="432"/>
                  </a:lnTo>
                  <a:lnTo>
                    <a:pt x="4" y="468"/>
                  </a:lnTo>
                  <a:lnTo>
                    <a:pt x="0" y="500"/>
                  </a:lnTo>
                  <a:lnTo>
                    <a:pt x="14" y="468"/>
                  </a:lnTo>
                  <a:lnTo>
                    <a:pt x="28" y="438"/>
                  </a:lnTo>
                  <a:lnTo>
                    <a:pt x="42" y="412"/>
                  </a:lnTo>
                  <a:lnTo>
                    <a:pt x="56" y="388"/>
                  </a:lnTo>
                  <a:lnTo>
                    <a:pt x="70" y="366"/>
                  </a:lnTo>
                  <a:lnTo>
                    <a:pt x="84" y="346"/>
                  </a:lnTo>
                  <a:lnTo>
                    <a:pt x="112" y="314"/>
                  </a:lnTo>
                  <a:lnTo>
                    <a:pt x="136" y="290"/>
                  </a:lnTo>
                  <a:lnTo>
                    <a:pt x="158" y="274"/>
                  </a:lnTo>
                  <a:lnTo>
                    <a:pt x="174" y="262"/>
                  </a:lnTo>
                  <a:lnTo>
                    <a:pt x="186" y="258"/>
                  </a:lnTo>
                  <a:lnTo>
                    <a:pt x="216" y="266"/>
                  </a:lnTo>
                  <a:lnTo>
                    <a:pt x="246" y="274"/>
                  </a:lnTo>
                  <a:lnTo>
                    <a:pt x="278" y="280"/>
                  </a:lnTo>
                  <a:lnTo>
                    <a:pt x="310" y="284"/>
                  </a:lnTo>
                  <a:lnTo>
                    <a:pt x="346" y="286"/>
                  </a:lnTo>
                  <a:lnTo>
                    <a:pt x="382" y="288"/>
                  </a:lnTo>
                  <a:lnTo>
                    <a:pt x="454" y="288"/>
                  </a:lnTo>
                  <a:lnTo>
                    <a:pt x="530" y="282"/>
                  </a:lnTo>
                  <a:lnTo>
                    <a:pt x="604" y="274"/>
                  </a:lnTo>
                  <a:lnTo>
                    <a:pt x="678" y="260"/>
                  </a:lnTo>
                  <a:lnTo>
                    <a:pt x="748" y="244"/>
                  </a:lnTo>
                  <a:lnTo>
                    <a:pt x="770" y="258"/>
                  </a:lnTo>
                  <a:lnTo>
                    <a:pt x="792" y="274"/>
                  </a:lnTo>
                  <a:lnTo>
                    <a:pt x="812" y="292"/>
                  </a:lnTo>
                  <a:lnTo>
                    <a:pt x="832" y="314"/>
                  </a:lnTo>
                  <a:lnTo>
                    <a:pt x="848" y="336"/>
                  </a:lnTo>
                  <a:lnTo>
                    <a:pt x="864" y="360"/>
                  </a:lnTo>
                  <a:lnTo>
                    <a:pt x="880" y="384"/>
                  </a:lnTo>
                  <a:lnTo>
                    <a:pt x="892" y="410"/>
                  </a:lnTo>
                  <a:lnTo>
                    <a:pt x="904" y="434"/>
                  </a:lnTo>
                  <a:lnTo>
                    <a:pt x="914" y="460"/>
                  </a:lnTo>
                  <a:lnTo>
                    <a:pt x="930" y="508"/>
                  </a:lnTo>
                  <a:lnTo>
                    <a:pt x="940" y="552"/>
                  </a:lnTo>
                  <a:lnTo>
                    <a:pt x="944" y="588"/>
                  </a:lnTo>
                  <a:lnTo>
                    <a:pt x="944" y="584"/>
                  </a:lnTo>
                  <a:lnTo>
                    <a:pt x="944" y="582"/>
                  </a:lnTo>
                  <a:lnTo>
                    <a:pt x="946" y="560"/>
                  </a:lnTo>
                  <a:lnTo>
                    <a:pt x="946" y="53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3" name="Freeform 69"/>
            <p:cNvSpPr>
              <a:spLocks/>
            </p:cNvSpPr>
            <p:nvPr/>
          </p:nvSpPr>
          <p:spPr bwMode="auto">
            <a:xfrm>
              <a:off x="2715" y="1746"/>
              <a:ext cx="60" cy="74"/>
            </a:xfrm>
            <a:custGeom>
              <a:avLst/>
              <a:gdLst>
                <a:gd name="T0" fmla="*/ 0 w 60"/>
                <a:gd name="T1" fmla="*/ 54 h 74"/>
                <a:gd name="T2" fmla="*/ 0 w 60"/>
                <a:gd name="T3" fmla="*/ 54 h 74"/>
                <a:gd name="T4" fmla="*/ 8 w 60"/>
                <a:gd name="T5" fmla="*/ 64 h 74"/>
                <a:gd name="T6" fmla="*/ 16 w 60"/>
                <a:gd name="T7" fmla="*/ 70 h 74"/>
                <a:gd name="T8" fmla="*/ 22 w 60"/>
                <a:gd name="T9" fmla="*/ 72 h 74"/>
                <a:gd name="T10" fmla="*/ 30 w 60"/>
                <a:gd name="T11" fmla="*/ 74 h 74"/>
                <a:gd name="T12" fmla="*/ 30 w 60"/>
                <a:gd name="T13" fmla="*/ 74 h 74"/>
                <a:gd name="T14" fmla="*/ 36 w 60"/>
                <a:gd name="T15" fmla="*/ 74 h 74"/>
                <a:gd name="T16" fmla="*/ 42 w 60"/>
                <a:gd name="T17" fmla="*/ 72 h 74"/>
                <a:gd name="T18" fmla="*/ 52 w 60"/>
                <a:gd name="T19" fmla="*/ 68 h 74"/>
                <a:gd name="T20" fmla="*/ 58 w 60"/>
                <a:gd name="T21" fmla="*/ 64 h 74"/>
                <a:gd name="T22" fmla="*/ 60 w 60"/>
                <a:gd name="T23" fmla="*/ 62 h 74"/>
                <a:gd name="T24" fmla="*/ 32 w 60"/>
                <a:gd name="T25" fmla="*/ 0 h 74"/>
                <a:gd name="T26" fmla="*/ 0 w 60"/>
                <a:gd name="T27" fmla="*/ 54 h 7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0" h="74">
                  <a:moveTo>
                    <a:pt x="0" y="54"/>
                  </a:moveTo>
                  <a:lnTo>
                    <a:pt x="0" y="54"/>
                  </a:lnTo>
                  <a:lnTo>
                    <a:pt x="8" y="64"/>
                  </a:lnTo>
                  <a:lnTo>
                    <a:pt x="16" y="70"/>
                  </a:lnTo>
                  <a:lnTo>
                    <a:pt x="22" y="72"/>
                  </a:lnTo>
                  <a:lnTo>
                    <a:pt x="30" y="74"/>
                  </a:lnTo>
                  <a:lnTo>
                    <a:pt x="36" y="74"/>
                  </a:lnTo>
                  <a:lnTo>
                    <a:pt x="42" y="72"/>
                  </a:lnTo>
                  <a:lnTo>
                    <a:pt x="52" y="68"/>
                  </a:lnTo>
                  <a:lnTo>
                    <a:pt x="58" y="64"/>
                  </a:lnTo>
                  <a:lnTo>
                    <a:pt x="60" y="62"/>
                  </a:lnTo>
                  <a:lnTo>
                    <a:pt x="32" y="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C597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4" name="Freeform 70"/>
            <p:cNvSpPr>
              <a:spLocks/>
            </p:cNvSpPr>
            <p:nvPr/>
          </p:nvSpPr>
          <p:spPr bwMode="auto">
            <a:xfrm>
              <a:off x="2715" y="1746"/>
              <a:ext cx="60" cy="62"/>
            </a:xfrm>
            <a:custGeom>
              <a:avLst/>
              <a:gdLst>
                <a:gd name="T0" fmla="*/ 0 w 60"/>
                <a:gd name="T1" fmla="*/ 54 h 62"/>
                <a:gd name="T2" fmla="*/ 60 w 60"/>
                <a:gd name="T3" fmla="*/ 62 h 62"/>
                <a:gd name="T4" fmla="*/ 32 w 60"/>
                <a:gd name="T5" fmla="*/ 0 h 62"/>
                <a:gd name="T6" fmla="*/ 0 w 60"/>
                <a:gd name="T7" fmla="*/ 54 h 6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0" h="62">
                  <a:moveTo>
                    <a:pt x="0" y="54"/>
                  </a:moveTo>
                  <a:lnTo>
                    <a:pt x="60" y="62"/>
                  </a:lnTo>
                  <a:lnTo>
                    <a:pt x="32" y="0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9966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5" name="Freeform 71"/>
            <p:cNvSpPr>
              <a:spLocks/>
            </p:cNvSpPr>
            <p:nvPr/>
          </p:nvSpPr>
          <p:spPr bwMode="auto">
            <a:xfrm>
              <a:off x="2541" y="1316"/>
              <a:ext cx="262" cy="88"/>
            </a:xfrm>
            <a:custGeom>
              <a:avLst/>
              <a:gdLst>
                <a:gd name="T0" fmla="*/ 0 w 262"/>
                <a:gd name="T1" fmla="*/ 60 h 88"/>
                <a:gd name="T2" fmla="*/ 50 w 262"/>
                <a:gd name="T3" fmla="*/ 0 h 88"/>
                <a:gd name="T4" fmla="*/ 34 w 262"/>
                <a:gd name="T5" fmla="*/ 40 h 88"/>
                <a:gd name="T6" fmla="*/ 126 w 262"/>
                <a:gd name="T7" fmla="*/ 2 h 88"/>
                <a:gd name="T8" fmla="*/ 82 w 262"/>
                <a:gd name="T9" fmla="*/ 38 h 88"/>
                <a:gd name="T10" fmla="*/ 210 w 262"/>
                <a:gd name="T11" fmla="*/ 16 h 88"/>
                <a:gd name="T12" fmla="*/ 144 w 262"/>
                <a:gd name="T13" fmla="*/ 52 h 88"/>
                <a:gd name="T14" fmla="*/ 262 w 262"/>
                <a:gd name="T15" fmla="*/ 50 h 88"/>
                <a:gd name="T16" fmla="*/ 128 w 262"/>
                <a:gd name="T17" fmla="*/ 88 h 88"/>
                <a:gd name="T18" fmla="*/ 140 w 262"/>
                <a:gd name="T19" fmla="*/ 66 h 88"/>
                <a:gd name="T20" fmla="*/ 74 w 262"/>
                <a:gd name="T21" fmla="*/ 76 h 88"/>
                <a:gd name="T22" fmla="*/ 114 w 262"/>
                <a:gd name="T23" fmla="*/ 48 h 88"/>
                <a:gd name="T24" fmla="*/ 16 w 262"/>
                <a:gd name="T25" fmla="*/ 72 h 88"/>
                <a:gd name="T26" fmla="*/ 58 w 262"/>
                <a:gd name="T27" fmla="*/ 42 h 88"/>
                <a:gd name="T28" fmla="*/ 0 w 262"/>
                <a:gd name="T29" fmla="*/ 60 h 8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62" h="88">
                  <a:moveTo>
                    <a:pt x="0" y="60"/>
                  </a:moveTo>
                  <a:lnTo>
                    <a:pt x="50" y="0"/>
                  </a:lnTo>
                  <a:lnTo>
                    <a:pt x="34" y="40"/>
                  </a:lnTo>
                  <a:lnTo>
                    <a:pt x="126" y="2"/>
                  </a:lnTo>
                  <a:lnTo>
                    <a:pt x="82" y="38"/>
                  </a:lnTo>
                  <a:lnTo>
                    <a:pt x="210" y="16"/>
                  </a:lnTo>
                  <a:lnTo>
                    <a:pt x="144" y="52"/>
                  </a:lnTo>
                  <a:lnTo>
                    <a:pt x="262" y="50"/>
                  </a:lnTo>
                  <a:lnTo>
                    <a:pt x="128" y="88"/>
                  </a:lnTo>
                  <a:lnTo>
                    <a:pt x="140" y="66"/>
                  </a:lnTo>
                  <a:lnTo>
                    <a:pt x="74" y="76"/>
                  </a:lnTo>
                  <a:lnTo>
                    <a:pt x="114" y="48"/>
                  </a:lnTo>
                  <a:lnTo>
                    <a:pt x="16" y="72"/>
                  </a:lnTo>
                  <a:lnTo>
                    <a:pt x="58" y="42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5C5C5C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6" name="Freeform 72"/>
            <p:cNvSpPr>
              <a:spLocks/>
            </p:cNvSpPr>
            <p:nvPr/>
          </p:nvSpPr>
          <p:spPr bwMode="auto">
            <a:xfrm>
              <a:off x="2791" y="1918"/>
              <a:ext cx="70" cy="64"/>
            </a:xfrm>
            <a:custGeom>
              <a:avLst/>
              <a:gdLst>
                <a:gd name="T0" fmla="*/ 0 w 70"/>
                <a:gd name="T1" fmla="*/ 2 h 64"/>
                <a:gd name="T2" fmla="*/ 70 w 70"/>
                <a:gd name="T3" fmla="*/ 0 h 64"/>
                <a:gd name="T4" fmla="*/ 32 w 70"/>
                <a:gd name="T5" fmla="*/ 64 h 64"/>
                <a:gd name="T6" fmla="*/ 0 w 70"/>
                <a:gd name="T7" fmla="*/ 2 h 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0" h="64">
                  <a:moveTo>
                    <a:pt x="0" y="2"/>
                  </a:moveTo>
                  <a:lnTo>
                    <a:pt x="70" y="0"/>
                  </a:lnTo>
                  <a:lnTo>
                    <a:pt x="32" y="64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7" name="Freeform 73"/>
            <p:cNvSpPr>
              <a:spLocks/>
            </p:cNvSpPr>
            <p:nvPr/>
          </p:nvSpPr>
          <p:spPr bwMode="auto">
            <a:xfrm>
              <a:off x="2877" y="3112"/>
              <a:ext cx="206" cy="62"/>
            </a:xfrm>
            <a:custGeom>
              <a:avLst/>
              <a:gdLst>
                <a:gd name="T0" fmla="*/ 12 w 206"/>
                <a:gd name="T1" fmla="*/ 62 h 62"/>
                <a:gd name="T2" fmla="*/ 206 w 206"/>
                <a:gd name="T3" fmla="*/ 52 h 62"/>
                <a:gd name="T4" fmla="*/ 80 w 206"/>
                <a:gd name="T5" fmla="*/ 0 h 62"/>
                <a:gd name="T6" fmla="*/ 0 w 206"/>
                <a:gd name="T7" fmla="*/ 46 h 62"/>
                <a:gd name="T8" fmla="*/ 12 w 206"/>
                <a:gd name="T9" fmla="*/ 62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6" h="62">
                  <a:moveTo>
                    <a:pt x="12" y="62"/>
                  </a:moveTo>
                  <a:lnTo>
                    <a:pt x="206" y="52"/>
                  </a:lnTo>
                  <a:lnTo>
                    <a:pt x="80" y="0"/>
                  </a:lnTo>
                  <a:lnTo>
                    <a:pt x="0" y="46"/>
                  </a:lnTo>
                  <a:lnTo>
                    <a:pt x="12" y="6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68" name="Freeform 74"/>
            <p:cNvSpPr>
              <a:spLocks/>
            </p:cNvSpPr>
            <p:nvPr/>
          </p:nvSpPr>
          <p:spPr bwMode="auto">
            <a:xfrm>
              <a:off x="2647" y="3122"/>
              <a:ext cx="166" cy="46"/>
            </a:xfrm>
            <a:custGeom>
              <a:avLst/>
              <a:gdLst>
                <a:gd name="T0" fmla="*/ 166 w 166"/>
                <a:gd name="T1" fmla="*/ 42 h 46"/>
                <a:gd name="T2" fmla="*/ 110 w 166"/>
                <a:gd name="T3" fmla="*/ 0 h 46"/>
                <a:gd name="T4" fmla="*/ 0 w 166"/>
                <a:gd name="T5" fmla="*/ 46 h 46"/>
                <a:gd name="T6" fmla="*/ 166 w 166"/>
                <a:gd name="T7" fmla="*/ 42 h 4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46">
                  <a:moveTo>
                    <a:pt x="166" y="42"/>
                  </a:moveTo>
                  <a:lnTo>
                    <a:pt x="110" y="0"/>
                  </a:lnTo>
                  <a:lnTo>
                    <a:pt x="0" y="46"/>
                  </a:lnTo>
                  <a:lnTo>
                    <a:pt x="166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ar-SA"/>
              </a:defPPr>
              <a:lvl1pPr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1pPr>
              <a:lvl2pPr marL="4572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2pPr>
              <a:lvl3pPr marL="9144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3pPr>
              <a:lvl4pPr marL="13716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4pPr>
              <a:lvl5pPr marL="1828800" algn="r" rtl="1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alibri" pitchFamily="34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ar-JO" dirty="0"/>
              <a:t>يعرب الفعل المضارع المعتل الآخر في حالة الجزم كالتالي:- </a:t>
            </a:r>
          </a:p>
          <a:p>
            <a:r>
              <a:rPr lang="ar-JO" dirty="0"/>
              <a:t>لا :- حرف نهي وجزم /تمشِ ِ:-  فعل مضارع مجزوم وعلامة جزمه حذف حرف العلّة وضعت الكسرة مناسبة لحرف العلّة المحذوف. </a:t>
            </a:r>
          </a:p>
          <a:p>
            <a:r>
              <a:rPr lang="ar-JO" dirty="0"/>
              <a:t>لترجُ :- لام الأمر الجازمة / ترجُ:- :-  فعل مضارع مجزوم وعلامة جزمه حذف حرف العلّة وضعت الضمة مناسبة لحرف العلّة المحذوف. </a:t>
            </a:r>
          </a:p>
          <a:p>
            <a:r>
              <a:rPr lang="ar-JO" dirty="0"/>
              <a:t>لم يتبقَ :- لم حرف نفي وجزم / يتبقَ :- فعل مضارع مجزوم وعلامة جزمه حذف حرف العلّة وضعت الفتحة مناسبة لحرف العلّة المحذوف. </a:t>
            </a:r>
          </a:p>
          <a:p>
            <a:endParaRPr lang="ar-JO" dirty="0"/>
          </a:p>
          <a:p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1" name="Picture 9">
            <a:extLst>
              <a:ext uri="{FF2B5EF4-FFF2-40B4-BE49-F238E27FC236}">
                <a16:creationId xmlns:a16="http://schemas.microsoft.com/office/drawing/2014/main" id="{5C905D5B-98B0-4BB5-B598-82BF6463F2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lum brigh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0"/>
            <a:ext cx="4721225" cy="648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7" name="Text Box 5">
            <a:extLst>
              <a:ext uri="{FF2B5EF4-FFF2-40B4-BE49-F238E27FC236}">
                <a16:creationId xmlns:a16="http://schemas.microsoft.com/office/drawing/2014/main" id="{1D4B7AD7-C5DA-4958-9B4D-E90859C7E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" y="1295400"/>
            <a:ext cx="91424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5400" b="1">
                <a:solidFill>
                  <a:srgbClr val="000000"/>
                </a:solidFill>
                <a:latin typeface="Times New Roman" panose="02020603050405020304" pitchFamily="18" charset="0"/>
              </a:rPr>
              <a:t>إعراب المضارع المعتل الآخر كالآتى:</a:t>
            </a:r>
            <a:endParaRPr lang="en-US" altLang="en-US" sz="5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198" name="Text Box 6">
            <a:extLst>
              <a:ext uri="{FF2B5EF4-FFF2-40B4-BE49-F238E27FC236}">
                <a16:creationId xmlns:a16="http://schemas.microsoft.com/office/drawing/2014/main" id="{19177E76-D50F-4F70-BB11-F60969590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33600"/>
            <a:ext cx="9142413" cy="231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ar-SA" altLang="en-US" sz="5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المعتل بالألف</a:t>
            </a:r>
            <a:r>
              <a:rPr lang="ar-SA" altLang="en-US" sz="6600" b="1" dirty="0">
                <a:latin typeface="Times New Roman" panose="02020603050405020304" pitchFamily="18" charset="0"/>
              </a:rPr>
              <a:t>:</a:t>
            </a:r>
            <a:r>
              <a:rPr lang="ar-EG" altLang="en-US" sz="6600" b="1" dirty="0">
                <a:latin typeface="Times New Roman" panose="02020603050405020304" pitchFamily="18" charset="0"/>
              </a:rPr>
              <a:t> </a:t>
            </a:r>
            <a:r>
              <a:rPr lang="ar-SA" altLang="en-US" sz="4000" b="1" dirty="0">
                <a:latin typeface="Times New Roman" panose="02020603050405020304" pitchFamily="18" charset="0"/>
              </a:rPr>
              <a:t>علامة رفعة الضمة المقدرة على الألف وعلامة نصبة </a:t>
            </a:r>
            <a:r>
              <a:rPr lang="ar-JO" altLang="en-US" sz="4000" b="1" dirty="0" err="1">
                <a:latin typeface="Times New Roman" panose="02020603050405020304" pitchFamily="18" charset="0"/>
              </a:rPr>
              <a:t>ال</a:t>
            </a:r>
            <a:r>
              <a:rPr lang="ar-SA" altLang="en-US" sz="4000" b="1" dirty="0">
                <a:latin typeface="Times New Roman" panose="02020603050405020304" pitchFamily="18" charset="0"/>
              </a:rPr>
              <a:t>فتحة  </a:t>
            </a:r>
            <a:r>
              <a:rPr lang="ar-JO" altLang="en-US" sz="4000" b="1" dirty="0">
                <a:latin typeface="Times New Roman" panose="02020603050405020304" pitchFamily="18" charset="0"/>
              </a:rPr>
              <a:t>المقدرة </a:t>
            </a:r>
            <a:r>
              <a:rPr lang="ar-SA" altLang="en-US" sz="4000" b="1" dirty="0">
                <a:latin typeface="Times New Roman" panose="02020603050405020304" pitchFamily="18" charset="0"/>
              </a:rPr>
              <a:t>وعلامة جزمه حذف حرف العلة</a:t>
            </a:r>
            <a:endParaRPr lang="en-US" altLang="en-US" sz="4000" b="1" dirty="0">
              <a:latin typeface="Times New Roman" panose="02020603050405020304" pitchFamily="18" charset="0"/>
            </a:endParaRPr>
          </a:p>
        </p:txBody>
      </p:sp>
      <p:sp>
        <p:nvSpPr>
          <p:cNvPr id="8199" name="Text Box 7">
            <a:extLst>
              <a:ext uri="{FF2B5EF4-FFF2-40B4-BE49-F238E27FC236}">
                <a16:creationId xmlns:a16="http://schemas.microsoft.com/office/drawing/2014/main" id="{237FCCC7-B291-45D8-B7E9-526B0B403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" y="4478338"/>
            <a:ext cx="9142412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ar-SA" altLang="en-US" sz="5400" b="1">
                <a:solidFill>
                  <a:srgbClr val="FF0000"/>
                </a:solidFill>
                <a:latin typeface="Times New Roman" panose="02020603050405020304" pitchFamily="18" charset="0"/>
              </a:rPr>
              <a:t>المعتل بالواو أو الياء</a:t>
            </a:r>
            <a:r>
              <a:rPr lang="ar-SA" altLang="en-US" sz="5400" b="1">
                <a:latin typeface="Times New Roman" panose="02020603050405020304" pitchFamily="18" charset="0"/>
              </a:rPr>
              <a:t>:</a:t>
            </a:r>
            <a:r>
              <a:rPr lang="ar-EG" altLang="en-US" sz="5400">
                <a:latin typeface="Times New Roman" panose="02020603050405020304" pitchFamily="18" charset="0"/>
              </a:rPr>
              <a:t> </a:t>
            </a:r>
            <a:r>
              <a:rPr lang="ar-SA" altLang="en-US" sz="4000">
                <a:latin typeface="Times New Roman" panose="02020603050405020304" pitchFamily="18" charset="0"/>
              </a:rPr>
              <a:t>علامة رفعة الضمة المقدرة وعلامة نصبة الفتحة الظاهرة وعلامة جزمه حذف حرف العلة</a:t>
            </a:r>
            <a:endParaRPr lang="en-US" altLang="en-US" sz="4000">
              <a:latin typeface="Times New Roman" panose="02020603050405020304" pitchFamily="18" charset="0"/>
            </a:endParaRPr>
          </a:p>
        </p:txBody>
      </p:sp>
      <p:sp>
        <p:nvSpPr>
          <p:cNvPr id="8200" name="AutoShape 8">
            <a:extLst>
              <a:ext uri="{FF2B5EF4-FFF2-40B4-BE49-F238E27FC236}">
                <a16:creationId xmlns:a16="http://schemas.microsoft.com/office/drawing/2014/main" id="{ABBD211B-8BDF-484A-85D0-45BEA836F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0"/>
            <a:ext cx="5638800" cy="1295400"/>
          </a:xfrm>
          <a:prstGeom prst="ribbon2">
            <a:avLst>
              <a:gd name="adj1" fmla="val 12500"/>
              <a:gd name="adj2" fmla="val 50000"/>
            </a:avLst>
          </a:prstGeom>
          <a:blipFill dpi="0" rotWithShape="0">
            <a:blip r:embed="rId6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altLang="en-US" sz="8000" b="1">
                <a:solidFill>
                  <a:schemeClr val="bg2"/>
                </a:solidFill>
                <a:latin typeface="Times New Roman" panose="02020603050405020304" pitchFamily="18" charset="0"/>
              </a:rPr>
              <a:t>القاعدة</a:t>
            </a:r>
            <a:endParaRPr lang="en-US" altLang="en-US" sz="8000" b="1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8202" name="Picture 10">
            <a:extLst>
              <a:ext uri="{FF2B5EF4-FFF2-40B4-BE49-F238E27FC236}">
                <a16:creationId xmlns:a16="http://schemas.microsoft.com/office/drawing/2014/main" id="{89C1652B-9B1E-468C-894B-051313766F01}"/>
              </a:ext>
            </a:extLst>
          </p:cNvPr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2352675" cy="2105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16" name="Picture 24">
            <a:extLst>
              <a:ext uri="{FF2B5EF4-FFF2-40B4-BE49-F238E27FC236}">
                <a16:creationId xmlns:a16="http://schemas.microsoft.com/office/drawing/2014/main" id="{FD60A801-A098-47F8-AE99-2E9789DB1602}"/>
              </a:ext>
            </a:extLst>
          </p:cNvPr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72400" y="0"/>
            <a:ext cx="1195388" cy="1557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19" name="Picture 27">
            <a:extLst>
              <a:ext uri="{FF2B5EF4-FFF2-40B4-BE49-F238E27FC236}">
                <a16:creationId xmlns:a16="http://schemas.microsoft.com/office/drawing/2014/main" id="{D3D7D771-0432-4D0F-A3D1-A4F0D86F3D37}"/>
              </a:ext>
            </a:extLst>
          </p:cNvPr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3500" y="3068638"/>
            <a:ext cx="1325563" cy="17287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  <p:bldP spid="8198" grpId="0" autoUpdateAnimBg="0"/>
      <p:bldP spid="8199" grpId="0" autoUpdateAnimBg="0"/>
      <p:bldP spid="8200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بيضاوي 1"/>
          <p:cNvSpPr/>
          <p:nvPr/>
        </p:nvSpPr>
        <p:spPr>
          <a:xfrm>
            <a:off x="857224" y="428604"/>
            <a:ext cx="7358114" cy="614366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انتهى شرح الدرس </a:t>
            </a:r>
          </a:p>
          <a:p>
            <a:pPr algn="ctr"/>
            <a:r>
              <a:rPr lang="ar-JO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شكرا لكم حسن استماعكم . </a:t>
            </a:r>
          </a:p>
          <a:p>
            <a:pPr algn="ctr"/>
            <a:endParaRPr lang="ar-JO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ar-JO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معلّمتكم :- دعاء </a:t>
            </a:r>
            <a:r>
              <a:rPr lang="ar-JO" sz="36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اللبابدة</a:t>
            </a:r>
            <a:r>
              <a:rPr lang="ar-JO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JO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</a:t>
            </a:r>
            <a:endParaRPr lang="ar-SA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صورة 8" descr="lampara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07290"/>
            <a:ext cx="1447799" cy="1767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15" descr="j0343363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/>
          <a:stretch>
            <a:fillRect/>
          </a:stretch>
        </p:blipFill>
        <p:spPr bwMode="auto">
          <a:xfrm>
            <a:off x="0" y="0"/>
            <a:ext cx="2514600" cy="155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AutoShape 5">
            <a:extLst>
              <a:ext uri="{FF2B5EF4-FFF2-40B4-BE49-F238E27FC236}">
                <a16:creationId xmlns:a16="http://schemas.microsoft.com/office/drawing/2014/main" id="{9AD89F16-2149-4561-9AAD-0048DECB3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488" y="-214338"/>
            <a:ext cx="3886200" cy="2895600"/>
          </a:xfrm>
          <a:prstGeom prst="irregularSeal1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altLang="en-US" sz="8000" b="1" dirty="0">
                <a:latin typeface="Times New Roman" panose="02020603050405020304" pitchFamily="18" charset="0"/>
              </a:rPr>
              <a:t>الأمثلة</a:t>
            </a:r>
            <a:endParaRPr lang="en-US" altLang="en-US" sz="8000" b="1" dirty="0">
              <a:latin typeface="Times New Roman" panose="02020603050405020304" pitchFamily="18" charset="0"/>
            </a:endParaRPr>
          </a:p>
        </p:txBody>
      </p:sp>
      <p:sp>
        <p:nvSpPr>
          <p:cNvPr id="3078" name="Text Box 6">
            <a:extLst>
              <a:ext uri="{FF2B5EF4-FFF2-40B4-BE49-F238E27FC236}">
                <a16:creationId xmlns:a16="http://schemas.microsoft.com/office/drawing/2014/main" id="{A5F63C15-5F36-4634-86C8-EC68F37D1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5992"/>
            <a:ext cx="91440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SA" altLang="en-US" sz="5400" dirty="0">
                <a:latin typeface="Times New Roman" panose="02020603050405020304" pitchFamily="18" charset="0"/>
              </a:rPr>
              <a:t>1- </a:t>
            </a:r>
            <a:r>
              <a:rPr lang="ar-SA" altLang="en-US" sz="4800" u="sng" dirty="0">
                <a:solidFill>
                  <a:srgbClr val="7030A0"/>
                </a:solidFill>
                <a:latin typeface="Times New Roman" panose="02020603050405020304" pitchFamily="18" charset="0"/>
              </a:rPr>
              <a:t>يسعى</a:t>
            </a:r>
            <a:r>
              <a:rPr lang="ar-BH" altLang="en-US" sz="4800" u="sng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ar-SA" altLang="en-US" sz="4800" dirty="0">
                <a:latin typeface="Times New Roman" panose="02020603050405020304" pitchFamily="18" charset="0"/>
              </a:rPr>
              <a:t>وليد ف</a:t>
            </a:r>
            <a:r>
              <a:rPr lang="ar-JO" altLang="en-US" sz="4800" dirty="0">
                <a:latin typeface="Times New Roman" panose="02020603050405020304" pitchFamily="18" charset="0"/>
              </a:rPr>
              <a:t>ي</a:t>
            </a:r>
            <a:r>
              <a:rPr lang="ar-SA" altLang="en-US" sz="4800" dirty="0">
                <a:latin typeface="Times New Roman" panose="02020603050405020304" pitchFamily="18" charset="0"/>
              </a:rPr>
              <a:t> الخير</a:t>
            </a:r>
          </a:p>
          <a:p>
            <a:pPr>
              <a:spcBef>
                <a:spcPct val="50000"/>
              </a:spcBef>
            </a:pPr>
            <a:r>
              <a:rPr lang="ar-SA" altLang="en-US" sz="4800" dirty="0">
                <a:latin typeface="Times New Roman" panose="02020603050405020304" pitchFamily="18" charset="0"/>
              </a:rPr>
              <a:t>2-</a:t>
            </a:r>
            <a:r>
              <a:rPr lang="ar-SA" altLang="en-US" sz="4800" u="sng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ar-JO" altLang="en-US" sz="4800" u="sng" dirty="0">
                <a:solidFill>
                  <a:srgbClr val="7030A0"/>
                </a:solidFill>
                <a:latin typeface="Times New Roman" panose="02020603050405020304" pitchFamily="18" charset="0"/>
              </a:rPr>
              <a:t>يعفو </a:t>
            </a:r>
            <a:r>
              <a:rPr lang="ar-JO" altLang="en-US" sz="4800" dirty="0">
                <a:latin typeface="Times New Roman" panose="02020603050405020304" pitchFamily="18" charset="0"/>
              </a:rPr>
              <a:t>خالد عن زلّة صديقه</a:t>
            </a:r>
            <a:endParaRPr lang="ar-SA" altLang="en-US" sz="4800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ar-SA" altLang="en-US" sz="4800" dirty="0">
                <a:latin typeface="Times New Roman" panose="02020603050405020304" pitchFamily="18" charset="0"/>
              </a:rPr>
              <a:t>3- </a:t>
            </a:r>
            <a:r>
              <a:rPr lang="ar-JO" altLang="en-US" sz="4800" u="sng" dirty="0">
                <a:solidFill>
                  <a:srgbClr val="7030A0"/>
                </a:solidFill>
                <a:latin typeface="Times New Roman" panose="02020603050405020304" pitchFamily="18" charset="0"/>
              </a:rPr>
              <a:t>يرمي</a:t>
            </a:r>
            <a:r>
              <a:rPr lang="ar-BH" altLang="en-US" sz="4800" u="sng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ar-JO" altLang="en-US" sz="4800" dirty="0">
                <a:latin typeface="Times New Roman" panose="02020603050405020304" pitchFamily="18" charset="0"/>
              </a:rPr>
              <a:t>محمد الأوراق في سلة المهملات </a:t>
            </a:r>
            <a:endParaRPr lang="en-US" altLang="en-US" sz="4800" dirty="0">
              <a:latin typeface="Times New Roman" panose="02020603050405020304" pitchFamily="18" charset="0"/>
            </a:endParaRPr>
          </a:p>
        </p:txBody>
      </p:sp>
      <p:pic>
        <p:nvPicPr>
          <p:cNvPr id="3079" name="Picture 7">
            <a:extLst>
              <a:ext uri="{FF2B5EF4-FFF2-40B4-BE49-F238E27FC236}">
                <a16:creationId xmlns:a16="http://schemas.microsoft.com/office/drawing/2014/main" id="{604DEB4D-672F-4076-BA81-32FAD19CE6D4}"/>
              </a:ext>
            </a:extLst>
          </p:cNvPr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2133600"/>
            <a:ext cx="1949450" cy="2565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81" name="Picture 9">
            <a:extLst>
              <a:ext uri="{FF2B5EF4-FFF2-40B4-BE49-F238E27FC236}">
                <a16:creationId xmlns:a16="http://schemas.microsoft.com/office/drawing/2014/main" id="{DA817349-6E2E-4680-8D95-8F93227DD09C}"/>
              </a:ext>
            </a:extLst>
          </p:cNvPr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 flipV="1">
            <a:off x="0" y="0"/>
            <a:ext cx="2449513" cy="24495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 autoUpdateAnimBg="0"/>
      <p:bldP spid="307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>
            <a:extLst>
              <a:ext uri="{FF2B5EF4-FFF2-40B4-BE49-F238E27FC236}">
                <a16:creationId xmlns:a16="http://schemas.microsoft.com/office/drawing/2014/main" id="{ADE56DFA-86F8-4780-AC8E-AA3172BF6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0"/>
            <a:ext cx="3200400" cy="1828800"/>
          </a:xfrm>
          <a:prstGeom prst="horizontalScroll">
            <a:avLst>
              <a:gd name="adj" fmla="val 12500"/>
            </a:avLst>
          </a:prstGeom>
          <a:blipFill dpi="0" rotWithShape="0">
            <a:blip r:embed="rId5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ar-SA" altLang="en-US" sz="8800" b="1">
                <a:latin typeface="Times New Roman" panose="02020603050405020304" pitchFamily="18" charset="0"/>
              </a:rPr>
              <a:t>الشرح</a:t>
            </a:r>
            <a:endParaRPr lang="en-US" altLang="en-US" sz="8800" b="1">
              <a:latin typeface="Times New Roman" panose="02020603050405020304" pitchFamily="18" charset="0"/>
            </a:endParaRP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0B2F6662-E5FB-422B-9785-539F77E37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09600" y="2133600"/>
            <a:ext cx="914241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5400" dirty="0">
                <a:latin typeface="Times New Roman" panose="02020603050405020304" pitchFamily="18" charset="0"/>
              </a:rPr>
              <a:t>س</a:t>
            </a:r>
            <a:r>
              <a:rPr lang="ar-SA" altLang="en-US" sz="5400" dirty="0">
                <a:latin typeface="Times New Roman" panose="02020603050405020304" pitchFamily="18" charset="0"/>
              </a:rPr>
              <a:t>/ ما علامة إعراب المضارع الصحيح الآخر؟</a:t>
            </a:r>
            <a:endParaRPr lang="en-US" altLang="en-US" sz="5400" dirty="0">
              <a:latin typeface="Times New Roman" panose="02020603050405020304" pitchFamily="18" charset="0"/>
            </a:endParaRP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6B5B5330-6ABC-4D66-9E2E-B0016D29A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267200"/>
            <a:ext cx="8609013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5400" dirty="0">
                <a:solidFill>
                  <a:srgbClr val="FF9900"/>
                </a:solidFill>
                <a:latin typeface="Times New Roman" panose="02020603050405020304" pitchFamily="18" charset="0"/>
              </a:rPr>
              <a:t>ج</a:t>
            </a:r>
            <a:r>
              <a:rPr lang="ar-SA" altLang="en-US" sz="5400" dirty="0">
                <a:latin typeface="Times New Roman" panose="02020603050405020304" pitchFamily="18" charset="0"/>
              </a:rPr>
              <a:t>/ يرفع بالضمة الظاهرة وينصب بالفتحة الظاهرة ويجزم بالسكون0</a:t>
            </a:r>
            <a:endParaRPr lang="en-US" altLang="en-US" sz="5400" dirty="0">
              <a:latin typeface="Times New Roman" panose="02020603050405020304" pitchFamily="18" charset="0"/>
            </a:endParaRPr>
          </a:p>
        </p:txBody>
      </p:sp>
      <p:pic>
        <p:nvPicPr>
          <p:cNvPr id="4103" name="Picture 7">
            <a:extLst>
              <a:ext uri="{FF2B5EF4-FFF2-40B4-BE49-F238E27FC236}">
                <a16:creationId xmlns:a16="http://schemas.microsoft.com/office/drawing/2014/main" id="{6236A805-5A36-4DB1-82C1-95816F482749}"/>
              </a:ext>
            </a:extLst>
          </p:cNvPr>
          <p:cNvPicPr>
            <a:picLocks noGrp="1" noChangeAspect="1" noChangeArrowheads="1" noCrop="1"/>
          </p:cNvPicPr>
          <p:nvPr>
            <p:ph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-603250"/>
            <a:ext cx="3529012" cy="31369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 autoUpdateAnimBg="0"/>
      <p:bldP spid="4101" grpId="0" autoUpdateAnimBg="0"/>
      <p:bldP spid="410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>
            <a:extLst>
              <a:ext uri="{FF2B5EF4-FFF2-40B4-BE49-F238E27FC236}">
                <a16:creationId xmlns:a16="http://schemas.microsoft.com/office/drawing/2014/main" id="{B02E9CE4-D978-4ECD-A2D6-BB76E3124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8686800" cy="466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5400" dirty="0">
                <a:latin typeface="Times New Roman" panose="02020603050405020304" pitchFamily="18" charset="0"/>
              </a:rPr>
              <a:t>**</a:t>
            </a:r>
            <a:r>
              <a:rPr lang="ar-SA" altLang="en-US" sz="5400" dirty="0">
                <a:latin typeface="Times New Roman" panose="02020603050405020304" pitchFamily="18" charset="0"/>
              </a:rPr>
              <a:t>تأمل الأمثلة التي أمامك تجد فيها ثلاثة أفعال معتلة الآخر وهى (يسعى) آخره ألفاً والثاني (</a:t>
            </a:r>
            <a:r>
              <a:rPr lang="ar-JO" altLang="en-US" sz="5400" dirty="0">
                <a:latin typeface="Times New Roman" panose="02020603050405020304" pitchFamily="18" charset="0"/>
              </a:rPr>
              <a:t>يعفو</a:t>
            </a:r>
            <a:r>
              <a:rPr lang="ar-SA" altLang="en-US" sz="5400" dirty="0">
                <a:latin typeface="Times New Roman" panose="02020603050405020304" pitchFamily="18" charset="0"/>
              </a:rPr>
              <a:t>) آخره واو والثالث ( </a:t>
            </a:r>
            <a:r>
              <a:rPr lang="ar-JO" altLang="en-US" sz="5400" dirty="0">
                <a:latin typeface="Times New Roman" panose="02020603050405020304" pitchFamily="18" charset="0"/>
              </a:rPr>
              <a:t>يرمي</a:t>
            </a:r>
            <a:r>
              <a:rPr lang="ar-SA" altLang="en-US" sz="5400" dirty="0">
                <a:latin typeface="Times New Roman" panose="02020603050405020304" pitchFamily="18" charset="0"/>
              </a:rPr>
              <a:t>) آخره ياء 0 </a:t>
            </a:r>
            <a:endParaRPr lang="ar-JO" altLang="en-US" sz="5400" dirty="0"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ar-SA" altLang="en-US" sz="5400" dirty="0">
                <a:latin typeface="Times New Roman" panose="02020603050405020304" pitchFamily="18" charset="0"/>
              </a:rPr>
              <a:t>فما الموقع الإعرابي للمجموعة؟</a:t>
            </a:r>
            <a:endParaRPr lang="en-US" altLang="en-US" sz="5400" dirty="0">
              <a:latin typeface="Times New Roman" panose="02020603050405020304" pitchFamily="18" charset="0"/>
            </a:endParaRPr>
          </a:p>
        </p:txBody>
      </p:sp>
      <p:sp>
        <p:nvSpPr>
          <p:cNvPr id="5127" name="Text Box 7">
            <a:extLst>
              <a:ext uri="{FF2B5EF4-FFF2-40B4-BE49-F238E27FC236}">
                <a16:creationId xmlns:a16="http://schemas.microsoft.com/office/drawing/2014/main" id="{DAD5FC77-CCDF-43FC-A68C-2109ABFB7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86400"/>
            <a:ext cx="860901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5400" dirty="0">
                <a:solidFill>
                  <a:srgbClr val="FF9900"/>
                </a:solidFill>
                <a:latin typeface="Times New Roman" panose="02020603050405020304" pitchFamily="18" charset="0"/>
              </a:rPr>
              <a:t>لنت</a:t>
            </a:r>
            <a:r>
              <a:rPr lang="ar-BH" altLang="en-US" sz="5400" dirty="0">
                <a:solidFill>
                  <a:srgbClr val="FF9900"/>
                </a:solidFill>
                <a:latin typeface="Times New Roman" panose="02020603050405020304" pitchFamily="18" charset="0"/>
              </a:rPr>
              <a:t>ع</a:t>
            </a:r>
            <a:r>
              <a:rPr lang="ar-JO" altLang="en-US" sz="5400" dirty="0">
                <a:solidFill>
                  <a:srgbClr val="FF9900"/>
                </a:solidFill>
                <a:latin typeface="Times New Roman" panose="02020603050405020304" pitchFamily="18" charset="0"/>
              </a:rPr>
              <a:t>رّف الآن ؟؟؟؟؟؟؟ </a:t>
            </a:r>
            <a:endParaRPr lang="en-US" altLang="en-US" sz="5400" dirty="0">
              <a:latin typeface="Times New Roman" panose="02020603050405020304" pitchFamily="18" charset="0"/>
            </a:endParaRPr>
          </a:p>
        </p:txBody>
      </p:sp>
      <p:pic>
        <p:nvPicPr>
          <p:cNvPr id="5128" name="Picture 8">
            <a:extLst>
              <a:ext uri="{FF2B5EF4-FFF2-40B4-BE49-F238E27FC236}">
                <a16:creationId xmlns:a16="http://schemas.microsoft.com/office/drawing/2014/main" id="{44277FEA-74F0-4D67-B580-560E12117560}"/>
              </a:ext>
            </a:extLst>
          </p:cNvPr>
          <p:cNvPicPr>
            <a:picLocks noGrp="1" noChangeAspect="1" noChangeArrowheads="1" noCrop="1"/>
          </p:cNvPicPr>
          <p:nvPr>
            <p:ph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428595" y="0"/>
            <a:ext cx="571504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  <p:bldP spid="512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>
            <a:extLst>
              <a:ext uri="{FF2B5EF4-FFF2-40B4-BE49-F238E27FC236}">
                <a16:creationId xmlns:a16="http://schemas.microsoft.com/office/drawing/2014/main" id="{0078E035-AC69-4E0F-8957-B1FA907F3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2413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4400" dirty="0">
                <a:solidFill>
                  <a:srgbClr val="FF9900"/>
                </a:solidFill>
                <a:latin typeface="Times New Roman" panose="02020603050405020304" pitchFamily="18" charset="0"/>
              </a:rPr>
              <a:t>نستنتج أنّ</a:t>
            </a:r>
            <a:r>
              <a:rPr lang="ar-SA" altLang="en-US" sz="4400" dirty="0">
                <a:latin typeface="Times New Roman" panose="02020603050405020304" pitchFamily="18" charset="0"/>
              </a:rPr>
              <a:t>/ ضمة مقدرة لأن الألف لا يقبل الحركة إطلاقاً والياء والواو يستـثقل تحريكهما بالضمة وما الموقع الإعرابي</a:t>
            </a:r>
            <a:r>
              <a:rPr lang="ar-JO" altLang="en-US" sz="4400" dirty="0">
                <a:latin typeface="Times New Roman" panose="02020603050405020304" pitchFamily="18" charset="0"/>
              </a:rPr>
              <a:t> للأفعال ؟؟؟؟؟؟</a:t>
            </a:r>
            <a:endParaRPr lang="en-US" altLang="en-US" sz="4400" dirty="0">
              <a:latin typeface="Times New Roman" panose="02020603050405020304" pitchFamily="18" charset="0"/>
            </a:endParaRP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675A49EA-0D90-4B3D-AA1A-CD57AB462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38" y="2071678"/>
            <a:ext cx="7543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5400" dirty="0">
                <a:latin typeface="Times New Roman" panose="02020603050405020304" pitchFamily="18" charset="0"/>
              </a:rPr>
              <a:t>1.فعل مضارع مرفوع وعلامة رفعه الضمّة المقدّرة </a:t>
            </a:r>
            <a:r>
              <a:rPr lang="ar-BH" altLang="en-US" sz="5400" dirty="0">
                <a:latin typeface="Times New Roman" panose="02020603050405020304" pitchFamily="18" charset="0"/>
              </a:rPr>
              <a:t>على </a:t>
            </a:r>
            <a:r>
              <a:rPr lang="ar-JO" altLang="en-US" sz="5400" dirty="0" err="1">
                <a:latin typeface="Times New Roman" panose="02020603050405020304" pitchFamily="18" charset="0"/>
              </a:rPr>
              <a:t>للتعذ</a:t>
            </a:r>
            <a:r>
              <a:rPr lang="ar-JO" altLang="en-US" sz="5400" dirty="0">
                <a:latin typeface="Times New Roman" panose="02020603050405020304" pitchFamily="18" charset="0"/>
              </a:rPr>
              <a:t> ّر .</a:t>
            </a:r>
            <a:endParaRPr lang="en-US" altLang="en-US" sz="5400" dirty="0">
              <a:latin typeface="Times New Roman" panose="02020603050405020304" pitchFamily="18" charset="0"/>
            </a:endParaRP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F4146572-A520-48FF-B803-FD60972B4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480" y="3786190"/>
            <a:ext cx="742952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4400" dirty="0">
                <a:solidFill>
                  <a:srgbClr val="FF9900"/>
                </a:solidFill>
                <a:latin typeface="Times New Roman" panose="02020603050405020304" pitchFamily="18" charset="0"/>
              </a:rPr>
              <a:t>2.يعفو :- فعل مضارع مرفوع وعلامة رفعه الضمة المقدرة </a:t>
            </a:r>
            <a:r>
              <a:rPr lang="ar-BH" altLang="en-US" sz="4400" dirty="0">
                <a:solidFill>
                  <a:srgbClr val="FF9900"/>
                </a:solidFill>
                <a:latin typeface="Times New Roman" panose="02020603050405020304" pitchFamily="18" charset="0"/>
              </a:rPr>
              <a:t>على الواو منعا </a:t>
            </a:r>
            <a:r>
              <a:rPr lang="ar-JO" altLang="en-US" sz="4400" dirty="0">
                <a:solidFill>
                  <a:srgbClr val="FF9900"/>
                </a:solidFill>
                <a:latin typeface="Times New Roman" panose="02020603050405020304" pitchFamily="18" charset="0"/>
              </a:rPr>
              <a:t>للثقل . </a:t>
            </a:r>
            <a:endParaRPr lang="en-US" altLang="en-US" sz="4400" dirty="0">
              <a:latin typeface="Times New Roman" panose="02020603050405020304" pitchFamily="18" charset="0"/>
            </a:endParaRP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1C8C727B-8561-4DC5-AC27-E3AAD993E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21275"/>
            <a:ext cx="8304213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5400" dirty="0">
                <a:latin typeface="Times New Roman" panose="02020603050405020304" pitchFamily="18" charset="0"/>
              </a:rPr>
              <a:t>3. </a:t>
            </a:r>
            <a:r>
              <a:rPr lang="ar-JO" altLang="en-US" sz="4400" dirty="0">
                <a:latin typeface="Times New Roman" panose="02020603050405020304" pitchFamily="18" charset="0"/>
              </a:rPr>
              <a:t>يرمي:-</a:t>
            </a:r>
            <a:r>
              <a:rPr lang="ar-JO" altLang="en-US" sz="4400" dirty="0">
                <a:solidFill>
                  <a:srgbClr val="FF9900"/>
                </a:solidFill>
                <a:latin typeface="Times New Roman" panose="02020603050405020304" pitchFamily="18" charset="0"/>
              </a:rPr>
              <a:t> فعل مضارع مرفوع وعلامة رفعه الضمة المقدرة للثقل . </a:t>
            </a:r>
            <a:endParaRPr lang="en-US" altLang="en-US" sz="4400" dirty="0">
              <a:latin typeface="Times New Roman" panose="02020603050405020304" pitchFamily="18" charset="0"/>
            </a:endParaRPr>
          </a:p>
        </p:txBody>
      </p:sp>
      <p:pic>
        <p:nvPicPr>
          <p:cNvPr id="6154" name="Picture 10">
            <a:extLst>
              <a:ext uri="{FF2B5EF4-FFF2-40B4-BE49-F238E27FC236}">
                <a16:creationId xmlns:a16="http://schemas.microsoft.com/office/drawing/2014/main" id="{61A3A995-4166-41B5-B811-C90201E87DE2}"/>
              </a:ext>
            </a:extLst>
          </p:cNvPr>
          <p:cNvPicPr>
            <a:picLocks noGrp="1" noChangeAspect="1" noChangeArrowheads="1" noCrop="1"/>
          </p:cNvPicPr>
          <p:nvPr>
            <p:ph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285784" y="2571745"/>
            <a:ext cx="2324801" cy="207170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utoUpdateAnimBg="0"/>
      <p:bldP spid="6151" grpId="0" autoUpdateAnimBg="0"/>
      <p:bldP spid="6152" grpId="0" autoUpdateAnimBg="0"/>
      <p:bldP spid="615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>
            <a:extLst>
              <a:ext uri="{FF2B5EF4-FFF2-40B4-BE49-F238E27FC236}">
                <a16:creationId xmlns:a16="http://schemas.microsoft.com/office/drawing/2014/main" id="{BD62192C-898C-4027-B373-FF4FC5663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13" y="533400"/>
            <a:ext cx="8534400" cy="632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ar-JO" altLang="en-US" sz="5400" dirty="0">
                <a:latin typeface="Times New Roman" panose="02020603050405020304" pitchFamily="18" charset="0"/>
              </a:rPr>
              <a:t>** نستنتج ( أنّ الفعل المضارع المعتل الآخر إذا لم يسبق بحروف </a:t>
            </a:r>
            <a:r>
              <a:rPr lang="ar-JO" altLang="en-US" sz="5400" dirty="0" err="1">
                <a:latin typeface="Times New Roman" panose="02020603050405020304" pitchFamily="18" charset="0"/>
              </a:rPr>
              <a:t>ناصبة</a:t>
            </a:r>
            <a:r>
              <a:rPr lang="ar-JO" altLang="en-US" sz="5400" dirty="0">
                <a:latin typeface="Times New Roman" panose="02020603050405020304" pitchFamily="18" charset="0"/>
              </a:rPr>
              <a:t> أو جازمة يرفع بالضمة المقدّرة ” أي غير ظاهرة“ </a:t>
            </a:r>
          </a:p>
          <a:p>
            <a:pPr>
              <a:spcBef>
                <a:spcPct val="50000"/>
              </a:spcBef>
            </a:pPr>
            <a:r>
              <a:rPr lang="ar-JO" altLang="en-US" sz="5400" dirty="0">
                <a:latin typeface="Times New Roman" panose="02020603050405020304" pitchFamily="18" charset="0"/>
              </a:rPr>
              <a:t>إذا انتهى الفعل بالواو والياء يكون الحركة مقدرة للثقل . أمّا الألف المقصورة للتعذر .</a:t>
            </a:r>
            <a:endParaRPr lang="en-US" altLang="en-US" sz="5400" dirty="0">
              <a:latin typeface="Times New Roman" panose="02020603050405020304" pitchFamily="18" charset="0"/>
            </a:endParaRPr>
          </a:p>
        </p:txBody>
      </p:sp>
      <p:pic>
        <p:nvPicPr>
          <p:cNvPr id="7177" name="Picture 9">
            <a:extLst>
              <a:ext uri="{FF2B5EF4-FFF2-40B4-BE49-F238E27FC236}">
                <a16:creationId xmlns:a16="http://schemas.microsoft.com/office/drawing/2014/main" id="{23D98378-10C7-4229-BB1D-8B2C1CCC8557}"/>
              </a:ext>
            </a:extLst>
          </p:cNvPr>
          <p:cNvPicPr>
            <a:picLocks noGrp="1" noChangeAspect="1" noChangeArrowheads="1" noCrop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268413"/>
            <a:ext cx="1857356" cy="53736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>
            <a:extLst>
              <a:ext uri="{FF2B5EF4-FFF2-40B4-BE49-F238E27FC236}">
                <a16:creationId xmlns:a16="http://schemas.microsoft.com/office/drawing/2014/main" id="{BD62192C-898C-4027-B373-FF4FC5663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58" y="1714488"/>
            <a:ext cx="85344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914400" indent="-914400">
              <a:spcBef>
                <a:spcPct val="50000"/>
              </a:spcBef>
              <a:buAutoNum type="arabicPeriod"/>
            </a:pPr>
            <a:r>
              <a:rPr lang="ar-JO" altLang="en-US" sz="54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لن يبني </a:t>
            </a:r>
            <a:r>
              <a:rPr lang="ar-JO" altLang="en-US" sz="5400" dirty="0" err="1">
                <a:latin typeface="Times New Roman" panose="02020603050405020304" pitchFamily="18" charset="0"/>
              </a:rPr>
              <a:t>َ</a:t>
            </a:r>
            <a:r>
              <a:rPr lang="ar-JO" altLang="en-US" sz="5400" dirty="0">
                <a:latin typeface="Times New Roman" panose="02020603050405020304" pitchFamily="18" charset="0"/>
              </a:rPr>
              <a:t> العامل الجدار .</a:t>
            </a:r>
          </a:p>
          <a:p>
            <a:pPr marL="914400" indent="-914400">
              <a:spcBef>
                <a:spcPct val="50000"/>
              </a:spcBef>
              <a:buAutoNum type="arabicPeriod"/>
            </a:pPr>
            <a:r>
              <a:rPr lang="ar-JO" altLang="en-US" sz="5400" dirty="0">
                <a:latin typeface="Times New Roman" panose="02020603050405020304" pitchFamily="18" charset="0"/>
              </a:rPr>
              <a:t>يجب </a:t>
            </a:r>
            <a:r>
              <a:rPr lang="ar-JO" altLang="en-US" sz="54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أن تدنوَ </a:t>
            </a:r>
            <a:r>
              <a:rPr lang="ar-JO" altLang="en-US" sz="5400" dirty="0">
                <a:latin typeface="Times New Roman" panose="02020603050405020304" pitchFamily="18" charset="0"/>
              </a:rPr>
              <a:t>من أصدقائك .</a:t>
            </a:r>
          </a:p>
          <a:p>
            <a:pPr marL="914400" indent="-914400">
              <a:spcBef>
                <a:spcPct val="50000"/>
              </a:spcBef>
              <a:buAutoNum type="arabicPeriod"/>
            </a:pPr>
            <a:r>
              <a:rPr lang="ar-JO" altLang="en-US" sz="5400" dirty="0">
                <a:latin typeface="Times New Roman" panose="02020603050405020304" pitchFamily="18" charset="0"/>
              </a:rPr>
              <a:t>أعطيتك حقّك </a:t>
            </a:r>
            <a:r>
              <a:rPr lang="ar-JO" altLang="en-US" sz="54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حتى ترضى </a:t>
            </a:r>
            <a:r>
              <a:rPr lang="ar-JO" altLang="en-US" sz="5400" dirty="0"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7177" name="Picture 9">
            <a:extLst>
              <a:ext uri="{FF2B5EF4-FFF2-40B4-BE49-F238E27FC236}">
                <a16:creationId xmlns:a16="http://schemas.microsoft.com/office/drawing/2014/main" id="{23D98378-10C7-4229-BB1D-8B2C1CCC8557}"/>
              </a:ext>
            </a:extLst>
          </p:cNvPr>
          <p:cNvPicPr>
            <a:picLocks noGrp="1" noChangeAspect="1" noChangeArrowheads="1" noCrop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268413"/>
            <a:ext cx="1857356" cy="53736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مخطط انسيابي: رابط 4"/>
          <p:cNvSpPr/>
          <p:nvPr/>
        </p:nvSpPr>
        <p:spPr bwMode="auto">
          <a:xfrm>
            <a:off x="0" y="428604"/>
            <a:ext cx="8858280" cy="857256"/>
          </a:xfrm>
          <a:prstGeom prst="flowChartConnector">
            <a:avLst/>
          </a:prstGeom>
          <a:solidFill>
            <a:schemeClr val="bg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القسم الثاني  ” الفعل</a:t>
            </a:r>
            <a:r>
              <a:rPr kumimoji="0" lang="ar-JO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المضارع المعتل الآخر في حالة النّصب </a:t>
            </a:r>
            <a:endParaRPr kumimoji="0" lang="ar-S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7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ar-JO" sz="4000" dirty="0"/>
              <a:t>نلاحظ أن الأفعال في الجمل السابقة هي أفعال مضارعة معتلة الآخر، لكن في كل منها سبق بحرف نصب .  </a:t>
            </a:r>
            <a:endParaRPr lang="ar-SA" sz="40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ar-JO" dirty="0"/>
              <a:t>* إذن:- كيف تعرب هذه الأفعال المضارعة المعتلة الآخر عندما تسبق بحروف نصب ؟؟؟؟</a:t>
            </a:r>
            <a:endParaRPr lang="ar-SA" dirty="0"/>
          </a:p>
        </p:txBody>
      </p:sp>
      <p:sp>
        <p:nvSpPr>
          <p:cNvPr id="4" name="زر إجراء: تعليمات 3">
            <a:hlinkClick r:id="" action="ppaction://noaction" highlightClick="1"/>
          </p:cNvPr>
          <p:cNvSpPr/>
          <p:nvPr/>
        </p:nvSpPr>
        <p:spPr bwMode="auto">
          <a:xfrm>
            <a:off x="714348" y="5500702"/>
            <a:ext cx="1857388" cy="1000132"/>
          </a:xfrm>
          <a:prstGeom prst="actionButtonHelp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زر إجراء: تعليمات 4">
            <a:hlinkClick r:id="" action="ppaction://noaction" highlightClick="1"/>
          </p:cNvPr>
          <p:cNvSpPr/>
          <p:nvPr/>
        </p:nvSpPr>
        <p:spPr bwMode="auto">
          <a:xfrm>
            <a:off x="6143636" y="5357826"/>
            <a:ext cx="1857388" cy="1000132"/>
          </a:xfrm>
          <a:prstGeom prst="actionButtonHelp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زر إجراء: تعليمات 5">
            <a:hlinkClick r:id="" action="ppaction://noaction" highlightClick="1"/>
          </p:cNvPr>
          <p:cNvSpPr/>
          <p:nvPr/>
        </p:nvSpPr>
        <p:spPr bwMode="auto">
          <a:xfrm>
            <a:off x="428596" y="428604"/>
            <a:ext cx="1857388" cy="1000132"/>
          </a:xfrm>
          <a:prstGeom prst="actionButtonHelp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زر إجراء: تعليمات 6">
            <a:hlinkClick r:id="" action="ppaction://noaction" highlightClick="1"/>
          </p:cNvPr>
          <p:cNvSpPr/>
          <p:nvPr/>
        </p:nvSpPr>
        <p:spPr bwMode="auto">
          <a:xfrm>
            <a:off x="6715140" y="428604"/>
            <a:ext cx="1857388" cy="1000132"/>
          </a:xfrm>
          <a:prstGeom prst="actionButtonHelp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تعرب الأفعال المضارعة المعتلة الآخر في حالة النصب كما يلي :-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/>
              <a:t>لن :- حرف نفي ونصب / يبني:- فعل مضارع منصوب وعلامة نصبة الفتحة الظاهرة على آخره . </a:t>
            </a:r>
          </a:p>
          <a:p>
            <a:r>
              <a:rPr lang="ar-JO" dirty="0"/>
              <a:t>أن:- حرف مصدري ونصب / تدنو :- فعل مضارع منصوب وعلامة نصبة الفتحة الظاهرة على آخره .</a:t>
            </a:r>
          </a:p>
          <a:p>
            <a:r>
              <a:rPr lang="ar-JO" dirty="0"/>
              <a:t> حتى :- حرف نصب / ترضى :- :- فعل مضارع منصوب وعلامة نصبة الفتحة المقدّرة على الألف منعا من ظهورها التعذر.</a:t>
            </a:r>
          </a:p>
          <a:p>
            <a:pPr>
              <a:buNone/>
            </a:pPr>
            <a:endParaRPr lang="ar-SA" dirty="0"/>
          </a:p>
          <a:p>
            <a:endParaRPr lang="ar-S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172</TotalTime>
  <Words>598</Words>
  <Application>Microsoft Office PowerPoint</Application>
  <PresentationFormat>On-screen Show (4:3)</PresentationFormat>
  <Paragraphs>60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Garamond</vt:lpstr>
      <vt:lpstr>Times New Roman</vt:lpstr>
      <vt:lpstr>Wingdings</vt:lpstr>
      <vt:lpstr>Ripple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نلاحظ أن الأفعال في الجمل السابقة هي أفعال مضارعة معتلة الآخر، لكن في كل منها سبق بحرف نصب .  </vt:lpstr>
      <vt:lpstr>تعرب الأفعال المضارعة المعتلة الآخر في حالة النصب كما يلي :- </vt:lpstr>
      <vt:lpstr>       ** الفعل المضارع المعتل الآخر في حالة النّصب يعرب كالتالي :  ** إذا انتهى بحرف العلّة ” واو   وياء ” الحركة تظهر على آخر على الفعل .  أمّا في حالة انتهى بألف المقصورة  الحركة لا تظهر بل تقدّرللتعذّر .    </vt:lpstr>
      <vt:lpstr>القسم الثالث :- الفعل المضارع المعتل في حالة الجزم 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من PowerPoint</dc:title>
  <cp:lastModifiedBy>دعاء دعاء فهد اللبابده</cp:lastModifiedBy>
  <cp:revision>29</cp:revision>
  <dcterms:modified xsi:type="dcterms:W3CDTF">2025-10-20T19:52:07Z</dcterms:modified>
</cp:coreProperties>
</file>