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4630400" cy="8229600"/>
  <p:notesSz cx="8229600" cy="14630400"/>
  <p:embeddedFontLst>
    <p:embeddedFont>
      <p:font typeface="Microsoft Sans Serif" panose="020B0604020202020204" pitchFamily="34" charset="0"/>
      <p:regular r:id="rId10"/>
    </p:embeddedFont>
    <p:embeddedFont>
      <p:font typeface="Montserrat Light" panose="00000400000000000000" pitchFamily="2" charset="0"/>
      <p:regular r:id="rId11"/>
      <p:italic r:id="rId12"/>
    </p:embeddedFont>
    <p:embeddedFont>
      <p:font typeface="Source Sans 3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6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2507575"/>
            <a:ext cx="7416403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Writing an Informal Letter: Tips &amp; Layout for O Level Success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63798" y="4981575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Master the art of informal letter writing with confidence and clarity for your O Level examinations.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187291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What is an Informal Letter?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50198" y="2960013"/>
            <a:ext cx="3584734" cy="2102763"/>
          </a:xfrm>
          <a:prstGeom prst="roundRect">
            <a:avLst>
              <a:gd name="adj" fmla="val 1761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97015" y="3206829"/>
            <a:ext cx="306169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Personal Connection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97015" y="3705463"/>
            <a:ext cx="3091101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Written to someone you know well: friends, family members, or close acquaintances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749" y="2960013"/>
            <a:ext cx="3584853" cy="2102763"/>
          </a:xfrm>
          <a:prstGeom prst="roundRect">
            <a:avLst>
              <a:gd name="adj" fmla="val 1761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428565" y="3206829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Friendly Tone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8565" y="3705463"/>
            <a:ext cx="309122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Conversational and personal whilst maintaining clear structure and proper English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198" y="5309592"/>
            <a:ext cx="741640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597015" y="5556409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Purpose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97015" y="6055043"/>
            <a:ext cx="692277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Share news, offer advice, respond to prompts, or maintain relationships through correspondence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1742" y="472797"/>
            <a:ext cx="6051113" cy="488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Essential Layout: Start Strong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01741" y="1391007"/>
            <a:ext cx="2441003" cy="488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Address &amp; Date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01742" y="1917021"/>
            <a:ext cx="6503789" cy="806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3D3838"/>
                </a:solidFill>
                <a:latin typeface="Arial" panose="020B0604020202020204" pitchFamily="34" charset="0"/>
                <a:ea typeface="Source Sans 3" pitchFamily="34" charset="-122"/>
                <a:cs typeface="Arial" panose="020B0604020202020204" pitchFamily="34" charset="0"/>
              </a:rPr>
              <a:t>Place your address in the top right corner, followed by the date written in full (e.g., 24th September 2025)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01741" y="3131229"/>
            <a:ext cx="4254037" cy="931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Greeting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73667" y="4166469"/>
            <a:ext cx="8275739" cy="3054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with "Dear" followed by the recipient's first name and a comma 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en-US" sz="200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Dear Sarah,)</a:t>
            </a: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717" y="2043510"/>
            <a:ext cx="5517931" cy="6151979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01742" y="8302943"/>
            <a:ext cx="13426916" cy="713422"/>
          </a:xfrm>
          <a:prstGeom prst="roundRect">
            <a:avLst>
              <a:gd name="adj" fmla="val 3615"/>
            </a:avLst>
          </a:prstGeom>
          <a:solidFill>
            <a:srgbClr val="D6D7DC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68" y="8542615"/>
            <a:ext cx="214908" cy="17192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60502" y="8517850"/>
            <a:ext cx="12696230" cy="257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Top Tip:</a:t>
            </a:r>
            <a:r>
              <a:rPr lang="en-US" sz="13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A warm opening line like "It was lovely to hear from you" or "Sorry for the delayed reply" immediately sets a friendly tone.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396603"/>
            <a:ext cx="11227118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Structuring the Body: Clear &amp; Focused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259151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2980492"/>
            <a:ext cx="6327934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5" name="Text 3"/>
          <p:cNvSpPr/>
          <p:nvPr/>
        </p:nvSpPr>
        <p:spPr>
          <a:xfrm>
            <a:off x="863798" y="3164800"/>
            <a:ext cx="292953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Paragraph Planning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63798" y="3663434"/>
            <a:ext cx="6327934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Dedicate each paragraph to one main point or idea for maximum clarity and impact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438549" y="259151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7438549" y="2980492"/>
            <a:ext cx="6328053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9" name="Text 7"/>
          <p:cNvSpPr/>
          <p:nvPr/>
        </p:nvSpPr>
        <p:spPr>
          <a:xfrm>
            <a:off x="7438549" y="316480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Topic Sentences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38549" y="3663434"/>
            <a:ext cx="632805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Open paragraphs with clear topic sentences that introduce your main point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63798" y="483560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863798" y="5224582"/>
            <a:ext cx="6327934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3" name="Text 11"/>
          <p:cNvSpPr/>
          <p:nvPr/>
        </p:nvSpPr>
        <p:spPr>
          <a:xfrm>
            <a:off x="863798" y="540889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Develop Ideas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863798" y="5907524"/>
            <a:ext cx="6327934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Support points with specific details, personal examples, or engaging stories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7438549" y="4835604"/>
            <a:ext cx="246817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04</a:t>
            </a:r>
            <a:endParaRPr lang="en-US" sz="1900" dirty="0"/>
          </a:p>
        </p:txBody>
      </p:sp>
      <p:sp>
        <p:nvSpPr>
          <p:cNvPr id="16" name="Shape 14"/>
          <p:cNvSpPr/>
          <p:nvPr/>
        </p:nvSpPr>
        <p:spPr>
          <a:xfrm>
            <a:off x="7438549" y="5224582"/>
            <a:ext cx="6328053" cy="30480"/>
          </a:xfrm>
          <a:prstGeom prst="rect">
            <a:avLst/>
          </a:prstGeom>
          <a:solidFill>
            <a:srgbClr val="2D2E34"/>
          </a:solidFill>
          <a:ln/>
        </p:spPr>
      </p:sp>
      <p:sp>
        <p:nvSpPr>
          <p:cNvPr id="17" name="Text 15"/>
          <p:cNvSpPr/>
          <p:nvPr/>
        </p:nvSpPr>
        <p:spPr>
          <a:xfrm>
            <a:off x="7438549" y="540889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Link Smoothly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438549" y="5907524"/>
            <a:ext cx="632805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Use connectives like "Also," "However," "For instance" to create flow between ideas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9958" y="1014651"/>
            <a:ext cx="7456884" cy="1369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Language &amp; Tone: Friendly but Polished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29958" y="2745581"/>
            <a:ext cx="3607951" cy="2475667"/>
          </a:xfrm>
          <a:prstGeom prst="roundRect">
            <a:avLst>
              <a:gd name="adj" fmla="val 14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01420" y="3017044"/>
            <a:ext cx="2971562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Natural Contractions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01420" y="3503890"/>
            <a:ext cx="3065026" cy="1445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Use contractions like "don't" and "I'm" sparingly to maintain a conversational feel without being overly casual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891" y="2745581"/>
            <a:ext cx="3607951" cy="2475667"/>
          </a:xfrm>
          <a:prstGeom prst="roundRect">
            <a:avLst>
              <a:gd name="adj" fmla="val 146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50354" y="3017044"/>
            <a:ext cx="2738914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Avoid Extremes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50354" y="3503890"/>
            <a:ext cx="3065026" cy="1445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Steer clear of text speak, slang, or abbreviations like "OMG" or "u" - remember, this is still an examination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9958" y="5462230"/>
            <a:ext cx="7456884" cy="1752719"/>
          </a:xfrm>
          <a:prstGeom prst="roundRect">
            <a:avLst>
              <a:gd name="adj" fmla="val 2063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01420" y="5733693"/>
            <a:ext cx="2738914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Accuracy Matters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01420" y="6220539"/>
            <a:ext cx="6913959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8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Maintain correct spelling, grammar, and punctuation throughout - accuracy shows respect for your reader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148245"/>
            <a:ext cx="1064656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Example Opening &amp; Closing Phrases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466505"/>
            <a:ext cx="292989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Engaging Openings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063960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"I hope you're doing well. I wanted to tell you about..."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3798" y="4520446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"Thanks for your letter - it really brightened my day!"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3798" y="4976932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"I've been meaning to write for ages..."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623929" y="3466505"/>
            <a:ext cx="2985135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Memorable Closings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3929" y="4063960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"Looking forward to hearing from you soon."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23929" y="4520446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"Take care and write back soon!"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7623929" y="4976932"/>
            <a:ext cx="615029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"Can't wait to catch up properly."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63798" y="5711071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These phrases demonstrate genuine interest and maintain the personal connection essential to informal correspondence.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694849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Exam Tips for O Level Informal Letters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863798" y="2112764"/>
            <a:ext cx="444222" cy="44422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505426" y="2180630"/>
            <a:ext cx="2587943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Plan </a:t>
            </a:r>
            <a:r>
              <a:rPr lang="en-US" sz="1750" b="1" dirty="0">
                <a:solidFill>
                  <a:srgbClr val="3D38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Before</a:t>
            </a: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You Write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505426" y="2579608"/>
            <a:ext cx="6774775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Spend 5 minutes creating bullet points to organise your thoughts and ensure you address all requirements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863798" y="3566993"/>
            <a:ext cx="444222" cy="44422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505426" y="3634859"/>
            <a:ext cx="2255996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Follow </a:t>
            </a:r>
            <a:r>
              <a:rPr lang="en-US" sz="1750" b="1" dirty="0">
                <a:solidFill>
                  <a:srgbClr val="3D38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Instructions</a:t>
            </a:r>
            <a:endParaRPr lang="en-US" sz="17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05426" y="4033838"/>
            <a:ext cx="6774775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Stick religiously to the task instructions and address every bullet point provided in the question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863798" y="5021223"/>
            <a:ext cx="444222" cy="44422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505426" y="5089088"/>
            <a:ext cx="2243852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D38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Direct</a:t>
            </a:r>
            <a:r>
              <a:rPr lang="en-US" sz="1750" b="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Address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505426" y="5488067"/>
            <a:ext cx="6774775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Engage your reader throughout by addressing them directly and maintaining the conversational feel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863798" y="6475452"/>
            <a:ext cx="444222" cy="444222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1505426" y="6634987"/>
            <a:ext cx="2243852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D38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Vary Your Style</a:t>
            </a:r>
            <a:endParaRPr lang="en-US" sz="17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05426" y="6942296"/>
            <a:ext cx="6774775" cy="592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D38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Mix sentence lengths and punctuation types to create rhythm and maintain reader interest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482</Words>
  <Application>Microsoft Office PowerPoint</Application>
  <PresentationFormat>Custom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 Bold</vt:lpstr>
      <vt:lpstr>Montserrat Light</vt:lpstr>
      <vt:lpstr>Microsoft Sans Serif</vt:lpstr>
      <vt:lpstr>Source Sans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Natalie</dc:creator>
  <cp:lastModifiedBy>Natalie Hamarneh</cp:lastModifiedBy>
  <cp:revision>2</cp:revision>
  <dcterms:created xsi:type="dcterms:W3CDTF">2025-09-24T07:22:17Z</dcterms:created>
  <dcterms:modified xsi:type="dcterms:W3CDTF">2025-09-24T07:54:30Z</dcterms:modified>
</cp:coreProperties>
</file>