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9" r:id="rId9"/>
    <p:sldId id="264" r:id="rId10"/>
    <p:sldId id="270" r:id="rId11"/>
    <p:sldId id="272" r:id="rId12"/>
    <p:sldId id="273" r:id="rId13"/>
    <p:sldId id="280" r:id="rId14"/>
    <p:sldId id="286" r:id="rId15"/>
    <p:sldId id="288" r:id="rId16"/>
    <p:sldId id="289" r:id="rId17"/>
    <p:sldId id="290" r:id="rId18"/>
    <p:sldId id="278" r:id="rId19"/>
    <p:sldId id="282" r:id="rId20"/>
    <p:sldId id="283" r:id="rId21"/>
    <p:sldId id="265" r:id="rId22"/>
    <p:sldId id="266" r:id="rId23"/>
    <p:sldId id="267" r:id="rId24"/>
    <p:sldId id="268" r:id="rId25"/>
    <p:sldId id="274" r:id="rId26"/>
    <p:sldId id="284" r:id="rId27"/>
    <p:sldId id="275" r:id="rId28"/>
    <p:sldId id="276" r:id="rId29"/>
    <p:sldId id="277"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1" autoAdjust="0"/>
    <p:restoredTop sz="94660"/>
  </p:normalViewPr>
  <p:slideViewPr>
    <p:cSldViewPr snapToGrid="0">
      <p:cViewPr varScale="1">
        <p:scale>
          <a:sx n="78" d="100"/>
          <a:sy n="78" d="100"/>
        </p:scale>
        <p:origin x="84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C9C95BD-C259-49D4-9BDB-DEAC03B50235}" type="datetimeFigureOut">
              <a:rPr lang="en-US" smtClean="0"/>
              <a:t>10/16/2025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3BB92F-9C7A-413E-B687-BE67E877E93A}" type="slidenum">
              <a:rPr lang="en-US" smtClean="0"/>
              <a:t>‹#›</a:t>
            </a:fld>
            <a:endParaRPr lang="en-US"/>
          </a:p>
        </p:txBody>
      </p:sp>
    </p:spTree>
    <p:extLst>
      <p:ext uri="{BB962C8B-B14F-4D97-AF65-F5344CB8AC3E}">
        <p14:creationId xmlns:p14="http://schemas.microsoft.com/office/powerpoint/2010/main" val="199237234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C95BD-C259-49D4-9BDB-DEAC03B50235}"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735733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C95BD-C259-49D4-9BDB-DEAC03B50235}"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757464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9C95BD-C259-49D4-9BDB-DEAC03B50235}"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1387514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C9C95BD-C259-49D4-9BDB-DEAC03B50235}" type="datetimeFigureOut">
              <a:rPr lang="en-US" smtClean="0"/>
              <a:t>10/16/2025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171418669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9C95BD-C259-49D4-9BDB-DEAC03B50235}"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1363953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9C95BD-C259-49D4-9BDB-DEAC03B50235}"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1504964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9C95BD-C259-49D4-9BDB-DEAC03B50235}"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2142787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C95BD-C259-49D4-9BDB-DEAC03B50235}"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3BB92F-9C7A-413E-B687-BE67E877E93A}" type="slidenum">
              <a:rPr lang="en-US" smtClean="0"/>
              <a:t>‹#›</a:t>
            </a:fld>
            <a:endParaRPr lang="en-US"/>
          </a:p>
        </p:txBody>
      </p:sp>
    </p:spTree>
    <p:extLst>
      <p:ext uri="{BB962C8B-B14F-4D97-AF65-F5344CB8AC3E}">
        <p14:creationId xmlns:p14="http://schemas.microsoft.com/office/powerpoint/2010/main" val="2751828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C9C95BD-C259-49D4-9BDB-DEAC03B50235}" type="datetimeFigureOut">
              <a:rPr lang="en-US" smtClean="0"/>
              <a:t>10/16/2025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3BB92F-9C7A-413E-B687-BE67E877E93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90858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C9C95BD-C259-49D4-9BDB-DEAC03B50235}" type="datetimeFigureOut">
              <a:rPr lang="en-US" smtClean="0"/>
              <a:t>10/16/2025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3BB92F-9C7A-413E-B687-BE67E877E93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1495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C9C95BD-C259-49D4-9BDB-DEAC03B50235}" type="datetimeFigureOut">
              <a:rPr lang="en-US" smtClean="0"/>
              <a:t>10/16/2025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3BB92F-9C7A-413E-B687-BE67E877E93A}" type="slidenum">
              <a:rPr lang="en-US" smtClean="0"/>
              <a:t>‹#›</a:t>
            </a:fld>
            <a:endParaRPr lang="en-US"/>
          </a:p>
        </p:txBody>
      </p:sp>
    </p:spTree>
    <p:extLst>
      <p:ext uri="{BB962C8B-B14F-4D97-AF65-F5344CB8AC3E}">
        <p14:creationId xmlns:p14="http://schemas.microsoft.com/office/powerpoint/2010/main" val="299750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92B25-9785-D0BB-03D1-285EDFEF817B}"/>
              </a:ext>
            </a:extLst>
          </p:cNvPr>
          <p:cNvSpPr>
            <a:spLocks noGrp="1"/>
          </p:cNvSpPr>
          <p:nvPr>
            <p:ph type="ctrTitle"/>
          </p:nvPr>
        </p:nvSpPr>
        <p:spPr>
          <a:xfrm>
            <a:off x="1559446" y="2548464"/>
            <a:ext cx="9068586" cy="1337737"/>
          </a:xfrm>
        </p:spPr>
        <p:txBody>
          <a:bodyPr/>
          <a:lstStyle/>
          <a:p>
            <a:r>
              <a:rPr lang="en-US" b="1" dirty="0"/>
              <a:t>Science </a:t>
            </a:r>
            <a:br>
              <a:rPr lang="en-US" b="1" dirty="0"/>
            </a:br>
            <a:endParaRPr lang="en-US" b="1" dirty="0"/>
          </a:p>
        </p:txBody>
      </p:sp>
      <p:sp>
        <p:nvSpPr>
          <p:cNvPr id="3" name="Subtitle 2">
            <a:extLst>
              <a:ext uri="{FF2B5EF4-FFF2-40B4-BE49-F238E27FC236}">
                <a16:creationId xmlns:a16="http://schemas.microsoft.com/office/drawing/2014/main" id="{A8B9C0DB-DA9D-ED85-6444-A6F5B967C53D}"/>
              </a:ext>
            </a:extLst>
          </p:cNvPr>
          <p:cNvSpPr>
            <a:spLocks noGrp="1"/>
          </p:cNvSpPr>
          <p:nvPr>
            <p:ph type="subTitle" idx="1"/>
          </p:nvPr>
        </p:nvSpPr>
        <p:spPr>
          <a:xfrm>
            <a:off x="1562100" y="4444182"/>
            <a:ext cx="9070848" cy="695082"/>
          </a:xfrm>
        </p:spPr>
        <p:txBody>
          <a:bodyPr>
            <a:normAutofit/>
          </a:bodyPr>
          <a:lstStyle/>
          <a:p>
            <a:r>
              <a:rPr lang="en-US" sz="1800" b="1" dirty="0"/>
              <a:t>Answer key for</a:t>
            </a:r>
          </a:p>
          <a:p>
            <a:r>
              <a:rPr lang="en-US" sz="1800" b="1" dirty="0"/>
              <a:t> learner’s book </a:t>
            </a:r>
          </a:p>
        </p:txBody>
      </p:sp>
    </p:spTree>
    <p:extLst>
      <p:ext uri="{BB962C8B-B14F-4D97-AF65-F5344CB8AC3E}">
        <p14:creationId xmlns:p14="http://schemas.microsoft.com/office/powerpoint/2010/main" val="1567211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5CDB3-4B0B-670E-CBEB-904B0BA15BC5}"/>
              </a:ext>
            </a:extLst>
          </p:cNvPr>
          <p:cNvSpPr>
            <a:spLocks noGrp="1"/>
          </p:cNvSpPr>
          <p:nvPr>
            <p:ph type="title"/>
          </p:nvPr>
        </p:nvSpPr>
        <p:spPr>
          <a:xfrm>
            <a:off x="231058" y="0"/>
            <a:ext cx="10058400" cy="1371600"/>
          </a:xfrm>
        </p:spPr>
        <p:txBody>
          <a:bodyPr/>
          <a:lstStyle/>
          <a:p>
            <a:r>
              <a:rPr lang="en-US" dirty="0"/>
              <a:t>Learner’s book page 14</a:t>
            </a:r>
          </a:p>
        </p:txBody>
      </p:sp>
      <p:sp>
        <p:nvSpPr>
          <p:cNvPr id="3" name="Content Placeholder 2">
            <a:extLst>
              <a:ext uri="{FF2B5EF4-FFF2-40B4-BE49-F238E27FC236}">
                <a16:creationId xmlns:a16="http://schemas.microsoft.com/office/drawing/2014/main" id="{27C0EFAA-37E3-7FF2-3B14-232EF741FB10}"/>
              </a:ext>
            </a:extLst>
          </p:cNvPr>
          <p:cNvSpPr>
            <a:spLocks noGrp="1"/>
          </p:cNvSpPr>
          <p:nvPr>
            <p:ph idx="1"/>
          </p:nvPr>
        </p:nvSpPr>
        <p:spPr>
          <a:xfrm>
            <a:off x="412955" y="1371600"/>
            <a:ext cx="10058400" cy="4970206"/>
          </a:xfrm>
        </p:spPr>
        <p:txBody>
          <a:bodyPr>
            <a:normAutofit/>
          </a:bodyPr>
          <a:lstStyle/>
          <a:p>
            <a:r>
              <a:rPr lang="en-US" sz="2400" b="1" u="sng" dirty="0"/>
              <a:t>Activity 1</a:t>
            </a:r>
          </a:p>
          <a:p>
            <a:pPr marL="0" indent="0">
              <a:buNone/>
            </a:pPr>
            <a:endParaRPr lang="en-US" sz="2400" dirty="0"/>
          </a:p>
          <a:p>
            <a:endParaRPr lang="en-US" sz="2400" dirty="0"/>
          </a:p>
          <a:p>
            <a:r>
              <a:rPr lang="en-US" sz="2400" dirty="0"/>
              <a:t>Q1) The chest gets bigger because the lungs fill with air. </a:t>
            </a:r>
          </a:p>
          <a:p>
            <a:pPr marL="0" indent="0">
              <a:buNone/>
            </a:pPr>
            <a:endParaRPr lang="en-US" sz="2400" dirty="0"/>
          </a:p>
          <a:p>
            <a:r>
              <a:rPr lang="en-US" sz="2400" dirty="0"/>
              <a:t>Q2) The chest gets smaller because the lungs push air out.</a:t>
            </a:r>
          </a:p>
          <a:p>
            <a:endParaRPr lang="en-US" sz="2400" dirty="0"/>
          </a:p>
          <a:p>
            <a:r>
              <a:rPr lang="en-US" sz="2400" dirty="0"/>
              <a:t> Q3) Air leaves our body when we breathe out. The air fills the balloon and the balloon inflates/becomes blown up.</a:t>
            </a:r>
          </a:p>
        </p:txBody>
      </p:sp>
      <p:pic>
        <p:nvPicPr>
          <p:cNvPr id="5" name="Picture 4">
            <a:extLst>
              <a:ext uri="{FF2B5EF4-FFF2-40B4-BE49-F238E27FC236}">
                <a16:creationId xmlns:a16="http://schemas.microsoft.com/office/drawing/2014/main" id="{A4779E11-A292-1E6E-C151-2B71BC0E0478}"/>
              </a:ext>
            </a:extLst>
          </p:cNvPr>
          <p:cNvPicPr>
            <a:picLocks noChangeAspect="1"/>
          </p:cNvPicPr>
          <p:nvPr/>
        </p:nvPicPr>
        <p:blipFill>
          <a:blip r:embed="rId2"/>
          <a:srcRect r="8624" b="6599"/>
          <a:stretch>
            <a:fillRect/>
          </a:stretch>
        </p:blipFill>
        <p:spPr>
          <a:xfrm>
            <a:off x="5768500" y="993276"/>
            <a:ext cx="6010545" cy="1853793"/>
          </a:xfrm>
          <a:prstGeom prst="rect">
            <a:avLst/>
          </a:prstGeom>
        </p:spPr>
      </p:pic>
    </p:spTree>
    <p:extLst>
      <p:ext uri="{BB962C8B-B14F-4D97-AF65-F5344CB8AC3E}">
        <p14:creationId xmlns:p14="http://schemas.microsoft.com/office/powerpoint/2010/main" val="413747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BFFFC-F30C-4239-0464-DD5D1BDFC5C9}"/>
              </a:ext>
            </a:extLst>
          </p:cNvPr>
          <p:cNvSpPr>
            <a:spLocks noGrp="1"/>
          </p:cNvSpPr>
          <p:nvPr>
            <p:ph type="title"/>
          </p:nvPr>
        </p:nvSpPr>
        <p:spPr/>
        <p:txBody>
          <a:bodyPr/>
          <a:lstStyle/>
          <a:p>
            <a:r>
              <a:rPr lang="en-US" dirty="0"/>
              <a:t>Learner’s book page 15</a:t>
            </a:r>
          </a:p>
        </p:txBody>
      </p:sp>
      <p:sp>
        <p:nvSpPr>
          <p:cNvPr id="3" name="Content Placeholder 2">
            <a:extLst>
              <a:ext uri="{FF2B5EF4-FFF2-40B4-BE49-F238E27FC236}">
                <a16:creationId xmlns:a16="http://schemas.microsoft.com/office/drawing/2014/main" id="{DDA81513-FDF3-2A7B-0D9D-E32C525F91DC}"/>
              </a:ext>
            </a:extLst>
          </p:cNvPr>
          <p:cNvSpPr>
            <a:spLocks noGrp="1"/>
          </p:cNvSpPr>
          <p:nvPr>
            <p:ph idx="1"/>
          </p:nvPr>
        </p:nvSpPr>
        <p:spPr/>
        <p:txBody>
          <a:bodyPr>
            <a:normAutofit fontScale="92500" lnSpcReduction="10000"/>
          </a:bodyPr>
          <a:lstStyle/>
          <a:p>
            <a:r>
              <a:rPr lang="en-US" sz="3100" b="1" u="sng" dirty="0"/>
              <a:t>Think like a scientist 1</a:t>
            </a:r>
          </a:p>
          <a:p>
            <a:r>
              <a:rPr lang="en-US" sz="3100" b="1" u="sng"/>
              <a:t>Questions </a:t>
            </a:r>
            <a:endParaRPr lang="en-US" sz="3100" b="1" u="sng" dirty="0"/>
          </a:p>
          <a:p>
            <a:pPr marL="0" indent="0">
              <a:buNone/>
            </a:pPr>
            <a:r>
              <a:rPr lang="en-US" sz="2800" dirty="0"/>
              <a:t>Q1)a Balloon inside the bottle</a:t>
            </a:r>
          </a:p>
          <a:p>
            <a:r>
              <a:rPr lang="en-US" sz="2800" dirty="0"/>
              <a:t> b The bottle </a:t>
            </a:r>
          </a:p>
          <a:p>
            <a:r>
              <a:rPr lang="en-US" sz="2800" dirty="0"/>
              <a:t>c The straw</a:t>
            </a:r>
          </a:p>
          <a:p>
            <a:r>
              <a:rPr lang="en-US" sz="2800" dirty="0"/>
              <a:t> d The balloon around the cut-off base of the bottle</a:t>
            </a:r>
          </a:p>
          <a:p>
            <a:endParaRPr lang="en-US" sz="2800" dirty="0"/>
          </a:p>
          <a:p>
            <a:r>
              <a:rPr lang="en-US" sz="2800" dirty="0"/>
              <a:t> Q2)The ribs </a:t>
            </a:r>
          </a:p>
          <a:p>
            <a:endParaRPr lang="en-US" dirty="0"/>
          </a:p>
        </p:txBody>
      </p:sp>
    </p:spTree>
    <p:extLst>
      <p:ext uri="{BB962C8B-B14F-4D97-AF65-F5344CB8AC3E}">
        <p14:creationId xmlns:p14="http://schemas.microsoft.com/office/powerpoint/2010/main" val="178402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0E009-EE33-596C-DD47-6812911EAC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5C335-E953-892A-7CE5-4AA8F5B3C34F}"/>
              </a:ext>
            </a:extLst>
          </p:cNvPr>
          <p:cNvSpPr>
            <a:spLocks noGrp="1"/>
          </p:cNvSpPr>
          <p:nvPr>
            <p:ph type="title"/>
          </p:nvPr>
        </p:nvSpPr>
        <p:spPr/>
        <p:txBody>
          <a:bodyPr/>
          <a:lstStyle/>
          <a:p>
            <a:r>
              <a:rPr lang="en-US" dirty="0"/>
              <a:t>Learner’s book page 15</a:t>
            </a:r>
          </a:p>
        </p:txBody>
      </p:sp>
      <p:sp>
        <p:nvSpPr>
          <p:cNvPr id="3" name="Content Placeholder 2">
            <a:extLst>
              <a:ext uri="{FF2B5EF4-FFF2-40B4-BE49-F238E27FC236}">
                <a16:creationId xmlns:a16="http://schemas.microsoft.com/office/drawing/2014/main" id="{E71BB65B-90BF-ABBF-149B-A134858876C8}"/>
              </a:ext>
            </a:extLst>
          </p:cNvPr>
          <p:cNvSpPr>
            <a:spLocks noGrp="1"/>
          </p:cNvSpPr>
          <p:nvPr>
            <p:ph idx="1"/>
          </p:nvPr>
        </p:nvSpPr>
        <p:spPr>
          <a:xfrm>
            <a:off x="1066800" y="1611506"/>
            <a:ext cx="10058400" cy="4603899"/>
          </a:xfrm>
        </p:spPr>
        <p:txBody>
          <a:bodyPr>
            <a:normAutofit fontScale="85000" lnSpcReduction="10000"/>
          </a:bodyPr>
          <a:lstStyle/>
          <a:p>
            <a:endParaRPr lang="en-US" dirty="0"/>
          </a:p>
          <a:p>
            <a:pPr>
              <a:lnSpc>
                <a:spcPct val="160000"/>
              </a:lnSpc>
            </a:pPr>
            <a:r>
              <a:rPr lang="en-US" sz="2800"/>
              <a:t>Q3) </a:t>
            </a:r>
            <a:r>
              <a:rPr lang="en-US" sz="2800" dirty="0"/>
              <a:t>When you pull down on the balloon diaphragm, air is pulled into the </a:t>
            </a:r>
            <a:r>
              <a:rPr lang="en-US" sz="2800"/>
              <a:t>bottle. </a:t>
            </a:r>
            <a:r>
              <a:rPr lang="en-US" sz="2800" dirty="0"/>
              <a:t>This makes the balloon inside the bottle inflate as it f ills with air. This shows breathing in. When you let go, the balloon diaphragm moves upwards and air is pushed out of the balloon inside the bottle. This shows breathing out. </a:t>
            </a:r>
          </a:p>
          <a:p>
            <a:endParaRPr lang="en-US" sz="2800" dirty="0"/>
          </a:p>
          <a:p>
            <a:r>
              <a:rPr lang="en-US" sz="2800" dirty="0"/>
              <a:t>Q4) The model lung is hollow and not spongy like a real lung.</a:t>
            </a:r>
          </a:p>
        </p:txBody>
      </p:sp>
    </p:spTree>
    <p:extLst>
      <p:ext uri="{BB962C8B-B14F-4D97-AF65-F5344CB8AC3E}">
        <p14:creationId xmlns:p14="http://schemas.microsoft.com/office/powerpoint/2010/main" val="204669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276FE86-2B73-8C53-5F6E-9759437EA328}"/>
              </a:ext>
            </a:extLst>
          </p:cNvPr>
          <p:cNvPicPr>
            <a:picLocks noChangeAspect="1"/>
          </p:cNvPicPr>
          <p:nvPr/>
        </p:nvPicPr>
        <p:blipFill>
          <a:blip r:embed="rId2"/>
          <a:srcRect t="4005"/>
          <a:stretch>
            <a:fillRect/>
          </a:stretch>
        </p:blipFill>
        <p:spPr>
          <a:xfrm>
            <a:off x="554871" y="541732"/>
            <a:ext cx="10408097" cy="5774536"/>
          </a:xfrm>
          <a:prstGeom prst="rect">
            <a:avLst/>
          </a:prstGeom>
        </p:spPr>
      </p:pic>
    </p:spTree>
    <p:extLst>
      <p:ext uri="{BB962C8B-B14F-4D97-AF65-F5344CB8AC3E}">
        <p14:creationId xmlns:p14="http://schemas.microsoft.com/office/powerpoint/2010/main" val="2574506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B0A0E-55C5-D31D-2C94-AC768D691D8E}"/>
              </a:ext>
            </a:extLst>
          </p:cNvPr>
          <p:cNvSpPr>
            <a:spLocks noGrp="1"/>
          </p:cNvSpPr>
          <p:nvPr>
            <p:ph type="title"/>
          </p:nvPr>
        </p:nvSpPr>
        <p:spPr>
          <a:xfrm>
            <a:off x="1066800" y="642594"/>
            <a:ext cx="10058400" cy="1371600"/>
          </a:xfrm>
        </p:spPr>
        <p:txBody>
          <a:bodyPr/>
          <a:lstStyle/>
          <a:p>
            <a:r>
              <a:rPr lang="en-US" dirty="0"/>
              <a:t>Learner’s book page 25</a:t>
            </a:r>
          </a:p>
        </p:txBody>
      </p:sp>
      <p:sp>
        <p:nvSpPr>
          <p:cNvPr id="3" name="Content Placeholder 2">
            <a:extLst>
              <a:ext uri="{FF2B5EF4-FFF2-40B4-BE49-F238E27FC236}">
                <a16:creationId xmlns:a16="http://schemas.microsoft.com/office/drawing/2014/main" id="{E61CB2A9-386C-F1F5-59E8-E47BA19F29E1}"/>
              </a:ext>
            </a:extLst>
          </p:cNvPr>
          <p:cNvSpPr>
            <a:spLocks noGrp="1"/>
          </p:cNvSpPr>
          <p:nvPr>
            <p:ph idx="1"/>
          </p:nvPr>
        </p:nvSpPr>
        <p:spPr>
          <a:xfrm>
            <a:off x="1066800" y="1611506"/>
            <a:ext cx="10058400" cy="4603899"/>
          </a:xfrm>
        </p:spPr>
        <p:txBody>
          <a:bodyPr>
            <a:normAutofit/>
          </a:bodyPr>
          <a:lstStyle/>
          <a:p>
            <a:pPr marL="0" indent="0">
              <a:buNone/>
            </a:pPr>
            <a:r>
              <a:rPr lang="en-US" sz="2800" b="1" u="sng" dirty="0"/>
              <a:t>Questions </a:t>
            </a:r>
          </a:p>
          <a:p>
            <a:pPr marL="0" indent="0">
              <a:buNone/>
            </a:pPr>
            <a:endParaRPr lang="en-US" sz="2800" b="1" u="sng" dirty="0"/>
          </a:p>
          <a:p>
            <a:r>
              <a:rPr lang="en-US" sz="2800" dirty="0"/>
              <a:t>Q1) a- Any living thing that lives on or in the body of another living thing.</a:t>
            </a:r>
          </a:p>
          <a:p>
            <a:endParaRPr lang="en-US" sz="2800" dirty="0"/>
          </a:p>
          <a:p>
            <a:r>
              <a:rPr lang="en-US" sz="2800" dirty="0"/>
              <a:t> b- They grow and reproduce in the bodies of other living things</a:t>
            </a:r>
          </a:p>
        </p:txBody>
      </p:sp>
    </p:spTree>
    <p:extLst>
      <p:ext uri="{BB962C8B-B14F-4D97-AF65-F5344CB8AC3E}">
        <p14:creationId xmlns:p14="http://schemas.microsoft.com/office/powerpoint/2010/main" val="2784133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C96F-5052-4BA2-D91B-247F598514CD}"/>
              </a:ext>
            </a:extLst>
          </p:cNvPr>
          <p:cNvSpPr>
            <a:spLocks noGrp="1"/>
          </p:cNvSpPr>
          <p:nvPr>
            <p:ph type="title"/>
          </p:nvPr>
        </p:nvSpPr>
        <p:spPr>
          <a:xfrm>
            <a:off x="122904" y="-160180"/>
            <a:ext cx="10058400" cy="1371600"/>
          </a:xfrm>
        </p:spPr>
        <p:txBody>
          <a:bodyPr/>
          <a:lstStyle/>
          <a:p>
            <a:r>
              <a:rPr lang="en-US" dirty="0"/>
              <a:t>Learner’s book page 28</a:t>
            </a:r>
          </a:p>
        </p:txBody>
      </p:sp>
      <p:sp>
        <p:nvSpPr>
          <p:cNvPr id="3" name="Content Placeholder 2">
            <a:extLst>
              <a:ext uri="{FF2B5EF4-FFF2-40B4-BE49-F238E27FC236}">
                <a16:creationId xmlns:a16="http://schemas.microsoft.com/office/drawing/2014/main" id="{B4889272-0FB8-BCF9-AFCA-E4B860F6ECAA}"/>
              </a:ext>
            </a:extLst>
          </p:cNvPr>
          <p:cNvSpPr>
            <a:spLocks noGrp="1"/>
          </p:cNvSpPr>
          <p:nvPr>
            <p:ph idx="1"/>
          </p:nvPr>
        </p:nvSpPr>
        <p:spPr>
          <a:xfrm>
            <a:off x="457200" y="1041236"/>
            <a:ext cx="10058400" cy="3931920"/>
          </a:xfrm>
        </p:spPr>
        <p:txBody>
          <a:bodyPr/>
          <a:lstStyle/>
          <a:p>
            <a:r>
              <a:rPr lang="en-US" b="1" u="sng" dirty="0"/>
              <a:t>Activity #2</a:t>
            </a:r>
          </a:p>
          <a:p>
            <a:endParaRPr lang="en-US" dirty="0"/>
          </a:p>
        </p:txBody>
      </p:sp>
      <p:pic>
        <p:nvPicPr>
          <p:cNvPr id="5" name="Picture 4">
            <a:extLst>
              <a:ext uri="{FF2B5EF4-FFF2-40B4-BE49-F238E27FC236}">
                <a16:creationId xmlns:a16="http://schemas.microsoft.com/office/drawing/2014/main" id="{AE402B38-584F-8894-0148-E621C069178F}"/>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798384" y="843435"/>
            <a:ext cx="4379163" cy="6107158"/>
          </a:xfrm>
          <a:prstGeom prst="rect">
            <a:avLst/>
          </a:prstGeom>
        </p:spPr>
      </p:pic>
    </p:spTree>
    <p:extLst>
      <p:ext uri="{BB962C8B-B14F-4D97-AF65-F5344CB8AC3E}">
        <p14:creationId xmlns:p14="http://schemas.microsoft.com/office/powerpoint/2010/main" val="3011910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B641-69CC-5B64-B8F3-802D786C8A08}"/>
              </a:ext>
            </a:extLst>
          </p:cNvPr>
          <p:cNvSpPr>
            <a:spLocks noGrp="1"/>
          </p:cNvSpPr>
          <p:nvPr>
            <p:ph type="title"/>
          </p:nvPr>
        </p:nvSpPr>
        <p:spPr>
          <a:xfrm>
            <a:off x="221226" y="0"/>
            <a:ext cx="10058400" cy="1371600"/>
          </a:xfrm>
        </p:spPr>
        <p:txBody>
          <a:bodyPr/>
          <a:lstStyle/>
          <a:p>
            <a:r>
              <a:rPr lang="en-US" dirty="0"/>
              <a:t>Learner’s book page 28 </a:t>
            </a:r>
          </a:p>
        </p:txBody>
      </p:sp>
      <p:sp>
        <p:nvSpPr>
          <p:cNvPr id="3" name="Content Placeholder 2">
            <a:extLst>
              <a:ext uri="{FF2B5EF4-FFF2-40B4-BE49-F238E27FC236}">
                <a16:creationId xmlns:a16="http://schemas.microsoft.com/office/drawing/2014/main" id="{985850AE-33EA-2F9B-9748-CA9B981CE2B3}"/>
              </a:ext>
            </a:extLst>
          </p:cNvPr>
          <p:cNvSpPr>
            <a:spLocks noGrp="1"/>
          </p:cNvSpPr>
          <p:nvPr>
            <p:ph idx="1"/>
          </p:nvPr>
        </p:nvSpPr>
        <p:spPr>
          <a:xfrm>
            <a:off x="403123" y="1120878"/>
            <a:ext cx="10722077" cy="4471711"/>
          </a:xfrm>
        </p:spPr>
        <p:txBody>
          <a:bodyPr/>
          <a:lstStyle/>
          <a:p>
            <a:r>
              <a:rPr lang="en-US" b="1" u="sng" dirty="0"/>
              <a:t>Think like a scientist </a:t>
            </a:r>
          </a:p>
        </p:txBody>
      </p:sp>
      <p:pic>
        <p:nvPicPr>
          <p:cNvPr id="5" name="Picture 4">
            <a:extLst>
              <a:ext uri="{FF2B5EF4-FFF2-40B4-BE49-F238E27FC236}">
                <a16:creationId xmlns:a16="http://schemas.microsoft.com/office/drawing/2014/main" id="{E6346C27-639E-1EDB-9DC4-BA08DFB25944}"/>
              </a:ext>
            </a:extLst>
          </p:cNvPr>
          <p:cNvPicPr>
            <a:picLocks noChangeAspect="1"/>
          </p:cNvPicPr>
          <p:nvPr/>
        </p:nvPicPr>
        <p:blipFill>
          <a:blip r:embed="rId2"/>
          <a:stretch>
            <a:fillRect/>
          </a:stretch>
        </p:blipFill>
        <p:spPr>
          <a:xfrm>
            <a:off x="906033" y="1790371"/>
            <a:ext cx="6527153" cy="4143180"/>
          </a:xfrm>
          <a:prstGeom prst="rect">
            <a:avLst/>
          </a:prstGeom>
        </p:spPr>
      </p:pic>
    </p:spTree>
    <p:extLst>
      <p:ext uri="{BB962C8B-B14F-4D97-AF65-F5344CB8AC3E}">
        <p14:creationId xmlns:p14="http://schemas.microsoft.com/office/powerpoint/2010/main" val="2317656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274D0-4290-9B59-B072-8744FEDB1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C7515-6C78-AC7C-A40D-C3183D6A0B8A}"/>
              </a:ext>
            </a:extLst>
          </p:cNvPr>
          <p:cNvSpPr>
            <a:spLocks noGrp="1"/>
          </p:cNvSpPr>
          <p:nvPr>
            <p:ph type="title"/>
          </p:nvPr>
        </p:nvSpPr>
        <p:spPr>
          <a:xfrm>
            <a:off x="221226" y="0"/>
            <a:ext cx="10058400" cy="1371600"/>
          </a:xfrm>
        </p:spPr>
        <p:txBody>
          <a:bodyPr/>
          <a:lstStyle/>
          <a:p>
            <a:r>
              <a:rPr lang="en-US" dirty="0"/>
              <a:t>Learner’s book page 28 </a:t>
            </a:r>
          </a:p>
        </p:txBody>
      </p:sp>
      <p:sp>
        <p:nvSpPr>
          <p:cNvPr id="3" name="Content Placeholder 2">
            <a:extLst>
              <a:ext uri="{FF2B5EF4-FFF2-40B4-BE49-F238E27FC236}">
                <a16:creationId xmlns:a16="http://schemas.microsoft.com/office/drawing/2014/main" id="{7CF4EE1D-3078-F689-1B91-1225C8FC01D7}"/>
              </a:ext>
            </a:extLst>
          </p:cNvPr>
          <p:cNvSpPr>
            <a:spLocks noGrp="1"/>
          </p:cNvSpPr>
          <p:nvPr>
            <p:ph idx="1"/>
          </p:nvPr>
        </p:nvSpPr>
        <p:spPr>
          <a:xfrm>
            <a:off x="403123" y="1120878"/>
            <a:ext cx="10722077" cy="5211096"/>
          </a:xfrm>
        </p:spPr>
        <p:txBody>
          <a:bodyPr>
            <a:normAutofit lnSpcReduction="10000"/>
          </a:bodyPr>
          <a:lstStyle/>
          <a:p>
            <a:r>
              <a:rPr lang="en-US" b="1" u="sng" dirty="0"/>
              <a:t>Think like a scientist </a:t>
            </a:r>
          </a:p>
          <a:p>
            <a:endParaRPr lang="en-US" sz="2000" b="1" u="sng" dirty="0"/>
          </a:p>
          <a:p>
            <a:r>
              <a:rPr lang="en-US" sz="2000" dirty="0"/>
              <a:t>2-a-Keep the kitchen, toilet and surroundings clean.</a:t>
            </a:r>
          </a:p>
          <a:p>
            <a:r>
              <a:rPr lang="en-US" sz="2000" dirty="0"/>
              <a:t>     b Wash hands after working with food.</a:t>
            </a:r>
          </a:p>
          <a:p>
            <a:endParaRPr lang="en-US" sz="2000" b="1" u="sng" dirty="0"/>
          </a:p>
          <a:p>
            <a:r>
              <a:rPr lang="en-US" sz="2000" dirty="0"/>
              <a:t>3-The soap helps to kill germs.</a:t>
            </a:r>
          </a:p>
          <a:p>
            <a:endParaRPr lang="en-US" sz="2000" dirty="0"/>
          </a:p>
          <a:p>
            <a:r>
              <a:rPr lang="en-US" sz="2000" dirty="0"/>
              <a:t>4-So they don’t spread germs.</a:t>
            </a:r>
          </a:p>
          <a:p>
            <a:endParaRPr lang="en-US" sz="2000" dirty="0"/>
          </a:p>
          <a:p>
            <a:r>
              <a:rPr lang="en-US" sz="2000" dirty="0"/>
              <a:t>5-To stop germs from our bodies spreading through the air to other people.</a:t>
            </a:r>
          </a:p>
          <a:p>
            <a:endParaRPr lang="en-US" sz="2000" dirty="0"/>
          </a:p>
          <a:p>
            <a:r>
              <a:rPr lang="en-US" sz="2000" dirty="0"/>
              <a:t>6-Germs live and grow better in moist conditions; a dirty towel may have germs on it which rub off onto our hands. </a:t>
            </a:r>
          </a:p>
        </p:txBody>
      </p:sp>
    </p:spTree>
    <p:extLst>
      <p:ext uri="{BB962C8B-B14F-4D97-AF65-F5344CB8AC3E}">
        <p14:creationId xmlns:p14="http://schemas.microsoft.com/office/powerpoint/2010/main" val="28054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fade">
                                      <p:cBhvr>
                                        <p:cTn id="25" dur="500"/>
                                        <p:tgtEl>
                                          <p:spTgt spid="3">
                                            <p:txEl>
                                              <p:pRg st="9" end="9"/>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F7CA6-072A-CB7E-A474-49C3BC5BF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6D7A9-0EFF-D93F-73C5-5917AFA3DC94}"/>
              </a:ext>
            </a:extLst>
          </p:cNvPr>
          <p:cNvSpPr>
            <a:spLocks noGrp="1"/>
          </p:cNvSpPr>
          <p:nvPr>
            <p:ph type="ctrTitle"/>
          </p:nvPr>
        </p:nvSpPr>
        <p:spPr>
          <a:xfrm>
            <a:off x="1559446" y="2548464"/>
            <a:ext cx="9068586" cy="1337737"/>
          </a:xfrm>
        </p:spPr>
        <p:txBody>
          <a:bodyPr/>
          <a:lstStyle/>
          <a:p>
            <a:r>
              <a:rPr lang="en-US" b="1" dirty="0"/>
              <a:t>Science </a:t>
            </a:r>
            <a:br>
              <a:rPr lang="en-US" b="1" dirty="0"/>
            </a:br>
            <a:endParaRPr lang="en-US" b="1" dirty="0"/>
          </a:p>
        </p:txBody>
      </p:sp>
      <p:sp>
        <p:nvSpPr>
          <p:cNvPr id="3" name="Subtitle 2">
            <a:extLst>
              <a:ext uri="{FF2B5EF4-FFF2-40B4-BE49-F238E27FC236}">
                <a16:creationId xmlns:a16="http://schemas.microsoft.com/office/drawing/2014/main" id="{FA327463-5E8E-CF29-7D08-CE83386480B2}"/>
              </a:ext>
            </a:extLst>
          </p:cNvPr>
          <p:cNvSpPr>
            <a:spLocks noGrp="1"/>
          </p:cNvSpPr>
          <p:nvPr>
            <p:ph type="subTitle" idx="1"/>
          </p:nvPr>
        </p:nvSpPr>
        <p:spPr>
          <a:xfrm>
            <a:off x="1562100" y="4444182"/>
            <a:ext cx="9070848" cy="695082"/>
          </a:xfrm>
        </p:spPr>
        <p:txBody>
          <a:bodyPr>
            <a:normAutofit/>
          </a:bodyPr>
          <a:lstStyle/>
          <a:p>
            <a:r>
              <a:rPr lang="en-US" sz="1800" b="1" dirty="0"/>
              <a:t>Answer key for</a:t>
            </a:r>
          </a:p>
          <a:p>
            <a:r>
              <a:rPr lang="en-US" sz="1800" b="1" dirty="0"/>
              <a:t> Workbook</a:t>
            </a:r>
          </a:p>
        </p:txBody>
      </p:sp>
    </p:spTree>
    <p:extLst>
      <p:ext uri="{BB962C8B-B14F-4D97-AF65-F5344CB8AC3E}">
        <p14:creationId xmlns:p14="http://schemas.microsoft.com/office/powerpoint/2010/main" val="972212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9580C-AE9B-CB4D-2371-A3B3675B44A5}"/>
              </a:ext>
            </a:extLst>
          </p:cNvPr>
          <p:cNvSpPr>
            <a:spLocks noGrp="1"/>
          </p:cNvSpPr>
          <p:nvPr>
            <p:ph type="title"/>
          </p:nvPr>
        </p:nvSpPr>
        <p:spPr>
          <a:xfrm>
            <a:off x="478557" y="0"/>
            <a:ext cx="10058400" cy="1371600"/>
          </a:xfrm>
        </p:spPr>
        <p:txBody>
          <a:bodyPr/>
          <a:lstStyle/>
          <a:p>
            <a:r>
              <a:rPr lang="en-US" dirty="0"/>
              <a:t>Workbook page 2</a:t>
            </a:r>
          </a:p>
        </p:txBody>
      </p:sp>
      <p:pic>
        <p:nvPicPr>
          <p:cNvPr id="5" name="Content Placeholder 4">
            <a:extLst>
              <a:ext uri="{FF2B5EF4-FFF2-40B4-BE49-F238E27FC236}">
                <a16:creationId xmlns:a16="http://schemas.microsoft.com/office/drawing/2014/main" id="{FB271134-55D5-4B07-25F5-5D5A765A8D1E}"/>
              </a:ext>
            </a:extLst>
          </p:cNvPr>
          <p:cNvPicPr>
            <a:picLocks noGrp="1" noChangeAspect="1"/>
          </p:cNvPicPr>
          <p:nvPr>
            <p:ph idx="1"/>
          </p:nvPr>
        </p:nvPicPr>
        <p:blipFill>
          <a:blip r:embed="rId2"/>
          <a:stretch>
            <a:fillRect/>
          </a:stretch>
        </p:blipFill>
        <p:spPr>
          <a:xfrm>
            <a:off x="2500779" y="1371600"/>
            <a:ext cx="6013956" cy="5080182"/>
          </a:xfrm>
          <a:prstGeom prst="rect">
            <a:avLst/>
          </a:prstGeom>
        </p:spPr>
      </p:pic>
    </p:spTree>
    <p:extLst>
      <p:ext uri="{BB962C8B-B14F-4D97-AF65-F5344CB8AC3E}">
        <p14:creationId xmlns:p14="http://schemas.microsoft.com/office/powerpoint/2010/main" val="4192767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F9F17-9315-190D-313B-12D8550600ED}"/>
              </a:ext>
            </a:extLst>
          </p:cNvPr>
          <p:cNvSpPr>
            <a:spLocks noGrp="1"/>
          </p:cNvSpPr>
          <p:nvPr>
            <p:ph type="title"/>
          </p:nvPr>
        </p:nvSpPr>
        <p:spPr/>
        <p:txBody>
          <a:bodyPr/>
          <a:lstStyle/>
          <a:p>
            <a:r>
              <a:rPr lang="en-US" dirty="0"/>
              <a:t>Learner’s book page 5</a:t>
            </a:r>
          </a:p>
        </p:txBody>
      </p:sp>
      <p:sp>
        <p:nvSpPr>
          <p:cNvPr id="3" name="Content Placeholder 2">
            <a:extLst>
              <a:ext uri="{FF2B5EF4-FFF2-40B4-BE49-F238E27FC236}">
                <a16:creationId xmlns:a16="http://schemas.microsoft.com/office/drawing/2014/main" id="{3D9AD4F9-251E-268E-F2C6-B0DE439E4D60}"/>
              </a:ext>
            </a:extLst>
          </p:cNvPr>
          <p:cNvSpPr>
            <a:spLocks noGrp="1"/>
          </p:cNvSpPr>
          <p:nvPr>
            <p:ph idx="1"/>
          </p:nvPr>
        </p:nvSpPr>
        <p:spPr/>
        <p:txBody>
          <a:bodyPr>
            <a:normAutofit/>
          </a:bodyPr>
          <a:lstStyle/>
          <a:p>
            <a:pPr algn="ctr"/>
            <a:r>
              <a:rPr lang="en-US" sz="2400" b="1" u="sng" dirty="0"/>
              <a:t>Questions </a:t>
            </a:r>
          </a:p>
          <a:p>
            <a:pPr algn="ctr"/>
            <a:endParaRPr lang="en-US" sz="2000" b="1" dirty="0"/>
          </a:p>
          <a:p>
            <a:r>
              <a:rPr lang="en-US" sz="2000" b="1" dirty="0"/>
              <a:t>Q1)A ) The heart pumps blood around the body.</a:t>
            </a:r>
          </a:p>
          <a:p>
            <a:pPr marL="0" indent="0">
              <a:buNone/>
            </a:pPr>
            <a:r>
              <a:rPr lang="en-US" sz="2000" b="1" dirty="0"/>
              <a:t> B) To supply all parts of the body with food and oxygen and to remove waste products from different parts of the body. </a:t>
            </a:r>
          </a:p>
          <a:p>
            <a:endParaRPr lang="en-US" sz="2000" b="1" dirty="0"/>
          </a:p>
          <a:p>
            <a:r>
              <a:rPr lang="en-US" sz="2000" b="1" dirty="0"/>
              <a:t>Q2) The heart muscle contracting as it pumps the blood. </a:t>
            </a:r>
          </a:p>
          <a:p>
            <a:endParaRPr lang="en-US" sz="2000" b="1" dirty="0"/>
          </a:p>
          <a:p>
            <a:r>
              <a:rPr lang="en-US" sz="2000" b="1" dirty="0"/>
              <a:t>Q3)To pick up oxygen that is carried in the blood to the rest of the body</a:t>
            </a:r>
          </a:p>
        </p:txBody>
      </p:sp>
    </p:spTree>
    <p:extLst>
      <p:ext uri="{BB962C8B-B14F-4D97-AF65-F5344CB8AC3E}">
        <p14:creationId xmlns:p14="http://schemas.microsoft.com/office/powerpoint/2010/main" val="108506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C4745-8AC8-7109-B7A4-85755DF906F7}"/>
              </a:ext>
            </a:extLst>
          </p:cNvPr>
          <p:cNvSpPr>
            <a:spLocks noGrp="1"/>
          </p:cNvSpPr>
          <p:nvPr>
            <p:ph type="title"/>
          </p:nvPr>
        </p:nvSpPr>
        <p:spPr/>
        <p:txBody>
          <a:bodyPr/>
          <a:lstStyle/>
          <a:p>
            <a:r>
              <a:rPr lang="en-US" dirty="0"/>
              <a:t>Workbook page 3</a:t>
            </a:r>
          </a:p>
        </p:txBody>
      </p:sp>
      <p:pic>
        <p:nvPicPr>
          <p:cNvPr id="5" name="Content Placeholder 4">
            <a:extLst>
              <a:ext uri="{FF2B5EF4-FFF2-40B4-BE49-F238E27FC236}">
                <a16:creationId xmlns:a16="http://schemas.microsoft.com/office/drawing/2014/main" id="{EF87C88E-BCB0-4DAE-774F-0079D15EBA95}"/>
              </a:ext>
            </a:extLst>
          </p:cNvPr>
          <p:cNvPicPr>
            <a:picLocks noGrp="1" noChangeAspect="1"/>
          </p:cNvPicPr>
          <p:nvPr>
            <p:ph idx="1"/>
          </p:nvPr>
        </p:nvPicPr>
        <p:blipFill>
          <a:blip r:embed="rId2"/>
          <a:stretch>
            <a:fillRect/>
          </a:stretch>
        </p:blipFill>
        <p:spPr>
          <a:xfrm>
            <a:off x="1868131" y="2553703"/>
            <a:ext cx="5605504" cy="1676157"/>
          </a:xfrm>
          <a:prstGeom prst="rect">
            <a:avLst/>
          </a:prstGeom>
        </p:spPr>
      </p:pic>
    </p:spTree>
    <p:extLst>
      <p:ext uri="{BB962C8B-B14F-4D97-AF65-F5344CB8AC3E}">
        <p14:creationId xmlns:p14="http://schemas.microsoft.com/office/powerpoint/2010/main" val="1766033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7110E-8B11-855E-EF3D-49B3FFCE7D14}"/>
              </a:ext>
            </a:extLst>
          </p:cNvPr>
          <p:cNvSpPr>
            <a:spLocks noGrp="1"/>
          </p:cNvSpPr>
          <p:nvPr>
            <p:ph type="title"/>
          </p:nvPr>
        </p:nvSpPr>
        <p:spPr/>
        <p:txBody>
          <a:bodyPr/>
          <a:lstStyle/>
          <a:p>
            <a:r>
              <a:rPr lang="en-US" dirty="0"/>
              <a:t>Workbook page 4</a:t>
            </a:r>
          </a:p>
        </p:txBody>
      </p:sp>
      <p:pic>
        <p:nvPicPr>
          <p:cNvPr id="5" name="Content Placeholder 4">
            <a:extLst>
              <a:ext uri="{FF2B5EF4-FFF2-40B4-BE49-F238E27FC236}">
                <a16:creationId xmlns:a16="http://schemas.microsoft.com/office/drawing/2014/main" id="{D6EA3496-6955-B668-3D21-44E0480C5D77}"/>
              </a:ext>
            </a:extLst>
          </p:cNvPr>
          <p:cNvPicPr>
            <a:picLocks noGrp="1" noChangeAspect="1"/>
          </p:cNvPicPr>
          <p:nvPr>
            <p:ph idx="1"/>
          </p:nvPr>
        </p:nvPicPr>
        <p:blipFill>
          <a:blip r:embed="rId2"/>
          <a:stretch>
            <a:fillRect/>
          </a:stretch>
        </p:blipFill>
        <p:spPr>
          <a:xfrm>
            <a:off x="3264444" y="2014194"/>
            <a:ext cx="4817673" cy="4176266"/>
          </a:xfrm>
          <a:prstGeom prst="rect">
            <a:avLst/>
          </a:prstGeom>
        </p:spPr>
      </p:pic>
    </p:spTree>
    <p:extLst>
      <p:ext uri="{BB962C8B-B14F-4D97-AF65-F5344CB8AC3E}">
        <p14:creationId xmlns:p14="http://schemas.microsoft.com/office/powerpoint/2010/main" val="3636749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746B4-9D5F-3CD5-AA98-3A09C08B8273}"/>
              </a:ext>
            </a:extLst>
          </p:cNvPr>
          <p:cNvSpPr>
            <a:spLocks noGrp="1"/>
          </p:cNvSpPr>
          <p:nvPr>
            <p:ph type="title"/>
          </p:nvPr>
        </p:nvSpPr>
        <p:spPr/>
        <p:txBody>
          <a:bodyPr/>
          <a:lstStyle/>
          <a:p>
            <a:r>
              <a:rPr lang="en-US" dirty="0"/>
              <a:t>Workbook page 5</a:t>
            </a:r>
          </a:p>
        </p:txBody>
      </p:sp>
      <p:sp>
        <p:nvSpPr>
          <p:cNvPr id="3" name="Content Placeholder 2">
            <a:extLst>
              <a:ext uri="{FF2B5EF4-FFF2-40B4-BE49-F238E27FC236}">
                <a16:creationId xmlns:a16="http://schemas.microsoft.com/office/drawing/2014/main" id="{07D9F44A-3985-6858-3E71-F3411C868A8B}"/>
              </a:ext>
            </a:extLst>
          </p:cNvPr>
          <p:cNvSpPr>
            <a:spLocks noGrp="1"/>
          </p:cNvSpPr>
          <p:nvPr>
            <p:ph idx="1"/>
          </p:nvPr>
        </p:nvSpPr>
        <p:spPr/>
        <p:txBody>
          <a:bodyPr>
            <a:normAutofit/>
          </a:bodyPr>
          <a:lstStyle/>
          <a:p>
            <a:r>
              <a:rPr lang="en-US" sz="2800" dirty="0"/>
              <a:t>B- Marcus’s pulse rate was lowest when he was sitting still because the body needs less nutrients and oxygen when it is still or inactive, </a:t>
            </a:r>
          </a:p>
          <a:p>
            <a:endParaRPr lang="en-US" sz="2800" dirty="0"/>
          </a:p>
          <a:p>
            <a:r>
              <a:rPr lang="en-US" sz="3200" dirty="0"/>
              <a:t>C- Playing football</a:t>
            </a:r>
          </a:p>
        </p:txBody>
      </p:sp>
    </p:spTree>
    <p:extLst>
      <p:ext uri="{BB962C8B-B14F-4D97-AF65-F5344CB8AC3E}">
        <p14:creationId xmlns:p14="http://schemas.microsoft.com/office/powerpoint/2010/main" val="3649444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BE454-AA3C-2A69-5C5A-54633B88226D}"/>
              </a:ext>
            </a:extLst>
          </p:cNvPr>
          <p:cNvSpPr>
            <a:spLocks noGrp="1"/>
          </p:cNvSpPr>
          <p:nvPr>
            <p:ph type="title"/>
          </p:nvPr>
        </p:nvSpPr>
        <p:spPr/>
        <p:txBody>
          <a:bodyPr/>
          <a:lstStyle/>
          <a:p>
            <a:r>
              <a:rPr lang="en-US" dirty="0"/>
              <a:t>Workbook page 5</a:t>
            </a:r>
          </a:p>
        </p:txBody>
      </p:sp>
      <p:sp>
        <p:nvSpPr>
          <p:cNvPr id="3" name="Content Placeholder 2">
            <a:extLst>
              <a:ext uri="{FF2B5EF4-FFF2-40B4-BE49-F238E27FC236}">
                <a16:creationId xmlns:a16="http://schemas.microsoft.com/office/drawing/2014/main" id="{1F5D1EAB-C369-7CBB-EFED-60542B0423D6}"/>
              </a:ext>
            </a:extLst>
          </p:cNvPr>
          <p:cNvSpPr>
            <a:spLocks noGrp="1"/>
          </p:cNvSpPr>
          <p:nvPr>
            <p:ph idx="1"/>
          </p:nvPr>
        </p:nvSpPr>
        <p:spPr>
          <a:xfrm>
            <a:off x="1066800" y="1818968"/>
            <a:ext cx="10058400" cy="4216072"/>
          </a:xfrm>
        </p:spPr>
        <p:txBody>
          <a:bodyPr>
            <a:normAutofit lnSpcReduction="10000"/>
          </a:bodyPr>
          <a:lstStyle/>
          <a:p>
            <a:r>
              <a:rPr lang="en-US" sz="2800" dirty="0"/>
              <a:t>D-Yes. The measurement for digging. The pulse rate measured is low although he is doing a physical activity</a:t>
            </a:r>
          </a:p>
          <a:p>
            <a:pPr marL="0" indent="0">
              <a:buNone/>
            </a:pPr>
            <a:r>
              <a:rPr lang="en-US" sz="2800" dirty="0"/>
              <a:t> </a:t>
            </a:r>
          </a:p>
          <a:p>
            <a:r>
              <a:rPr lang="en-US" sz="2800" dirty="0"/>
              <a:t>E- He should do all the activities for the same length of time, then measure his pulse rate. He should also start each activity after sitting still to allow his heartbeat to return to normal.</a:t>
            </a:r>
          </a:p>
          <a:p>
            <a:endParaRPr lang="en-US" sz="2800" dirty="0"/>
          </a:p>
          <a:p>
            <a:r>
              <a:rPr lang="en-US" sz="2800" dirty="0"/>
              <a:t>F-Body activity/exercise makes the pulse rate increase. </a:t>
            </a:r>
          </a:p>
          <a:p>
            <a:endParaRPr lang="en-US" sz="2800" dirty="0"/>
          </a:p>
          <a:p>
            <a:endParaRPr lang="en-US" dirty="0"/>
          </a:p>
        </p:txBody>
      </p:sp>
    </p:spTree>
    <p:extLst>
      <p:ext uri="{BB962C8B-B14F-4D97-AF65-F5344CB8AC3E}">
        <p14:creationId xmlns:p14="http://schemas.microsoft.com/office/powerpoint/2010/main" val="2504833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6A661-9C34-E89B-7B1E-0F0A6464BF85}"/>
              </a:ext>
            </a:extLst>
          </p:cNvPr>
          <p:cNvSpPr>
            <a:spLocks noGrp="1"/>
          </p:cNvSpPr>
          <p:nvPr>
            <p:ph type="title"/>
          </p:nvPr>
        </p:nvSpPr>
        <p:spPr/>
        <p:txBody>
          <a:bodyPr/>
          <a:lstStyle/>
          <a:p>
            <a:r>
              <a:rPr lang="en-US" dirty="0"/>
              <a:t>Workbook page 6</a:t>
            </a:r>
          </a:p>
        </p:txBody>
      </p:sp>
      <p:sp>
        <p:nvSpPr>
          <p:cNvPr id="3" name="Content Placeholder 2">
            <a:extLst>
              <a:ext uri="{FF2B5EF4-FFF2-40B4-BE49-F238E27FC236}">
                <a16:creationId xmlns:a16="http://schemas.microsoft.com/office/drawing/2014/main" id="{91CE904B-FE55-AA48-B6E7-758C52F39818}"/>
              </a:ext>
            </a:extLst>
          </p:cNvPr>
          <p:cNvSpPr>
            <a:spLocks noGrp="1"/>
          </p:cNvSpPr>
          <p:nvPr>
            <p:ph idx="1"/>
          </p:nvPr>
        </p:nvSpPr>
        <p:spPr/>
        <p:txBody>
          <a:bodyPr>
            <a:normAutofit/>
          </a:bodyPr>
          <a:lstStyle/>
          <a:p>
            <a:r>
              <a:rPr lang="en-US" sz="2400" dirty="0"/>
              <a:t>g -Marcus’s pulse rate would increase. The more active you are, the more often your heart must beat to carry enough nutrients and oxygen from the blood to your muscles.</a:t>
            </a:r>
          </a:p>
        </p:txBody>
      </p:sp>
    </p:spTree>
    <p:extLst>
      <p:ext uri="{BB962C8B-B14F-4D97-AF65-F5344CB8AC3E}">
        <p14:creationId xmlns:p14="http://schemas.microsoft.com/office/powerpoint/2010/main" val="677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4BEB6-80BA-19DF-0529-9699BC1F008A}"/>
              </a:ext>
            </a:extLst>
          </p:cNvPr>
          <p:cNvSpPr>
            <a:spLocks noGrp="1"/>
          </p:cNvSpPr>
          <p:nvPr>
            <p:ph type="title"/>
          </p:nvPr>
        </p:nvSpPr>
        <p:spPr/>
        <p:txBody>
          <a:bodyPr/>
          <a:lstStyle/>
          <a:p>
            <a:r>
              <a:rPr lang="en-US" dirty="0"/>
              <a:t>Workbook page 6</a:t>
            </a:r>
          </a:p>
        </p:txBody>
      </p:sp>
      <p:sp>
        <p:nvSpPr>
          <p:cNvPr id="3" name="Content Placeholder 2">
            <a:extLst>
              <a:ext uri="{FF2B5EF4-FFF2-40B4-BE49-F238E27FC236}">
                <a16:creationId xmlns:a16="http://schemas.microsoft.com/office/drawing/2014/main" id="{D31DBA8F-D6DF-E84F-B935-7810C2F9662E}"/>
              </a:ext>
            </a:extLst>
          </p:cNvPr>
          <p:cNvSpPr>
            <a:spLocks noGrp="1"/>
          </p:cNvSpPr>
          <p:nvPr>
            <p:ph idx="1"/>
          </p:nvPr>
        </p:nvSpPr>
        <p:spPr/>
        <p:txBody>
          <a:bodyPr>
            <a:normAutofit/>
          </a:bodyPr>
          <a:lstStyle/>
          <a:p>
            <a:r>
              <a:rPr lang="en-US" sz="3200" dirty="0"/>
              <a:t>We breathe in air through our </a:t>
            </a:r>
            <a:r>
              <a:rPr lang="en-US" sz="3200" b="1" u="sng" dirty="0"/>
              <a:t>nose or mouth</a:t>
            </a:r>
            <a:r>
              <a:rPr lang="en-US" sz="3200" dirty="0"/>
              <a:t>. The air we breathe in contains </a:t>
            </a:r>
            <a:r>
              <a:rPr lang="en-US" sz="3200" b="1" u="sng" dirty="0"/>
              <a:t>oxygen</a:t>
            </a:r>
            <a:r>
              <a:rPr lang="en-US" sz="3200" dirty="0"/>
              <a:t> gas. The air moves down the </a:t>
            </a:r>
            <a:r>
              <a:rPr lang="en-US" sz="3200" b="1" u="sng" dirty="0"/>
              <a:t>windpipe</a:t>
            </a:r>
            <a:r>
              <a:rPr lang="en-US" sz="3200" dirty="0"/>
              <a:t> and into our </a:t>
            </a:r>
            <a:r>
              <a:rPr lang="en-US" sz="3200" b="1" u="sng" dirty="0"/>
              <a:t>lungs.</a:t>
            </a:r>
            <a:r>
              <a:rPr lang="en-US" sz="3200" dirty="0"/>
              <a:t> The </a:t>
            </a:r>
            <a:r>
              <a:rPr lang="en-US" sz="3200" b="1" u="sng" dirty="0"/>
              <a:t>oxygen</a:t>
            </a:r>
            <a:r>
              <a:rPr lang="en-US" sz="3200" dirty="0"/>
              <a:t> in the air then moves from the </a:t>
            </a:r>
            <a:r>
              <a:rPr lang="en-US" sz="3200" b="1" u="sng" dirty="0"/>
              <a:t>lungs </a:t>
            </a:r>
            <a:r>
              <a:rPr lang="en-US" sz="3200" dirty="0"/>
              <a:t>into the </a:t>
            </a:r>
            <a:r>
              <a:rPr lang="en-US" sz="3200" b="1" u="sng" dirty="0"/>
              <a:t>blood</a:t>
            </a:r>
            <a:r>
              <a:rPr lang="en-US" sz="3200" dirty="0"/>
              <a:t>. We breathe out air that contains </a:t>
            </a:r>
            <a:r>
              <a:rPr lang="en-US" sz="3200" b="1" u="sng" dirty="0"/>
              <a:t>carbon dioxide </a:t>
            </a:r>
            <a:r>
              <a:rPr lang="en-US" sz="3200" dirty="0"/>
              <a:t>gas. The </a:t>
            </a:r>
            <a:r>
              <a:rPr lang="en-US" sz="3200" b="1" u="sng" dirty="0"/>
              <a:t>ribs</a:t>
            </a:r>
            <a:r>
              <a:rPr lang="en-US" sz="3200" dirty="0"/>
              <a:t> protect our respiratory system. </a:t>
            </a:r>
          </a:p>
        </p:txBody>
      </p:sp>
    </p:spTree>
    <p:extLst>
      <p:ext uri="{BB962C8B-B14F-4D97-AF65-F5344CB8AC3E}">
        <p14:creationId xmlns:p14="http://schemas.microsoft.com/office/powerpoint/2010/main" val="114466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5169-360F-E838-1E8F-DD96F6FA2B33}"/>
              </a:ext>
            </a:extLst>
          </p:cNvPr>
          <p:cNvSpPr>
            <a:spLocks noGrp="1"/>
          </p:cNvSpPr>
          <p:nvPr>
            <p:ph type="title"/>
          </p:nvPr>
        </p:nvSpPr>
        <p:spPr/>
        <p:txBody>
          <a:bodyPr/>
          <a:lstStyle/>
          <a:p>
            <a:r>
              <a:rPr lang="en-US" dirty="0"/>
              <a:t>Workbook page 7</a:t>
            </a:r>
          </a:p>
        </p:txBody>
      </p:sp>
      <p:pic>
        <p:nvPicPr>
          <p:cNvPr id="5" name="Content Placeholder 4">
            <a:extLst>
              <a:ext uri="{FF2B5EF4-FFF2-40B4-BE49-F238E27FC236}">
                <a16:creationId xmlns:a16="http://schemas.microsoft.com/office/drawing/2014/main" id="{C0E416BC-5607-E6BA-CCD5-5D9C92F63D64}"/>
              </a:ext>
            </a:extLst>
          </p:cNvPr>
          <p:cNvPicPr>
            <a:picLocks noGrp="1" noChangeAspect="1"/>
          </p:cNvPicPr>
          <p:nvPr>
            <p:ph idx="1"/>
          </p:nvPr>
        </p:nvPicPr>
        <p:blipFill>
          <a:blip r:embed="rId2"/>
          <a:stretch>
            <a:fillRect/>
          </a:stretch>
        </p:blipFill>
        <p:spPr>
          <a:xfrm>
            <a:off x="2349910" y="1735040"/>
            <a:ext cx="5804655" cy="4628895"/>
          </a:xfrm>
          <a:prstGeom prst="rect">
            <a:avLst/>
          </a:prstGeom>
        </p:spPr>
      </p:pic>
    </p:spTree>
    <p:extLst>
      <p:ext uri="{BB962C8B-B14F-4D97-AF65-F5344CB8AC3E}">
        <p14:creationId xmlns:p14="http://schemas.microsoft.com/office/powerpoint/2010/main" val="3559638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289AA-C8D4-BAFE-E5E8-F0732E4DFF5D}"/>
              </a:ext>
            </a:extLst>
          </p:cNvPr>
          <p:cNvSpPr>
            <a:spLocks noGrp="1"/>
          </p:cNvSpPr>
          <p:nvPr>
            <p:ph type="title"/>
          </p:nvPr>
        </p:nvSpPr>
        <p:spPr>
          <a:xfrm>
            <a:off x="697665" y="0"/>
            <a:ext cx="10058400" cy="1371600"/>
          </a:xfrm>
        </p:spPr>
        <p:txBody>
          <a:bodyPr/>
          <a:lstStyle/>
          <a:p>
            <a:r>
              <a:rPr lang="en-US" dirty="0"/>
              <a:t>Workbook page 8+9</a:t>
            </a:r>
          </a:p>
        </p:txBody>
      </p:sp>
      <p:pic>
        <p:nvPicPr>
          <p:cNvPr id="5" name="Picture 4">
            <a:extLst>
              <a:ext uri="{FF2B5EF4-FFF2-40B4-BE49-F238E27FC236}">
                <a16:creationId xmlns:a16="http://schemas.microsoft.com/office/drawing/2014/main" id="{F8CBE64B-0FF7-F4D4-92B7-FB685D4BC45A}"/>
              </a:ext>
            </a:extLst>
          </p:cNvPr>
          <p:cNvPicPr>
            <a:picLocks noChangeAspect="1"/>
          </p:cNvPicPr>
          <p:nvPr/>
        </p:nvPicPr>
        <p:blipFill>
          <a:blip r:embed="rId2"/>
          <a:stretch>
            <a:fillRect/>
          </a:stretch>
        </p:blipFill>
        <p:spPr>
          <a:xfrm>
            <a:off x="2093420" y="1473819"/>
            <a:ext cx="7266890" cy="4847981"/>
          </a:xfrm>
          <a:prstGeom prst="rect">
            <a:avLst/>
          </a:prstGeom>
        </p:spPr>
      </p:pic>
    </p:spTree>
    <p:extLst>
      <p:ext uri="{BB962C8B-B14F-4D97-AF65-F5344CB8AC3E}">
        <p14:creationId xmlns:p14="http://schemas.microsoft.com/office/powerpoint/2010/main" val="377244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3CF4E-0122-E913-96EB-6A07A13B7E31}"/>
              </a:ext>
            </a:extLst>
          </p:cNvPr>
          <p:cNvSpPr>
            <a:spLocks noGrp="1"/>
          </p:cNvSpPr>
          <p:nvPr>
            <p:ph type="title"/>
          </p:nvPr>
        </p:nvSpPr>
        <p:spPr/>
        <p:txBody>
          <a:bodyPr/>
          <a:lstStyle/>
          <a:p>
            <a:r>
              <a:rPr lang="en-US" dirty="0"/>
              <a:t>Workbook page 9</a:t>
            </a:r>
          </a:p>
        </p:txBody>
      </p:sp>
      <p:sp>
        <p:nvSpPr>
          <p:cNvPr id="3" name="Content Placeholder 2">
            <a:extLst>
              <a:ext uri="{FF2B5EF4-FFF2-40B4-BE49-F238E27FC236}">
                <a16:creationId xmlns:a16="http://schemas.microsoft.com/office/drawing/2014/main" id="{693322F1-03B4-8416-0EA6-DFFE0B431BE2}"/>
              </a:ext>
            </a:extLst>
          </p:cNvPr>
          <p:cNvSpPr>
            <a:spLocks noGrp="1"/>
          </p:cNvSpPr>
          <p:nvPr>
            <p:ph idx="1"/>
          </p:nvPr>
        </p:nvSpPr>
        <p:spPr/>
        <p:txBody>
          <a:bodyPr>
            <a:normAutofit/>
          </a:bodyPr>
          <a:lstStyle/>
          <a:p>
            <a:r>
              <a:rPr lang="en-US" sz="2400" dirty="0"/>
              <a:t>b -As the pulse rate increase, the breathing rate also increases during exercise.</a:t>
            </a:r>
          </a:p>
          <a:p>
            <a:endParaRPr lang="en-US" sz="2400" dirty="0"/>
          </a:p>
          <a:p>
            <a:r>
              <a:rPr lang="en-US" sz="2400" dirty="0"/>
              <a:t>C-</a:t>
            </a:r>
            <a:r>
              <a:rPr lang="en-US" sz="2400" dirty="0" err="1"/>
              <a:t>i</a:t>
            </a:r>
            <a:r>
              <a:rPr lang="en-US" sz="2400" dirty="0"/>
              <a:t> -The person with a pulse rate of 100 heartbeats per minute and a breathing rate of 26 breaths per minute.</a:t>
            </a:r>
          </a:p>
          <a:p>
            <a:endParaRPr lang="en-US" sz="2400" dirty="0"/>
          </a:p>
          <a:p>
            <a:r>
              <a:rPr lang="en-US" sz="2400" dirty="0" err="1"/>
              <a:t>Ii</a:t>
            </a:r>
            <a:r>
              <a:rPr lang="en-US" sz="2400" dirty="0"/>
              <a:t>- the breathing rate was not accurately measured, or the person had a very large lung capacity.</a:t>
            </a:r>
          </a:p>
        </p:txBody>
      </p:sp>
    </p:spTree>
    <p:extLst>
      <p:ext uri="{BB962C8B-B14F-4D97-AF65-F5344CB8AC3E}">
        <p14:creationId xmlns:p14="http://schemas.microsoft.com/office/powerpoint/2010/main" val="313178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EC907-A4F3-468E-6E91-EE4C887BCE66}"/>
              </a:ext>
            </a:extLst>
          </p:cNvPr>
          <p:cNvSpPr>
            <a:spLocks noGrp="1"/>
          </p:cNvSpPr>
          <p:nvPr>
            <p:ph type="title"/>
          </p:nvPr>
        </p:nvSpPr>
        <p:spPr/>
        <p:txBody>
          <a:bodyPr/>
          <a:lstStyle/>
          <a:p>
            <a:r>
              <a:rPr lang="en-US" dirty="0"/>
              <a:t>Workbook page 10</a:t>
            </a:r>
          </a:p>
        </p:txBody>
      </p:sp>
      <p:sp>
        <p:nvSpPr>
          <p:cNvPr id="3" name="Content Placeholder 2">
            <a:extLst>
              <a:ext uri="{FF2B5EF4-FFF2-40B4-BE49-F238E27FC236}">
                <a16:creationId xmlns:a16="http://schemas.microsoft.com/office/drawing/2014/main" id="{A6451772-3EC3-4118-C4B0-1BC17503A808}"/>
              </a:ext>
            </a:extLst>
          </p:cNvPr>
          <p:cNvSpPr>
            <a:spLocks noGrp="1"/>
          </p:cNvSpPr>
          <p:nvPr>
            <p:ph idx="1"/>
          </p:nvPr>
        </p:nvSpPr>
        <p:spPr/>
        <p:txBody>
          <a:bodyPr>
            <a:normAutofit/>
          </a:bodyPr>
          <a:lstStyle/>
          <a:p>
            <a:r>
              <a:rPr lang="en-US" sz="2800" dirty="0"/>
              <a:t>D- Accept answers of between 116 and 124 heartbeats per minute. </a:t>
            </a:r>
          </a:p>
          <a:p>
            <a:endParaRPr lang="en-US" sz="2800" dirty="0"/>
          </a:p>
          <a:p>
            <a:r>
              <a:rPr lang="en-US" sz="2800" dirty="0"/>
              <a:t>E- After jogging on the spot for three minutes, a person with a high breathing rate has a higher pulse rate than a person with a low breathing rate</a:t>
            </a:r>
          </a:p>
        </p:txBody>
      </p:sp>
    </p:spTree>
    <p:extLst>
      <p:ext uri="{BB962C8B-B14F-4D97-AF65-F5344CB8AC3E}">
        <p14:creationId xmlns:p14="http://schemas.microsoft.com/office/powerpoint/2010/main" val="931543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A64EB-782C-7E5F-B047-D5985F5AAB88}"/>
              </a:ext>
            </a:extLst>
          </p:cNvPr>
          <p:cNvSpPr>
            <a:spLocks noGrp="1"/>
          </p:cNvSpPr>
          <p:nvPr>
            <p:ph type="title"/>
          </p:nvPr>
        </p:nvSpPr>
        <p:spPr/>
        <p:txBody>
          <a:bodyPr/>
          <a:lstStyle/>
          <a:p>
            <a:r>
              <a:rPr lang="en-US" dirty="0"/>
              <a:t>Learner’s book page 5</a:t>
            </a:r>
          </a:p>
        </p:txBody>
      </p:sp>
      <p:sp>
        <p:nvSpPr>
          <p:cNvPr id="3" name="Content Placeholder 2">
            <a:extLst>
              <a:ext uri="{FF2B5EF4-FFF2-40B4-BE49-F238E27FC236}">
                <a16:creationId xmlns:a16="http://schemas.microsoft.com/office/drawing/2014/main" id="{606B01CC-8ED6-EA88-CD9F-ED8AE2CBB8CF}"/>
              </a:ext>
            </a:extLst>
          </p:cNvPr>
          <p:cNvSpPr>
            <a:spLocks noGrp="1"/>
          </p:cNvSpPr>
          <p:nvPr>
            <p:ph idx="1"/>
          </p:nvPr>
        </p:nvSpPr>
        <p:spPr>
          <a:xfrm>
            <a:off x="1066800" y="1867146"/>
            <a:ext cx="10058400" cy="4523822"/>
          </a:xfrm>
        </p:spPr>
        <p:txBody>
          <a:bodyPr>
            <a:normAutofit/>
          </a:bodyPr>
          <a:lstStyle/>
          <a:p>
            <a:pPr marL="0" indent="0" algn="ctr">
              <a:buNone/>
            </a:pPr>
            <a:endParaRPr lang="en-US" b="1" u="sng" dirty="0"/>
          </a:p>
          <a:p>
            <a:r>
              <a:rPr lang="en-US" sz="2400" b="1" dirty="0"/>
              <a:t>Q4) 1-to ensure that all parts of the body get food and oxygen </a:t>
            </a:r>
          </a:p>
          <a:p>
            <a:r>
              <a:rPr lang="en-US" sz="2400" b="1" dirty="0"/>
              <a:t>2-Waste products are removed from different parts of the body.</a:t>
            </a:r>
          </a:p>
          <a:p>
            <a:pPr marL="0" indent="0">
              <a:buNone/>
            </a:pPr>
            <a:r>
              <a:rPr lang="en-US" sz="2400" b="1" dirty="0"/>
              <a:t>3-Arteries carry blood containing oxygen and food to all parts of the body.</a:t>
            </a:r>
          </a:p>
          <a:p>
            <a:pPr marL="0" indent="0">
              <a:buNone/>
            </a:pPr>
            <a:r>
              <a:rPr lang="en-US" sz="2400" b="1" dirty="0"/>
              <a:t>4-Veins carry blood from different parts of the body back to the heart. </a:t>
            </a:r>
          </a:p>
          <a:p>
            <a:pPr marL="0" indent="0">
              <a:buNone/>
            </a:pPr>
            <a:r>
              <a:rPr lang="en-US" sz="2400" b="1" dirty="0"/>
              <a:t>5-Capillaries bring oxygen and food to the body cells and take away waste. </a:t>
            </a:r>
          </a:p>
          <a:p>
            <a:pPr marL="0" indent="0">
              <a:buNone/>
            </a:pPr>
            <a:endParaRPr lang="en-US" dirty="0"/>
          </a:p>
        </p:txBody>
      </p:sp>
    </p:spTree>
    <p:extLst>
      <p:ext uri="{BB962C8B-B14F-4D97-AF65-F5344CB8AC3E}">
        <p14:creationId xmlns:p14="http://schemas.microsoft.com/office/powerpoint/2010/main" val="2497072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0CC02-781B-8E85-8061-875F25F3D2EC}"/>
              </a:ext>
            </a:extLst>
          </p:cNvPr>
          <p:cNvSpPr>
            <a:spLocks noGrp="1"/>
          </p:cNvSpPr>
          <p:nvPr>
            <p:ph type="title"/>
          </p:nvPr>
        </p:nvSpPr>
        <p:spPr/>
        <p:txBody>
          <a:bodyPr/>
          <a:lstStyle/>
          <a:p>
            <a:r>
              <a:rPr lang="en-US" dirty="0"/>
              <a:t>Workbook page 12</a:t>
            </a:r>
          </a:p>
        </p:txBody>
      </p:sp>
      <p:sp>
        <p:nvSpPr>
          <p:cNvPr id="3" name="Content Placeholder 2">
            <a:extLst>
              <a:ext uri="{FF2B5EF4-FFF2-40B4-BE49-F238E27FC236}">
                <a16:creationId xmlns:a16="http://schemas.microsoft.com/office/drawing/2014/main" id="{ECC19234-C004-985C-909B-DDBEE1CD935A}"/>
              </a:ext>
            </a:extLst>
          </p:cNvPr>
          <p:cNvSpPr>
            <a:spLocks noGrp="1"/>
          </p:cNvSpPr>
          <p:nvPr>
            <p:ph idx="1"/>
          </p:nvPr>
        </p:nvSpPr>
        <p:spPr/>
        <p:txBody>
          <a:bodyPr/>
          <a:lstStyle/>
          <a:p>
            <a:r>
              <a:rPr lang="en-US" dirty="0"/>
              <a:t>3</a:t>
            </a:r>
          </a:p>
          <a:p>
            <a:r>
              <a:rPr lang="en-US" dirty="0"/>
              <a:t> a- Any three from: period starts , breasts develop , hips get wider</a:t>
            </a:r>
          </a:p>
          <a:p>
            <a:r>
              <a:rPr lang="en-US" dirty="0"/>
              <a:t> b-</a:t>
            </a:r>
            <a:r>
              <a:rPr lang="en-US" dirty="0" err="1"/>
              <a:t>i</a:t>
            </a:r>
            <a:r>
              <a:rPr lang="en-US" dirty="0"/>
              <a:t> 12 years</a:t>
            </a:r>
          </a:p>
          <a:p>
            <a:r>
              <a:rPr lang="en-US" dirty="0"/>
              <a:t>     ii 35</a:t>
            </a:r>
          </a:p>
          <a:p>
            <a:r>
              <a:rPr lang="en-US" dirty="0"/>
              <a:t>C-</a:t>
            </a:r>
            <a:r>
              <a:rPr lang="en-US" dirty="0" err="1"/>
              <a:t>i</a:t>
            </a:r>
            <a:r>
              <a:rPr lang="en-US" dirty="0"/>
              <a:t> 11 </a:t>
            </a:r>
          </a:p>
          <a:p>
            <a:r>
              <a:rPr lang="en-US" dirty="0"/>
              <a:t>     ii 7</a:t>
            </a:r>
          </a:p>
          <a:p>
            <a:r>
              <a:rPr lang="en-US" dirty="0"/>
              <a:t>D- </a:t>
            </a:r>
            <a:r>
              <a:rPr lang="en-US" dirty="0" err="1"/>
              <a:t>i</a:t>
            </a:r>
            <a:r>
              <a:rPr lang="en-US" dirty="0"/>
              <a:t> Puberty starts when girls have an average mass of 45 to 47 kg.</a:t>
            </a:r>
          </a:p>
          <a:p>
            <a:r>
              <a:rPr lang="en-US" dirty="0"/>
              <a:t>    ii Body mass</a:t>
            </a:r>
          </a:p>
          <a:p>
            <a:r>
              <a:rPr lang="en-US" dirty="0"/>
              <a:t>    iii Types of food </a:t>
            </a:r>
          </a:p>
        </p:txBody>
      </p:sp>
    </p:spTree>
    <p:extLst>
      <p:ext uri="{BB962C8B-B14F-4D97-AF65-F5344CB8AC3E}">
        <p14:creationId xmlns:p14="http://schemas.microsoft.com/office/powerpoint/2010/main" val="3965467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571E0-F72B-F953-A676-E4FABED12E0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D438712-6BF5-E72F-3EB0-00B41907851F}"/>
              </a:ext>
            </a:extLst>
          </p:cNvPr>
          <p:cNvSpPr>
            <a:spLocks noGrp="1"/>
          </p:cNvSpPr>
          <p:nvPr>
            <p:ph type="title"/>
          </p:nvPr>
        </p:nvSpPr>
        <p:spPr>
          <a:xfrm>
            <a:off x="1066800" y="337794"/>
            <a:ext cx="10058400" cy="1371600"/>
          </a:xfrm>
        </p:spPr>
        <p:txBody>
          <a:bodyPr/>
          <a:lstStyle/>
          <a:p>
            <a:r>
              <a:rPr lang="en-US" dirty="0"/>
              <a:t>Learner’s book page 7</a:t>
            </a:r>
          </a:p>
        </p:txBody>
      </p:sp>
      <p:sp>
        <p:nvSpPr>
          <p:cNvPr id="5" name="Content Placeholder 2">
            <a:extLst>
              <a:ext uri="{FF2B5EF4-FFF2-40B4-BE49-F238E27FC236}">
                <a16:creationId xmlns:a16="http://schemas.microsoft.com/office/drawing/2014/main" id="{FE48036C-1FBE-25DE-0821-5AA66FF8A6A7}"/>
              </a:ext>
            </a:extLst>
          </p:cNvPr>
          <p:cNvSpPr>
            <a:spLocks noGrp="1"/>
          </p:cNvSpPr>
          <p:nvPr>
            <p:ph idx="1"/>
          </p:nvPr>
        </p:nvSpPr>
        <p:spPr>
          <a:xfrm>
            <a:off x="1066800" y="1562346"/>
            <a:ext cx="10058400" cy="4523822"/>
          </a:xfrm>
        </p:spPr>
        <p:txBody>
          <a:bodyPr>
            <a:normAutofit lnSpcReduction="10000"/>
          </a:bodyPr>
          <a:lstStyle/>
          <a:p>
            <a:pPr marL="0" indent="0">
              <a:buNone/>
            </a:pPr>
            <a:r>
              <a:rPr lang="en-US" sz="2400" b="1" dirty="0"/>
              <a:t>Think like a scientist 1</a:t>
            </a:r>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pPr marL="0" indent="0">
              <a:buNone/>
            </a:pPr>
            <a:r>
              <a:rPr lang="en-US" sz="2400" b="1" dirty="0"/>
              <a:t>Step1-4</a:t>
            </a:r>
          </a:p>
          <a:p>
            <a:pPr marL="0" indent="0">
              <a:buNone/>
            </a:pPr>
            <a:r>
              <a:rPr lang="en-US" sz="2800" dirty="0"/>
              <a:t>Answers will vary because the number of heartbeats counted will probably vary slightly when the pulse is taken again. </a:t>
            </a:r>
            <a:endParaRPr lang="en-US" sz="2800" b="1" dirty="0"/>
          </a:p>
        </p:txBody>
      </p:sp>
      <p:graphicFrame>
        <p:nvGraphicFramePr>
          <p:cNvPr id="2" name="Table 1">
            <a:extLst>
              <a:ext uri="{FF2B5EF4-FFF2-40B4-BE49-F238E27FC236}">
                <a16:creationId xmlns:a16="http://schemas.microsoft.com/office/drawing/2014/main" id="{671D8DA8-BBD7-AA5D-B5C5-E9E828383EFB}"/>
              </a:ext>
            </a:extLst>
          </p:cNvPr>
          <p:cNvGraphicFramePr>
            <a:graphicFrameLocks noGrp="1"/>
          </p:cNvGraphicFramePr>
          <p:nvPr>
            <p:extLst>
              <p:ext uri="{D42A27DB-BD31-4B8C-83A1-F6EECF244321}">
                <p14:modId xmlns:p14="http://schemas.microsoft.com/office/powerpoint/2010/main" val="956832035"/>
              </p:ext>
            </p:extLst>
          </p:nvPr>
        </p:nvGraphicFramePr>
        <p:xfrm>
          <a:off x="1333911" y="2085259"/>
          <a:ext cx="8128000" cy="1945968"/>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47516238"/>
                    </a:ext>
                  </a:extLst>
                </a:gridCol>
                <a:gridCol w="4064000">
                  <a:extLst>
                    <a:ext uri="{9D8B030D-6E8A-4147-A177-3AD203B41FA5}">
                      <a16:colId xmlns:a16="http://schemas.microsoft.com/office/drawing/2014/main" val="3293149565"/>
                    </a:ext>
                  </a:extLst>
                </a:gridCol>
              </a:tblGrid>
              <a:tr h="486492">
                <a:tc>
                  <a:txBody>
                    <a:bodyPr/>
                    <a:lstStyle/>
                    <a:p>
                      <a:r>
                        <a:rPr lang="en-US" dirty="0"/>
                        <a:t>Time</a:t>
                      </a:r>
                    </a:p>
                  </a:txBody>
                  <a:tcPr/>
                </a:tc>
                <a:tc>
                  <a:txBody>
                    <a:bodyPr/>
                    <a:lstStyle/>
                    <a:p>
                      <a:r>
                        <a:rPr lang="en-US" dirty="0"/>
                        <a:t>Pulse rate in  bpm</a:t>
                      </a:r>
                    </a:p>
                  </a:txBody>
                  <a:tcPr/>
                </a:tc>
                <a:extLst>
                  <a:ext uri="{0D108BD9-81ED-4DB2-BD59-A6C34878D82A}">
                    <a16:rowId xmlns:a16="http://schemas.microsoft.com/office/drawing/2014/main" val="2111484181"/>
                  </a:ext>
                </a:extLst>
              </a:tr>
              <a:tr h="486492">
                <a:tc>
                  <a:txBody>
                    <a:bodyPr/>
                    <a:lstStyle/>
                    <a:p>
                      <a:pPr algn="ctr"/>
                      <a:r>
                        <a:rPr lang="en-US" dirty="0"/>
                        <a:t>1</a:t>
                      </a:r>
                    </a:p>
                  </a:txBody>
                  <a:tcPr/>
                </a:tc>
                <a:tc>
                  <a:txBody>
                    <a:bodyPr/>
                    <a:lstStyle/>
                    <a:p>
                      <a:pPr algn="ctr"/>
                      <a:endParaRPr lang="en-US" dirty="0"/>
                    </a:p>
                  </a:txBody>
                  <a:tcPr/>
                </a:tc>
                <a:extLst>
                  <a:ext uri="{0D108BD9-81ED-4DB2-BD59-A6C34878D82A}">
                    <a16:rowId xmlns:a16="http://schemas.microsoft.com/office/drawing/2014/main" val="2081542848"/>
                  </a:ext>
                </a:extLst>
              </a:tr>
              <a:tr h="486492">
                <a:tc>
                  <a:txBody>
                    <a:bodyPr/>
                    <a:lstStyle/>
                    <a:p>
                      <a:pPr algn="ctr"/>
                      <a:r>
                        <a:rPr lang="en-US" dirty="0"/>
                        <a:t>2</a:t>
                      </a:r>
                    </a:p>
                  </a:txBody>
                  <a:tcPr/>
                </a:tc>
                <a:tc>
                  <a:txBody>
                    <a:bodyPr/>
                    <a:lstStyle/>
                    <a:p>
                      <a:pPr algn="ctr"/>
                      <a:endParaRPr lang="en-US" dirty="0"/>
                    </a:p>
                  </a:txBody>
                  <a:tcPr/>
                </a:tc>
                <a:extLst>
                  <a:ext uri="{0D108BD9-81ED-4DB2-BD59-A6C34878D82A}">
                    <a16:rowId xmlns:a16="http://schemas.microsoft.com/office/drawing/2014/main" val="229116964"/>
                  </a:ext>
                </a:extLst>
              </a:tr>
              <a:tr h="486492">
                <a:tc>
                  <a:txBody>
                    <a:bodyPr/>
                    <a:lstStyle/>
                    <a:p>
                      <a:pPr algn="ctr"/>
                      <a:r>
                        <a:rPr lang="en-US" dirty="0"/>
                        <a:t>3</a:t>
                      </a:r>
                    </a:p>
                  </a:txBody>
                  <a:tcPr/>
                </a:tc>
                <a:tc>
                  <a:txBody>
                    <a:bodyPr/>
                    <a:lstStyle/>
                    <a:p>
                      <a:pPr algn="ctr"/>
                      <a:endParaRPr lang="en-US" dirty="0"/>
                    </a:p>
                  </a:txBody>
                  <a:tcPr/>
                </a:tc>
                <a:extLst>
                  <a:ext uri="{0D108BD9-81ED-4DB2-BD59-A6C34878D82A}">
                    <a16:rowId xmlns:a16="http://schemas.microsoft.com/office/drawing/2014/main" val="424211410"/>
                  </a:ext>
                </a:extLst>
              </a:tr>
            </a:tbl>
          </a:graphicData>
        </a:graphic>
      </p:graphicFrame>
    </p:spTree>
    <p:extLst>
      <p:ext uri="{BB962C8B-B14F-4D97-AF65-F5344CB8AC3E}">
        <p14:creationId xmlns:p14="http://schemas.microsoft.com/office/powerpoint/2010/main" val="218901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500"/>
                                        <p:tgtEl>
                                          <p:spTgt spid="5">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7" end="7"/>
                                            </p:txEl>
                                          </p:spTgt>
                                        </p:tgtEl>
                                        <p:attrNameLst>
                                          <p:attrName>style.visibility</p:attrName>
                                        </p:attrNameLst>
                                      </p:cBhvr>
                                      <p:to>
                                        <p:strVal val="visible"/>
                                      </p:to>
                                    </p:set>
                                    <p:animEffect transition="in" filter="fade">
                                      <p:cBhvr>
                                        <p:cTn id="10"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06A35-2289-2EC3-A40D-A75EB8AD52C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BFF79C1-6DDA-7196-BA78-12008E29A92C}"/>
              </a:ext>
            </a:extLst>
          </p:cNvPr>
          <p:cNvSpPr>
            <a:spLocks noGrp="1"/>
          </p:cNvSpPr>
          <p:nvPr>
            <p:ph type="title"/>
          </p:nvPr>
        </p:nvSpPr>
        <p:spPr>
          <a:xfrm>
            <a:off x="1066800" y="337794"/>
            <a:ext cx="10058400" cy="1371600"/>
          </a:xfrm>
        </p:spPr>
        <p:txBody>
          <a:bodyPr/>
          <a:lstStyle/>
          <a:p>
            <a:r>
              <a:rPr lang="en-US" dirty="0"/>
              <a:t>Learner’s book page 8</a:t>
            </a:r>
          </a:p>
        </p:txBody>
      </p:sp>
      <p:sp>
        <p:nvSpPr>
          <p:cNvPr id="5" name="Content Placeholder 2">
            <a:extLst>
              <a:ext uri="{FF2B5EF4-FFF2-40B4-BE49-F238E27FC236}">
                <a16:creationId xmlns:a16="http://schemas.microsoft.com/office/drawing/2014/main" id="{8B002DC6-C547-1197-4D19-741E2C273A4F}"/>
              </a:ext>
            </a:extLst>
          </p:cNvPr>
          <p:cNvSpPr>
            <a:spLocks noGrp="1"/>
          </p:cNvSpPr>
          <p:nvPr>
            <p:ph idx="1"/>
          </p:nvPr>
        </p:nvSpPr>
        <p:spPr>
          <a:xfrm>
            <a:off x="1066800" y="1326372"/>
            <a:ext cx="10058400" cy="5193834"/>
          </a:xfrm>
        </p:spPr>
        <p:txBody>
          <a:bodyPr>
            <a:normAutofit/>
          </a:bodyPr>
          <a:lstStyle/>
          <a:p>
            <a:pPr marL="0" indent="0">
              <a:buNone/>
            </a:pPr>
            <a:r>
              <a:rPr lang="en-US" sz="2400" b="1" dirty="0"/>
              <a:t>Think like a scientist 1</a:t>
            </a:r>
          </a:p>
          <a:p>
            <a:pPr marL="0" indent="0">
              <a:buNone/>
            </a:pPr>
            <a:endParaRPr lang="en-US" sz="2400" b="1" dirty="0"/>
          </a:p>
          <a:p>
            <a:pPr marL="0" indent="0">
              <a:buNone/>
            </a:pPr>
            <a:r>
              <a:rPr lang="en-US" sz="3500" b="1" dirty="0"/>
              <a:t>Q1)</a:t>
            </a:r>
            <a:r>
              <a:rPr lang="en-US" sz="3500" dirty="0"/>
              <a:t> Heartbeat is the contraction of the heart muscle as it pumps blood. Pulse is caused by the pressure of the blood as it is pumped by the heart.</a:t>
            </a:r>
          </a:p>
          <a:p>
            <a:pPr marL="0" indent="0">
              <a:buNone/>
            </a:pPr>
            <a:endParaRPr lang="en-US" sz="3500" b="1" dirty="0"/>
          </a:p>
          <a:p>
            <a:pPr marL="0" indent="0">
              <a:buNone/>
            </a:pPr>
            <a:r>
              <a:rPr lang="en-US" sz="3500" b="1" dirty="0"/>
              <a:t>Q2)</a:t>
            </a:r>
            <a:r>
              <a:rPr lang="en-US" sz="3500" dirty="0"/>
              <a:t> No. Learners may not have measured their pulse rates accurately.</a:t>
            </a:r>
          </a:p>
          <a:p>
            <a:pPr marL="0" indent="0">
              <a:buNone/>
            </a:pPr>
            <a:endParaRPr lang="en-US" sz="3500" b="1" dirty="0"/>
          </a:p>
        </p:txBody>
      </p:sp>
    </p:spTree>
    <p:extLst>
      <p:ext uri="{BB962C8B-B14F-4D97-AF65-F5344CB8AC3E}">
        <p14:creationId xmlns:p14="http://schemas.microsoft.com/office/powerpoint/2010/main" val="3500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72C95-556E-EBFC-47C2-42E8D3A94FC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21C1D79-A83F-7827-4537-B7DDAF639BB7}"/>
              </a:ext>
            </a:extLst>
          </p:cNvPr>
          <p:cNvSpPr>
            <a:spLocks noGrp="1"/>
          </p:cNvSpPr>
          <p:nvPr>
            <p:ph type="title"/>
          </p:nvPr>
        </p:nvSpPr>
        <p:spPr>
          <a:xfrm>
            <a:off x="1066800" y="337794"/>
            <a:ext cx="10058400" cy="1371600"/>
          </a:xfrm>
        </p:spPr>
        <p:txBody>
          <a:bodyPr/>
          <a:lstStyle/>
          <a:p>
            <a:r>
              <a:rPr lang="en-US" dirty="0"/>
              <a:t>Learner’s book </a:t>
            </a:r>
            <a:r>
              <a:rPr lang="en-US"/>
              <a:t>page 8</a:t>
            </a:r>
            <a:endParaRPr lang="en-US" dirty="0"/>
          </a:p>
        </p:txBody>
      </p:sp>
      <p:sp>
        <p:nvSpPr>
          <p:cNvPr id="5" name="Content Placeholder 2">
            <a:extLst>
              <a:ext uri="{FF2B5EF4-FFF2-40B4-BE49-F238E27FC236}">
                <a16:creationId xmlns:a16="http://schemas.microsoft.com/office/drawing/2014/main" id="{F8A55F00-E7F1-9853-F336-42040DF5ADC9}"/>
              </a:ext>
            </a:extLst>
          </p:cNvPr>
          <p:cNvSpPr>
            <a:spLocks noGrp="1"/>
          </p:cNvSpPr>
          <p:nvPr>
            <p:ph idx="1"/>
          </p:nvPr>
        </p:nvSpPr>
        <p:spPr>
          <a:xfrm>
            <a:off x="1066800" y="1326372"/>
            <a:ext cx="10058400" cy="4523822"/>
          </a:xfrm>
        </p:spPr>
        <p:txBody>
          <a:bodyPr>
            <a:normAutofit/>
          </a:bodyPr>
          <a:lstStyle/>
          <a:p>
            <a:pPr marL="0" indent="0">
              <a:buNone/>
            </a:pPr>
            <a:r>
              <a:rPr lang="en-US" sz="2400" b="1" dirty="0"/>
              <a:t>Think like a scientist 1</a:t>
            </a:r>
          </a:p>
          <a:p>
            <a:pPr marL="0" indent="0">
              <a:buNone/>
            </a:pPr>
            <a:endParaRPr lang="en-US" sz="3200" b="1" dirty="0"/>
          </a:p>
          <a:p>
            <a:pPr marL="0" indent="0">
              <a:buNone/>
            </a:pPr>
            <a:r>
              <a:rPr lang="en-US" sz="3200" b="1" dirty="0"/>
              <a:t>Q3)</a:t>
            </a:r>
            <a:r>
              <a:rPr lang="en-US" sz="3200" dirty="0"/>
              <a:t> Add the measured pulse rates together then divide the total by the number of measurements taken.</a:t>
            </a:r>
          </a:p>
          <a:p>
            <a:pPr marL="0" indent="0">
              <a:buNone/>
            </a:pPr>
            <a:endParaRPr lang="en-US" sz="3200" b="1" dirty="0"/>
          </a:p>
          <a:p>
            <a:pPr marL="0" indent="0">
              <a:buNone/>
            </a:pPr>
            <a:r>
              <a:rPr lang="en-US" sz="3200" b="1" dirty="0"/>
              <a:t>Q4)</a:t>
            </a:r>
            <a:r>
              <a:rPr lang="en-US" sz="3200" dirty="0"/>
              <a:t> Observing over time</a:t>
            </a:r>
            <a:endParaRPr lang="en-US" sz="3200" b="1" dirty="0"/>
          </a:p>
        </p:txBody>
      </p:sp>
    </p:spTree>
    <p:extLst>
      <p:ext uri="{BB962C8B-B14F-4D97-AF65-F5344CB8AC3E}">
        <p14:creationId xmlns:p14="http://schemas.microsoft.com/office/powerpoint/2010/main" val="285034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D9C6E-BA69-1ADA-CD50-DADEBEAB3B6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076CCF5-51F3-5ADC-2115-F2612E0F87E9}"/>
              </a:ext>
            </a:extLst>
          </p:cNvPr>
          <p:cNvSpPr>
            <a:spLocks noGrp="1"/>
          </p:cNvSpPr>
          <p:nvPr>
            <p:ph type="title"/>
          </p:nvPr>
        </p:nvSpPr>
        <p:spPr>
          <a:xfrm>
            <a:off x="1066800" y="337794"/>
            <a:ext cx="10058400" cy="1371600"/>
          </a:xfrm>
        </p:spPr>
        <p:txBody>
          <a:bodyPr/>
          <a:lstStyle/>
          <a:p>
            <a:r>
              <a:rPr lang="en-US" dirty="0"/>
              <a:t>Learner’s book page 9</a:t>
            </a:r>
          </a:p>
        </p:txBody>
      </p:sp>
      <p:sp>
        <p:nvSpPr>
          <p:cNvPr id="5" name="Content Placeholder 2">
            <a:extLst>
              <a:ext uri="{FF2B5EF4-FFF2-40B4-BE49-F238E27FC236}">
                <a16:creationId xmlns:a16="http://schemas.microsoft.com/office/drawing/2014/main" id="{0AC977CC-38BB-DF19-DC3C-9601E7B0A2FB}"/>
              </a:ext>
            </a:extLst>
          </p:cNvPr>
          <p:cNvSpPr>
            <a:spLocks noGrp="1"/>
          </p:cNvSpPr>
          <p:nvPr>
            <p:ph idx="1"/>
          </p:nvPr>
        </p:nvSpPr>
        <p:spPr>
          <a:xfrm>
            <a:off x="1066800" y="1326372"/>
            <a:ext cx="10058400" cy="4523822"/>
          </a:xfrm>
        </p:spPr>
        <p:txBody>
          <a:bodyPr>
            <a:normAutofit/>
          </a:bodyPr>
          <a:lstStyle/>
          <a:p>
            <a:pPr marL="0" indent="0">
              <a:buNone/>
            </a:pPr>
            <a:r>
              <a:rPr lang="en-US" sz="2400" b="1" dirty="0"/>
              <a:t>Think like a scientist 2</a:t>
            </a:r>
          </a:p>
          <a:p>
            <a:pPr marL="0" indent="0">
              <a:buNone/>
            </a:pPr>
            <a:endParaRPr lang="en-US" sz="3200" b="1" dirty="0"/>
          </a:p>
          <a:p>
            <a:pPr marL="0" indent="0">
              <a:buNone/>
            </a:pPr>
            <a:r>
              <a:rPr lang="en-US" sz="3200" b="1" dirty="0"/>
              <a:t>Q1)a-</a:t>
            </a:r>
            <a:r>
              <a:rPr lang="en-US" sz="3200" dirty="0"/>
              <a:t>Exercise will increase the pulse rate. Because our bodies need more oxygen when we are active, which means the heart has to pump faster to supply the extra oxygen. </a:t>
            </a:r>
          </a:p>
          <a:p>
            <a:pPr marL="0" indent="0">
              <a:buNone/>
            </a:pPr>
            <a:endParaRPr lang="en-US" sz="3200" b="1" dirty="0"/>
          </a:p>
          <a:p>
            <a:pPr marL="0" indent="0">
              <a:buNone/>
            </a:pPr>
            <a:r>
              <a:rPr lang="en-US" sz="3200" b="1" dirty="0"/>
              <a:t>B-</a:t>
            </a:r>
            <a:r>
              <a:rPr lang="en-US" sz="3200" dirty="0"/>
              <a:t>Measure pulse rate before and after exercise.</a:t>
            </a:r>
            <a:endParaRPr lang="en-US" sz="3200" b="1" dirty="0"/>
          </a:p>
        </p:txBody>
      </p:sp>
    </p:spTree>
    <p:extLst>
      <p:ext uri="{BB962C8B-B14F-4D97-AF65-F5344CB8AC3E}">
        <p14:creationId xmlns:p14="http://schemas.microsoft.com/office/powerpoint/2010/main" val="2917433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65F31-F423-F39F-311A-9DCFA41C0313}"/>
              </a:ext>
            </a:extLst>
          </p:cNvPr>
          <p:cNvSpPr>
            <a:spLocks noGrp="1"/>
          </p:cNvSpPr>
          <p:nvPr>
            <p:ph type="title"/>
          </p:nvPr>
        </p:nvSpPr>
        <p:spPr/>
        <p:txBody>
          <a:bodyPr/>
          <a:lstStyle/>
          <a:p>
            <a:r>
              <a:rPr lang="en-US" dirty="0"/>
              <a:t>Learner’s book page 9 </a:t>
            </a:r>
          </a:p>
        </p:txBody>
      </p:sp>
      <p:sp>
        <p:nvSpPr>
          <p:cNvPr id="3" name="Content Placeholder 2">
            <a:extLst>
              <a:ext uri="{FF2B5EF4-FFF2-40B4-BE49-F238E27FC236}">
                <a16:creationId xmlns:a16="http://schemas.microsoft.com/office/drawing/2014/main" id="{B1FA402C-0B4E-748D-D503-011E02EF5D58}"/>
              </a:ext>
            </a:extLst>
          </p:cNvPr>
          <p:cNvSpPr>
            <a:spLocks noGrp="1"/>
          </p:cNvSpPr>
          <p:nvPr>
            <p:ph idx="1"/>
          </p:nvPr>
        </p:nvSpPr>
        <p:spPr/>
        <p:txBody>
          <a:bodyPr>
            <a:normAutofit lnSpcReduction="10000"/>
          </a:bodyPr>
          <a:lstStyle/>
          <a:p>
            <a:pPr marL="0" indent="0">
              <a:buNone/>
            </a:pPr>
            <a:r>
              <a:rPr lang="en-US" sz="3200" b="1" dirty="0"/>
              <a:t>Q2) </a:t>
            </a:r>
          </a:p>
          <a:p>
            <a:pPr marL="0" indent="0">
              <a:buNone/>
            </a:pPr>
            <a:r>
              <a:rPr lang="en-US" sz="2800" dirty="0"/>
              <a:t>*Variable to measure – pulse rate. </a:t>
            </a:r>
          </a:p>
          <a:p>
            <a:pPr marL="0" indent="0">
              <a:buNone/>
            </a:pPr>
            <a:endParaRPr lang="en-US" sz="2800" dirty="0"/>
          </a:p>
          <a:p>
            <a:pPr marL="0" indent="0">
              <a:buNone/>
            </a:pPr>
            <a:r>
              <a:rPr lang="en-US" sz="2800" dirty="0"/>
              <a:t>*Variable to change – amount of exercise/body activity.</a:t>
            </a:r>
          </a:p>
          <a:p>
            <a:pPr marL="0" indent="0">
              <a:buNone/>
            </a:pPr>
            <a:endParaRPr lang="en-US" sz="2800" dirty="0"/>
          </a:p>
          <a:p>
            <a:pPr marL="0" indent="0">
              <a:buNone/>
            </a:pPr>
            <a:r>
              <a:rPr lang="en-US" sz="2800" dirty="0"/>
              <a:t> *Variables to keep the same – the method and equipment used to measure pulse rate, the person whose pulse rate is measured. </a:t>
            </a:r>
          </a:p>
        </p:txBody>
      </p:sp>
    </p:spTree>
    <p:extLst>
      <p:ext uri="{BB962C8B-B14F-4D97-AF65-F5344CB8AC3E}">
        <p14:creationId xmlns:p14="http://schemas.microsoft.com/office/powerpoint/2010/main" val="300197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74D90-B73A-6148-058A-9760CB7F813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A1D13A8-2A37-2189-1705-56B8079449A6}"/>
              </a:ext>
            </a:extLst>
          </p:cNvPr>
          <p:cNvSpPr>
            <a:spLocks noGrp="1"/>
          </p:cNvSpPr>
          <p:nvPr>
            <p:ph type="title"/>
          </p:nvPr>
        </p:nvSpPr>
        <p:spPr>
          <a:xfrm>
            <a:off x="1066800" y="337794"/>
            <a:ext cx="10058400" cy="1371600"/>
          </a:xfrm>
        </p:spPr>
        <p:txBody>
          <a:bodyPr/>
          <a:lstStyle/>
          <a:p>
            <a:r>
              <a:rPr lang="en-US" dirty="0"/>
              <a:t>Learner’s book page 9</a:t>
            </a:r>
          </a:p>
        </p:txBody>
      </p:sp>
      <p:sp>
        <p:nvSpPr>
          <p:cNvPr id="5" name="Content Placeholder 2">
            <a:extLst>
              <a:ext uri="{FF2B5EF4-FFF2-40B4-BE49-F238E27FC236}">
                <a16:creationId xmlns:a16="http://schemas.microsoft.com/office/drawing/2014/main" id="{F92DEBC8-270C-280B-0761-500B710906E6}"/>
              </a:ext>
            </a:extLst>
          </p:cNvPr>
          <p:cNvSpPr>
            <a:spLocks noGrp="1"/>
          </p:cNvSpPr>
          <p:nvPr>
            <p:ph idx="1"/>
          </p:nvPr>
        </p:nvSpPr>
        <p:spPr>
          <a:xfrm>
            <a:off x="1066800" y="1326372"/>
            <a:ext cx="10058400" cy="4523822"/>
          </a:xfrm>
        </p:spPr>
        <p:txBody>
          <a:bodyPr>
            <a:normAutofit/>
          </a:bodyPr>
          <a:lstStyle/>
          <a:p>
            <a:pPr marL="0" indent="0">
              <a:buNone/>
            </a:pPr>
            <a:r>
              <a:rPr lang="en-US" sz="2400" b="1" dirty="0"/>
              <a:t>Think like a scientist 2</a:t>
            </a:r>
          </a:p>
          <a:p>
            <a:pPr marL="0" indent="0">
              <a:buNone/>
            </a:pPr>
            <a:endParaRPr lang="en-US" sz="3200" b="1" dirty="0"/>
          </a:p>
          <a:p>
            <a:pPr marL="0" indent="0">
              <a:lnSpc>
                <a:spcPct val="120000"/>
              </a:lnSpc>
              <a:buNone/>
            </a:pPr>
            <a:r>
              <a:rPr lang="en-US" sz="3200" b="1" dirty="0"/>
              <a:t>Q3)</a:t>
            </a:r>
            <a:r>
              <a:rPr lang="en-US" sz="3200" dirty="0"/>
              <a:t> Timer or </a:t>
            </a:r>
            <a:r>
              <a:rPr lang="en-US" sz="3200"/>
              <a:t>stopwatch .</a:t>
            </a:r>
          </a:p>
          <a:p>
            <a:pPr marL="0" indent="0">
              <a:lnSpc>
                <a:spcPct val="120000"/>
              </a:lnSpc>
              <a:buNone/>
            </a:pPr>
            <a:endParaRPr lang="en-US" sz="3200" dirty="0"/>
          </a:p>
          <a:p>
            <a:pPr marL="0" indent="0">
              <a:lnSpc>
                <a:spcPct val="120000"/>
              </a:lnSpc>
              <a:buNone/>
            </a:pPr>
            <a:r>
              <a:rPr lang="en-US" sz="3200" b="1" dirty="0"/>
              <a:t>Q4+5)</a:t>
            </a:r>
            <a:r>
              <a:rPr lang="en-US" sz="3200" dirty="0"/>
              <a:t> Results can be recorded in a table and presented in a bar graph. </a:t>
            </a:r>
            <a:endParaRPr lang="en-US" sz="3200" b="1" dirty="0"/>
          </a:p>
        </p:txBody>
      </p:sp>
    </p:spTree>
    <p:extLst>
      <p:ext uri="{BB962C8B-B14F-4D97-AF65-F5344CB8AC3E}">
        <p14:creationId xmlns:p14="http://schemas.microsoft.com/office/powerpoint/2010/main" val="395965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809</TotalTime>
  <Words>1111</Words>
  <Application>Microsoft Office PowerPoint</Application>
  <PresentationFormat>Widescreen</PresentationFormat>
  <Paragraphs>152</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Century Gothic</vt:lpstr>
      <vt:lpstr>Garamond</vt:lpstr>
      <vt:lpstr>Savon</vt:lpstr>
      <vt:lpstr>Science  </vt:lpstr>
      <vt:lpstr>Learner’s book page 5</vt:lpstr>
      <vt:lpstr>Learner’s book page 5</vt:lpstr>
      <vt:lpstr>Learner’s book page 7</vt:lpstr>
      <vt:lpstr>Learner’s book page 8</vt:lpstr>
      <vt:lpstr>Learner’s book page 8</vt:lpstr>
      <vt:lpstr>Learner’s book page 9</vt:lpstr>
      <vt:lpstr>Learner’s book page 9 </vt:lpstr>
      <vt:lpstr>Learner’s book page 9</vt:lpstr>
      <vt:lpstr>Learner’s book page 14</vt:lpstr>
      <vt:lpstr>Learner’s book page 15</vt:lpstr>
      <vt:lpstr>Learner’s book page 15</vt:lpstr>
      <vt:lpstr>PowerPoint Presentation</vt:lpstr>
      <vt:lpstr>Learner’s book page 25</vt:lpstr>
      <vt:lpstr>Learner’s book page 28</vt:lpstr>
      <vt:lpstr>Learner’s book page 28 </vt:lpstr>
      <vt:lpstr>Learner’s book page 28 </vt:lpstr>
      <vt:lpstr>Science  </vt:lpstr>
      <vt:lpstr>Workbook page 2</vt:lpstr>
      <vt:lpstr>Workbook page 3</vt:lpstr>
      <vt:lpstr>Workbook page 4</vt:lpstr>
      <vt:lpstr>Workbook page 5</vt:lpstr>
      <vt:lpstr>Workbook page 5</vt:lpstr>
      <vt:lpstr>Workbook page 6</vt:lpstr>
      <vt:lpstr>Workbook page 6</vt:lpstr>
      <vt:lpstr>Workbook page 7</vt:lpstr>
      <vt:lpstr>Workbook page 8+9</vt:lpstr>
      <vt:lpstr>Workbook page 9</vt:lpstr>
      <vt:lpstr>Workbook page 10</vt:lpstr>
      <vt:lpstr>Workbook page 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Nada Sameer Marji</dc:creator>
  <cp:lastModifiedBy>Nada Sameer Marji</cp:lastModifiedBy>
  <cp:revision>22</cp:revision>
  <dcterms:created xsi:type="dcterms:W3CDTF">2025-09-01T19:50:21Z</dcterms:created>
  <dcterms:modified xsi:type="dcterms:W3CDTF">2025-10-16T10:23:55Z</dcterms:modified>
</cp:coreProperties>
</file>