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67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السابع</a:t>
            </a:r>
          </a:p>
          <a:p>
            <a:r>
              <a:rPr lang="ar-JO" sz="3200" dirty="0" smtClean="0"/>
              <a:t>الوحدة الثالثة : تصنيف الكائنات الحية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الثالث : مملكة </a:t>
            </a:r>
            <a:r>
              <a:rPr lang="ar-JO" sz="3200" dirty="0" smtClean="0"/>
              <a:t>النباتات 1</a:t>
            </a:r>
            <a:endParaRPr lang="ar-JO" sz="3200" dirty="0" smtClean="0"/>
          </a:p>
          <a:p>
            <a:r>
              <a:rPr lang="ar-JO" sz="3200" dirty="0" smtClean="0"/>
              <a:t>من صفحة 70 الى </a:t>
            </a:r>
            <a:r>
              <a:rPr lang="ar-JO" sz="3200" smtClean="0"/>
              <a:t>صفحة </a:t>
            </a:r>
            <a:r>
              <a:rPr lang="ar-JO" sz="3200" smtClean="0"/>
              <a:t>72 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218506" y="3572089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 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بالصور نباتات الزينة و أنواعها المختلفة &quot;أزهار الزينة&quot;">
            <a:extLst>
              <a:ext uri="{FF2B5EF4-FFF2-40B4-BE49-F238E27FC236}">
                <a16:creationId xmlns="" xmlns:a16="http://schemas.microsoft.com/office/drawing/2014/main" id="{BEBBC269-DD9E-4F27-872E-A273D57C3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782" y="4405850"/>
            <a:ext cx="1412222" cy="199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16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="" xmlns:a16="http://schemas.microsoft.com/office/drawing/2014/main" id="{9AFDF7B2-FFCF-4EF7-9666-657D949F0DD3}"/>
              </a:ext>
            </a:extLst>
          </p:cNvPr>
          <p:cNvCxnSpPr/>
          <p:nvPr/>
        </p:nvCxnSpPr>
        <p:spPr>
          <a:xfrm>
            <a:off x="7258929" y="1364566"/>
            <a:ext cx="1026942" cy="1547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498080" y="2991728"/>
            <a:ext cx="3302704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كائنات </a:t>
            </a:r>
            <a:r>
              <a:rPr lang="ar-JO" sz="2400" b="1" dirty="0" smtClean="0">
                <a:solidFill>
                  <a:schemeClr val="tx1"/>
                </a:solidFill>
              </a:rPr>
              <a:t>حية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حقيقة النواة 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="" xmlns:a16="http://schemas.microsoft.com/office/drawing/2014/main" id="{3C4480E9-F22C-479C-80D6-2125FA067675}"/>
              </a:ext>
            </a:extLst>
          </p:cNvPr>
          <p:cNvCxnSpPr>
            <a:cxnSpLocks/>
          </p:cNvCxnSpPr>
          <p:nvPr/>
        </p:nvCxnSpPr>
        <p:spPr>
          <a:xfrm flipH="1">
            <a:off x="1629378" y="1500189"/>
            <a:ext cx="1559169" cy="132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70339" y="2912012"/>
            <a:ext cx="3044053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عديدة الخلايا</a:t>
            </a:r>
            <a:r>
              <a:rPr lang="ar-JO" sz="2400" b="1" dirty="0" smtClean="0"/>
              <a:t>  </a:t>
            </a:r>
            <a:endParaRPr lang="en-US" sz="24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8A3D2B86-E7BF-48A6-98F9-BC6472B411BB}"/>
              </a:ext>
            </a:extLst>
          </p:cNvPr>
          <p:cNvSpPr/>
          <p:nvPr/>
        </p:nvSpPr>
        <p:spPr>
          <a:xfrm>
            <a:off x="6720840" y="4214655"/>
            <a:ext cx="1554480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rgbClr val="FF0000"/>
                </a:solidFill>
              </a:rPr>
              <a:t>تتواجد في جميع البيئات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68060D42-F1C2-4E00-9A2C-BDA1D8A12A35}"/>
              </a:ext>
            </a:extLst>
          </p:cNvPr>
          <p:cNvCxnSpPr/>
          <p:nvPr/>
        </p:nvCxnSpPr>
        <p:spPr>
          <a:xfrm>
            <a:off x="5036234" y="1500189"/>
            <a:ext cx="0" cy="1411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6A40561B-6796-4FE8-B01E-645BAA817D36}"/>
              </a:ext>
            </a:extLst>
          </p:cNvPr>
          <p:cNvSpPr/>
          <p:nvPr/>
        </p:nvSpPr>
        <p:spPr>
          <a:xfrm>
            <a:off x="3474720" y="2991728"/>
            <a:ext cx="3193365" cy="9542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ذاتية التغذية</a:t>
            </a:r>
            <a:r>
              <a:rPr lang="ar-JO" sz="2400" b="1" dirty="0" smtClean="0"/>
              <a:t> </a:t>
            </a:r>
            <a:endParaRPr lang="en-US" sz="2400" b="1" dirty="0"/>
          </a:p>
        </p:txBody>
      </p:sp>
      <p:pic>
        <p:nvPicPr>
          <p:cNvPr id="3080" name="Picture 8" descr="صور نباتات جميلة لكن سامة لا يجب لمسها أبداً - رائج">
            <a:extLst>
              <a:ext uri="{FF2B5EF4-FFF2-40B4-BE49-F238E27FC236}">
                <a16:creationId xmlns="" xmlns:a16="http://schemas.microsoft.com/office/drawing/2014/main" id="{57E7114D-0DFA-4DA2-B314-87B7140C5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4462" y="4401339"/>
            <a:ext cx="1386322" cy="185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6517206" y="1500189"/>
            <a:ext cx="741723" cy="244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3188547" y="1407391"/>
            <a:ext cx="644604" cy="2517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8A3D2B86-E7BF-48A6-98F9-BC6472B411BB}"/>
              </a:ext>
            </a:extLst>
          </p:cNvPr>
          <p:cNvSpPr/>
          <p:nvPr/>
        </p:nvSpPr>
        <p:spPr>
          <a:xfrm>
            <a:off x="351278" y="4214655"/>
            <a:ext cx="3481873" cy="24444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>
                <a:solidFill>
                  <a:schemeClr val="tx1"/>
                </a:solidFill>
              </a:rPr>
              <a:t>ي</a:t>
            </a:r>
            <a:r>
              <a:rPr lang="ar-JO" sz="2800" b="1" dirty="0" smtClean="0">
                <a:solidFill>
                  <a:schemeClr val="tx1"/>
                </a:solidFill>
              </a:rPr>
              <a:t>حتوي معظمها</a:t>
            </a:r>
          </a:p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على أنسجة نباتية متخصصة تسمى</a:t>
            </a:r>
          </a:p>
          <a:p>
            <a:pPr algn="ctr"/>
            <a:r>
              <a:rPr lang="ar-JO" sz="2800" b="1" dirty="0" smtClean="0">
                <a:solidFill>
                  <a:srgbClr val="00B050"/>
                </a:solidFill>
              </a:rPr>
              <a:t> </a:t>
            </a:r>
            <a:r>
              <a:rPr lang="ar-JO" sz="2800" b="1" dirty="0" smtClean="0">
                <a:solidFill>
                  <a:srgbClr val="FF0000"/>
                </a:solidFill>
              </a:rPr>
              <a:t>الانسجة الوعائية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582" y="395808"/>
            <a:ext cx="8314346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>
                <a:solidFill>
                  <a:srgbClr val="FF0000"/>
                </a:solidFill>
              </a:rPr>
              <a:t>خصائص النباتات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20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ar-JO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ar-JO" sz="3200" b="1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090117" y="3377350"/>
            <a:ext cx="3488787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النوع الاول 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الخشب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70340" y="3318863"/>
            <a:ext cx="3615396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النوع الثاني </a:t>
            </a:r>
          </a:p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اللحاء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1878038" y="1773966"/>
            <a:ext cx="1463603" cy="13552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6977577" y="1781239"/>
            <a:ext cx="1294226" cy="13809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884315" y="4500931"/>
            <a:ext cx="2399168" cy="2254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انابيب مجوفة تنقل الماء والاملاح من الجذر الى الاوراق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7334" y="4542515"/>
            <a:ext cx="2399168" cy="2254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ar-JO" sz="2400" dirty="0">
                <a:solidFill>
                  <a:schemeClr val="tx1"/>
                </a:solidFill>
              </a:rPr>
              <a:t>ي</a:t>
            </a:r>
            <a:r>
              <a:rPr lang="ar-JO" sz="2400" dirty="0" smtClean="0">
                <a:solidFill>
                  <a:schemeClr val="tx1"/>
                </a:solidFill>
              </a:rPr>
              <a:t>نقل الغذاء من الاوراق الى اجزاء النبات جميعها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Gallant's Biology Stuff | Biology plants, Plant science, Biology less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43" r="22050" b="10786"/>
          <a:stretch/>
        </p:blipFill>
        <p:spPr bwMode="auto">
          <a:xfrm>
            <a:off x="4153491" y="3562242"/>
            <a:ext cx="1439501" cy="305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allant's Biology Stuff | Biology plants, Plant science, Biology less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0" t="-10" r="51167" b="11051"/>
          <a:stretch/>
        </p:blipFill>
        <p:spPr bwMode="auto">
          <a:xfrm>
            <a:off x="10384042" y="3713281"/>
            <a:ext cx="1557196" cy="304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0452" y="370651"/>
            <a:ext cx="630679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الانسجة الوعائية</a:t>
            </a:r>
            <a:r>
              <a:rPr lang="ar-JO" sz="4800" b="1" dirty="0">
                <a:solidFill>
                  <a:srgbClr val="FF0000"/>
                </a:solidFill>
              </a:rPr>
              <a:t/>
            </a:r>
            <a:br>
              <a:rPr lang="ar-JO" sz="4800" b="1" dirty="0">
                <a:solidFill>
                  <a:srgbClr val="FF0000"/>
                </a:solidFill>
              </a:rPr>
            </a:br>
            <a:r>
              <a:rPr lang="ar-JO" sz="4400" b="1" dirty="0">
                <a:solidFill>
                  <a:srgbClr val="FF0000"/>
                </a:solidFill>
              </a:rPr>
              <a:t>( </a:t>
            </a:r>
            <a:r>
              <a:rPr lang="ar-JO" sz="4400" b="1" dirty="0" smtClean="0">
                <a:solidFill>
                  <a:srgbClr val="FF0000"/>
                </a:solidFill>
              </a:rPr>
              <a:t>انسجة نباتية متخصصة)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6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234973" y="2831921"/>
            <a:ext cx="3488787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النباتات الوعائية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60572" y="2739726"/>
            <a:ext cx="3982921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النباتات </a:t>
            </a:r>
            <a:r>
              <a:rPr lang="ar-JO" sz="2400" b="1" dirty="0" smtClean="0">
                <a:solidFill>
                  <a:schemeClr val="tx1"/>
                </a:solidFill>
              </a:rPr>
              <a:t>اللاوعائية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1977626" y="1384504"/>
            <a:ext cx="1463603" cy="13552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6905149" y="1470098"/>
            <a:ext cx="1294226" cy="13809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0491" y="4067958"/>
            <a:ext cx="2145671" cy="21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لا تحتوي على انسجة وعائية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الفيوناريا 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26244" y="4053423"/>
            <a:ext cx="2145671" cy="21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تحتوي على انسجة وعائية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الزيتون 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2050" name="Picture 2" descr="عبدالله الفهيد Twitterren: &quot;#تحصيلي_أحياء3 مثال نبات حزازي ، من الحزازيات  القائمة ( الفيوناريا ) http://t.co/yib8GXhMo9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244" b="16273"/>
          <a:stretch/>
        </p:blipFill>
        <p:spPr bwMode="auto">
          <a:xfrm>
            <a:off x="3098411" y="3644198"/>
            <a:ext cx="1293597" cy="300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شجرة الزيتون الشجرة المباركة – موقع اعجاز القرآن والسنة | اعجاز القرآن |  معجزات القرآن | الاعجاز العلمي في القرآن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455" y="4481371"/>
            <a:ext cx="1818325" cy="120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413" y="219553"/>
            <a:ext cx="808360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تقسم النباتات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dirty="0" smtClean="0">
                <a:solidFill>
                  <a:srgbClr val="FF0000"/>
                </a:solidFill>
              </a:rPr>
              <a:t>( اعتمادا على احتوائها على الانسجة الوعائية)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30" y="148265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53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234973" y="2831921"/>
            <a:ext cx="3488787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النباتات البذرية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79394" y="2774886"/>
            <a:ext cx="3615396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النباتات </a:t>
            </a:r>
            <a:r>
              <a:rPr lang="ar-JO" sz="2400" b="1" dirty="0" smtClean="0">
                <a:solidFill>
                  <a:schemeClr val="tx1"/>
                </a:solidFill>
              </a:rPr>
              <a:t>اللابذرية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1977626" y="1384504"/>
            <a:ext cx="1463603" cy="13552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6905149" y="1470098"/>
            <a:ext cx="1294226" cy="13809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0491" y="4067958"/>
            <a:ext cx="2290527" cy="2631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تتكاثر بالابواغ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السرخسيات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( نبات الخنشار 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26244" y="4053423"/>
            <a:ext cx="2145671" cy="21879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تتكاثر بالبذور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الحمضيات والصنوبريات 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12" name="Picture 6" descr="تعرّف على فوائد الصنوبر لصحة الجسم والبشرة – موقع قناة المنار – لبنان">
            <a:extLst>
              <a:ext uri="{FF2B5EF4-FFF2-40B4-BE49-F238E27FC236}">
                <a16:creationId xmlns="" xmlns:a16="http://schemas.microsoft.com/office/drawing/2014/main" id="{B3CCA148-BE6A-4B2D-8972-ECD720CDE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7199" y="5328731"/>
            <a:ext cx="1566666" cy="137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بذور الليمون | هاشتاقات - صحيفة إلكترونية شاملة مستقلة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46433" y="3865898"/>
            <a:ext cx="1890664" cy="121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ما هي الأبواغ ؟ كيف يحدث التكاثر بالأبواغ ؟ - أنا أصدق العلم">
            <a:extLst>
              <a:ext uri="{FF2B5EF4-FFF2-40B4-BE49-F238E27FC236}">
                <a16:creationId xmlns="" xmlns:a16="http://schemas.microsoft.com/office/drawing/2014/main" id="{8CF6766E-8C95-4676-B845-80548BA21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325" y="5039877"/>
            <a:ext cx="2024807" cy="1518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6962" y="268884"/>
            <a:ext cx="784432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مجموعات النباتات الوعائية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dirty="0" smtClean="0">
                <a:solidFill>
                  <a:srgbClr val="FF0000"/>
                </a:solidFill>
              </a:rPr>
              <a:t>( صنفت اعتمادا على طريقة التكاثر)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938159" y="2673711"/>
            <a:ext cx="3488787" cy="14956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مغطاة البذور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أو 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النباتات الزهرية </a:t>
            </a:r>
          </a:p>
          <a:p>
            <a:pPr algn="ctr"/>
            <a:endParaRPr lang="en-US" sz="2400" b="1" dirty="0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192551" y="2629195"/>
            <a:ext cx="3990149" cy="12695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معراة البذور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أو </a:t>
            </a:r>
          </a:p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النباتات اللازهرية 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2362954" y="1611042"/>
            <a:ext cx="1001312" cy="891435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8360946" y="1470098"/>
            <a:ext cx="891696" cy="1032379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786338" y="4169315"/>
            <a:ext cx="2290527" cy="2631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تكون بذورها في مبيض الزهرة الذي سيتحول الى ثمرة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التفاح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3739" y="4037948"/>
            <a:ext cx="2290527" cy="2631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هي النباتات التي لا تكون ازهار وتوجد بذورها داخل مخاريط</a:t>
            </a:r>
          </a:p>
          <a:p>
            <a:pPr algn="ctr"/>
            <a:r>
              <a:rPr lang="ar-JO" sz="2400" dirty="0" smtClean="0">
                <a:solidFill>
                  <a:srgbClr val="00B050"/>
                </a:solidFill>
              </a:rPr>
              <a:t>مثل الصنوبر</a:t>
            </a:r>
          </a:p>
        </p:txBody>
      </p:sp>
      <p:pic>
        <p:nvPicPr>
          <p:cNvPr id="12" name="Picture 4" descr="هل بذور التفاح &quot;قاتلة&quot;؟.. إليكِ ما تحتاجين معرفته | فوشيا">
            <a:extLst>
              <a:ext uri="{FF2B5EF4-FFF2-40B4-BE49-F238E27FC236}">
                <a16:creationId xmlns="" xmlns:a16="http://schemas.microsoft.com/office/drawing/2014/main" id="{F5EABDC3-7162-45BC-8879-16DC7D201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996" y="5549971"/>
            <a:ext cx="1682433" cy="111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زهر ، إزهار ، تفاحة ، شجرة تفاح ، زهر شجرة التفاح ، زهر التفاح | Pikist">
            <a:extLst>
              <a:ext uri="{FF2B5EF4-FFF2-40B4-BE49-F238E27FC236}">
                <a16:creationId xmlns="" xmlns:a16="http://schemas.microsoft.com/office/drawing/2014/main" id="{6AD9AA3D-54A8-4CDC-85C9-8E486A5F63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163" y="4196303"/>
            <a:ext cx="1471266" cy="1102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تعرّف على فوائد الصنوبر لصحة الجسم والبشرة – موقع قناة المنار – لبنان">
            <a:extLst>
              <a:ext uri="{FF2B5EF4-FFF2-40B4-BE49-F238E27FC236}">
                <a16:creationId xmlns="" xmlns:a16="http://schemas.microsoft.com/office/drawing/2014/main" id="{B3CCA148-BE6A-4B2D-8972-ECD720CDE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367" y="4668334"/>
            <a:ext cx="1566666" cy="137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786" y="615771"/>
            <a:ext cx="874844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/>
              <a:t> </a:t>
            </a:r>
            <a:r>
              <a:rPr lang="ar-JO" sz="4800" b="1" dirty="0" smtClean="0"/>
              <a:t>    </a:t>
            </a:r>
            <a:r>
              <a:rPr lang="ar-JO" sz="4800" b="1" dirty="0" smtClean="0">
                <a:solidFill>
                  <a:srgbClr val="FF0000"/>
                </a:solidFill>
              </a:rPr>
              <a:t>النباتات البذرية</a:t>
            </a:r>
            <a:br>
              <a:rPr lang="ar-JO" sz="4800" b="1" dirty="0" smtClean="0">
                <a:solidFill>
                  <a:srgbClr val="FF0000"/>
                </a:solidFill>
              </a:rPr>
            </a:br>
            <a:r>
              <a:rPr lang="ar-JO" sz="4400" dirty="0">
                <a:solidFill>
                  <a:srgbClr val="FF0000"/>
                </a:solidFill>
              </a:rPr>
              <a:t>( صنفت اعتمادا على </a:t>
            </a:r>
            <a:r>
              <a:rPr lang="ar-JO" sz="4400" dirty="0" smtClean="0">
                <a:solidFill>
                  <a:srgbClr val="FF0000"/>
                </a:solidFill>
              </a:rPr>
              <a:t>المكان الذي تتكون فيه البذور)</a:t>
            </a:r>
            <a:r>
              <a:rPr lang="ar-JO" sz="4800" b="1" dirty="0"/>
              <a:t/>
            </a:r>
            <a:br>
              <a:rPr lang="ar-JO" sz="4800" b="1" dirty="0"/>
            </a:br>
            <a:endParaRPr lang="en-US" sz="4400" b="1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302326" y="2330011"/>
            <a:ext cx="5106701" cy="2467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/>
              <a:t>ذات الفلقة</a:t>
            </a:r>
          </a:p>
          <a:p>
            <a:pPr algn="ctr"/>
            <a:r>
              <a:rPr lang="ar-JO" sz="2400" b="1" dirty="0"/>
              <a:t>هي النباتات التي تتكون بذورها من جزء واحد </a:t>
            </a:r>
          </a:p>
          <a:p>
            <a:pPr algn="ctr"/>
            <a:r>
              <a:rPr lang="ar-JO" sz="2400" b="1" dirty="0"/>
              <a:t>مثل : الذرة </a:t>
            </a:r>
            <a:r>
              <a:rPr lang="ar-JO" sz="2400" b="1"/>
              <a:t>, </a:t>
            </a:r>
            <a:r>
              <a:rPr lang="ar-JO" sz="2400" b="1" smtClean="0"/>
              <a:t>القمح</a:t>
            </a:r>
            <a:endParaRPr lang="ar-JO" sz="2400" b="1" dirty="0" smtClean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3181841" y="1316302"/>
            <a:ext cx="1038213" cy="101370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7561450" y="1276876"/>
            <a:ext cx="967253" cy="82805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extLst>
              <a:ext uri="{FF2B5EF4-FFF2-40B4-BE49-F238E27FC236}">
                <a16:creationId xmlns="" xmlns:a16="http://schemas.microsoft.com/office/drawing/2014/main" id="{99E35CE9-4972-407F-9807-FF5686EC12BE}"/>
              </a:ext>
            </a:extLst>
          </p:cNvPr>
          <p:cNvSpPr/>
          <p:nvPr/>
        </p:nvSpPr>
        <p:spPr>
          <a:xfrm>
            <a:off x="98474" y="2330010"/>
            <a:ext cx="4797084" cy="2692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/>
              <a:t>ذات الفلقتين</a:t>
            </a:r>
          </a:p>
          <a:p>
            <a:pPr algn="ctr"/>
            <a:r>
              <a:rPr lang="ar-JO" sz="2400" b="1" dirty="0"/>
              <a:t>هي النباتات التي تتكون بذورها من جزأين متماثلين</a:t>
            </a:r>
          </a:p>
          <a:p>
            <a:pPr algn="ctr"/>
            <a:r>
              <a:rPr lang="ar-JO" sz="2400" b="1" dirty="0"/>
              <a:t>مثل : الفول , </a:t>
            </a:r>
            <a:r>
              <a:rPr lang="ar-JO" sz="2400" b="1" dirty="0" smtClean="0"/>
              <a:t>الحمص</a:t>
            </a:r>
          </a:p>
          <a:p>
            <a:pPr algn="ctr"/>
            <a:r>
              <a:rPr lang="ar-JO" sz="2400" b="1" dirty="0" smtClean="0"/>
              <a:t>, الفستق</a:t>
            </a:r>
            <a:endParaRPr lang="ar-JO" sz="2400" b="1" dirty="0"/>
          </a:p>
          <a:p>
            <a:pPr algn="ctr"/>
            <a:endParaRPr lang="en-US" sz="2400" b="1" dirty="0"/>
          </a:p>
        </p:txBody>
      </p:sp>
      <p:pic>
        <p:nvPicPr>
          <p:cNvPr id="10242" name="Picture 2" descr="بذور الذرة شراء في حي مصر الجديدة">
            <a:extLst>
              <a:ext uri="{FF2B5EF4-FFF2-40B4-BE49-F238E27FC236}">
                <a16:creationId xmlns="" xmlns:a16="http://schemas.microsoft.com/office/drawing/2014/main" id="{68DCEF78-200F-448F-B57C-42CE06E42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923" y="5022166"/>
            <a:ext cx="1886604" cy="141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انتاج الفول البلدي">
            <a:extLst>
              <a:ext uri="{FF2B5EF4-FFF2-40B4-BE49-F238E27FC236}">
                <a16:creationId xmlns="" xmlns:a16="http://schemas.microsoft.com/office/drawing/2014/main" id="{69991B2A-A735-4C13-BE4C-71EFEC86B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738" y="5433266"/>
            <a:ext cx="1543287" cy="995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398" y="341665"/>
            <a:ext cx="8382712" cy="1325563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>
                <a:solidFill>
                  <a:srgbClr val="FF0000"/>
                </a:solidFill>
              </a:rPr>
              <a:t>نباتات مغطاة </a:t>
            </a:r>
            <a:r>
              <a:rPr lang="ar-JO" sz="4800" b="1" dirty="0" smtClean="0">
                <a:solidFill>
                  <a:srgbClr val="FF0000"/>
                </a:solidFill>
              </a:rPr>
              <a:t>البذور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8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3217"/>
            <a:ext cx="8596668" cy="956087"/>
          </a:xfrm>
        </p:spPr>
        <p:txBody>
          <a:bodyPr>
            <a:normAutofit/>
          </a:bodyPr>
          <a:lstStyle/>
          <a:p>
            <a:pPr algn="ctr"/>
            <a:r>
              <a:rPr lang="ar-JO" sz="4800" b="1" dirty="0" smtClean="0"/>
              <a:t> </a:t>
            </a:r>
            <a:r>
              <a:rPr lang="ar-JO" sz="4800" b="1" dirty="0" smtClean="0">
                <a:solidFill>
                  <a:srgbClr val="00B050"/>
                </a:solidFill>
              </a:rPr>
              <a:t>النباتات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2160589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6500737" y="1386842"/>
            <a:ext cx="3488787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النباتات الوعائية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264305D2-AEFB-4317-A5F9-416D8B0CE16C}"/>
              </a:ext>
            </a:extLst>
          </p:cNvPr>
          <p:cNvSpPr/>
          <p:nvPr/>
        </p:nvSpPr>
        <p:spPr>
          <a:xfrm>
            <a:off x="281354" y="1640126"/>
            <a:ext cx="3982921" cy="1033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>
                <a:solidFill>
                  <a:schemeClr val="tx1"/>
                </a:solidFill>
              </a:rPr>
              <a:t>النباتات </a:t>
            </a:r>
            <a:r>
              <a:rPr lang="ar-JO" sz="2400" b="1" dirty="0" smtClean="0">
                <a:solidFill>
                  <a:schemeClr val="tx1"/>
                </a:solidFill>
              </a:rPr>
              <a:t>اللاوعائية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3149202" y="898675"/>
            <a:ext cx="675952" cy="841276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5887705" y="837225"/>
            <a:ext cx="733996" cy="802901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8709202" y="2157114"/>
            <a:ext cx="412253" cy="42237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7172587" y="2100006"/>
            <a:ext cx="418384" cy="565373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8888963" y="2493325"/>
            <a:ext cx="1610320" cy="1033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النباتات البذرية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5814968" y="2564699"/>
            <a:ext cx="1600900" cy="1033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النباتات اللابذرية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10340399" y="3651952"/>
            <a:ext cx="1610320" cy="1033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مغطاة البذور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7904042" y="3777773"/>
            <a:ext cx="1610320" cy="1033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معراة البذور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10037546" y="3388619"/>
            <a:ext cx="412253" cy="42237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9043332" y="3311162"/>
            <a:ext cx="345218" cy="41759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CCA064AC-754A-437E-99F6-0104D81B1EAC}"/>
              </a:ext>
            </a:extLst>
          </p:cNvPr>
          <p:cNvCxnSpPr>
            <a:cxnSpLocks/>
          </p:cNvCxnSpPr>
          <p:nvPr/>
        </p:nvCxnSpPr>
        <p:spPr>
          <a:xfrm>
            <a:off x="11372793" y="4599390"/>
            <a:ext cx="412253" cy="42237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458D71EE-DBCC-4536-9167-FF00BE4A6000}"/>
              </a:ext>
            </a:extLst>
          </p:cNvPr>
          <p:cNvCxnSpPr/>
          <p:nvPr/>
        </p:nvCxnSpPr>
        <p:spPr>
          <a:xfrm flipH="1">
            <a:off x="10449799" y="4576964"/>
            <a:ext cx="345218" cy="417598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11145559" y="5268707"/>
            <a:ext cx="1033425" cy="1033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فلقة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="" xmlns:a16="http://schemas.microsoft.com/office/drawing/2014/main" id="{D7EF15A7-A258-4911-B94E-6753493B5CC1}"/>
              </a:ext>
            </a:extLst>
          </p:cNvPr>
          <p:cNvSpPr/>
          <p:nvPr/>
        </p:nvSpPr>
        <p:spPr>
          <a:xfrm>
            <a:off x="9773174" y="5243540"/>
            <a:ext cx="1248313" cy="1033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فلقتين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1075</TotalTime>
  <Words>228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خصائص النباتات</vt:lpstr>
      <vt:lpstr>الانسجة الوعائية ( انسجة نباتية متخصصة)</vt:lpstr>
      <vt:lpstr>تقسم النباتات ( اعتمادا على احتوائها على الانسجة الوعائية)</vt:lpstr>
      <vt:lpstr>مجموعات النباتات الوعائية ( صنفت اعتمادا على طريقة التكاثر)</vt:lpstr>
      <vt:lpstr>     النباتات البذرية ( صنفت اعتمادا على المكان الذي تتكون فيه البذور) </vt:lpstr>
      <vt:lpstr>نباتات مغطاة البذور</vt:lpstr>
      <vt:lpstr> النباتات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128</cp:revision>
  <dcterms:created xsi:type="dcterms:W3CDTF">2021-02-24T07:41:59Z</dcterms:created>
  <dcterms:modified xsi:type="dcterms:W3CDTF">2025-10-14T08:49:50Z</dcterms:modified>
</cp:coreProperties>
</file>