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Garet Bold" charset="1" panose="00000000000000000000"/>
      <p:regular r:id="rId12"/>
    </p:embeddedFont>
    <p:embeddedFont>
      <p:font typeface="Helvetica World" charset="1" panose="020B0500040000020004"/>
      <p:regular r:id="rId13"/>
    </p:embeddedFont>
    <p:embeddedFont>
      <p:font typeface="Helvetica World Bold" charset="1" panose="020B08000400000200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0E6"/>
        </a:solidFill>
      </p:bgPr>
    </p:bg>
    <p:spTree>
      <p:nvGrpSpPr>
        <p:cNvPr id="1" name=""/>
        <p:cNvGrpSpPr/>
        <p:nvPr/>
      </p:nvGrpSpPr>
      <p:grpSpPr>
        <a:xfrm>
          <a:off x="0" y="0"/>
          <a:ext cx="0" cy="0"/>
          <a:chOff x="0" y="0"/>
          <a:chExt cx="0" cy="0"/>
        </a:xfrm>
      </p:grpSpPr>
      <p:grpSp>
        <p:nvGrpSpPr>
          <p:cNvPr name="Group 2" id="2"/>
          <p:cNvGrpSpPr/>
          <p:nvPr/>
        </p:nvGrpSpPr>
        <p:grpSpPr>
          <a:xfrm rot="7458190">
            <a:off x="10477411" y="-4291124"/>
            <a:ext cx="13610886" cy="8302196"/>
            <a:chOff x="0" y="0"/>
            <a:chExt cx="1476351" cy="900526"/>
          </a:xfrm>
        </p:grpSpPr>
        <p:sp>
          <p:nvSpPr>
            <p:cNvPr name="Freeform 3" id="3"/>
            <p:cNvSpPr/>
            <p:nvPr/>
          </p:nvSpPr>
          <p:spPr>
            <a:xfrm flipH="false" flipV="false" rot="0">
              <a:off x="0" y="0"/>
              <a:ext cx="1476351" cy="900526"/>
            </a:xfrm>
            <a:custGeom>
              <a:avLst/>
              <a:gdLst/>
              <a:ahLst/>
              <a:cxnLst/>
              <a:rect r="r" b="b" t="t" l="l"/>
              <a:pathLst>
                <a:path h="900526" w="1476351">
                  <a:moveTo>
                    <a:pt x="0" y="0"/>
                  </a:moveTo>
                  <a:lnTo>
                    <a:pt x="1476351" y="0"/>
                  </a:lnTo>
                  <a:lnTo>
                    <a:pt x="1476351" y="900526"/>
                  </a:lnTo>
                  <a:lnTo>
                    <a:pt x="0" y="900526"/>
                  </a:lnTo>
                  <a:close/>
                </a:path>
              </a:pathLst>
            </a:custGeom>
            <a:solidFill>
              <a:srgbClr val="A87D54"/>
            </a:solidFill>
            <a:ln cap="sq">
              <a:noFill/>
              <a:prstDash val="solid"/>
              <a:miter/>
            </a:ln>
          </p:spPr>
        </p:sp>
        <p:sp>
          <p:nvSpPr>
            <p:cNvPr name="TextBox 4" id="4"/>
            <p:cNvSpPr txBox="true"/>
            <p:nvPr/>
          </p:nvSpPr>
          <p:spPr>
            <a:xfrm>
              <a:off x="0" y="-142875"/>
              <a:ext cx="1476351" cy="1043401"/>
            </a:xfrm>
            <a:prstGeom prst="rect">
              <a:avLst/>
            </a:prstGeom>
          </p:spPr>
          <p:txBody>
            <a:bodyPr anchor="ctr" rtlCol="false" tIns="123349" lIns="123349" bIns="123349" rIns="123349"/>
            <a:lstStyle/>
            <a:p>
              <a:pPr algn="ctr" marL="0" indent="0" lvl="0">
                <a:lnSpc>
                  <a:spcPts val="9600"/>
                </a:lnSpc>
                <a:spcBef>
                  <a:spcPct val="0"/>
                </a:spcBef>
              </a:pPr>
            </a:p>
          </p:txBody>
        </p:sp>
      </p:grpSp>
      <p:grpSp>
        <p:nvGrpSpPr>
          <p:cNvPr name="Group 5" id="5"/>
          <p:cNvGrpSpPr>
            <a:grpSpLocks noChangeAspect="true"/>
          </p:cNvGrpSpPr>
          <p:nvPr/>
        </p:nvGrpSpPr>
        <p:grpSpPr>
          <a:xfrm rot="5400000">
            <a:off x="9296383" y="1330628"/>
            <a:ext cx="8302229" cy="8302196"/>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A87D54"/>
            </a:solidFill>
            <a:ln w="12700">
              <a:solidFill>
                <a:srgbClr val="000000"/>
              </a:solidFill>
            </a:ln>
          </p:spPr>
        </p:sp>
      </p:grpSp>
      <p:grpSp>
        <p:nvGrpSpPr>
          <p:cNvPr name="Group 7" id="7"/>
          <p:cNvGrpSpPr/>
          <p:nvPr/>
        </p:nvGrpSpPr>
        <p:grpSpPr>
          <a:xfrm rot="0">
            <a:off x="10004210" y="2038438"/>
            <a:ext cx="6886575" cy="688657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p:spPr>
        </p:sp>
      </p:grpSp>
      <p:grpSp>
        <p:nvGrpSpPr>
          <p:cNvPr name="Group 9" id="9"/>
          <p:cNvGrpSpPr/>
          <p:nvPr/>
        </p:nvGrpSpPr>
        <p:grpSpPr>
          <a:xfrm rot="0">
            <a:off x="666750" y="5851525"/>
            <a:ext cx="8324850" cy="3768725"/>
            <a:chOff x="0" y="0"/>
            <a:chExt cx="11099800" cy="5024967"/>
          </a:xfrm>
        </p:grpSpPr>
        <p:sp>
          <p:nvSpPr>
            <p:cNvPr name="TextBox 10" id="10"/>
            <p:cNvSpPr txBox="true"/>
            <p:nvPr/>
          </p:nvSpPr>
          <p:spPr>
            <a:xfrm rot="0">
              <a:off x="0" y="95250"/>
              <a:ext cx="11099800" cy="3623310"/>
            </a:xfrm>
            <a:prstGeom prst="rect">
              <a:avLst/>
            </a:prstGeom>
          </p:spPr>
          <p:txBody>
            <a:bodyPr anchor="t" rtlCol="false" tIns="0" lIns="0" bIns="0" rIns="0">
              <a:spAutoFit/>
            </a:bodyPr>
            <a:lstStyle/>
            <a:p>
              <a:pPr algn="l" marL="0" indent="0" lvl="0">
                <a:lnSpc>
                  <a:spcPts val="10560"/>
                </a:lnSpc>
              </a:pPr>
              <a:r>
                <a:rPr lang="en-US" b="true" sz="9600" spc="-240">
                  <a:solidFill>
                    <a:srgbClr val="6B4C3B"/>
                  </a:solidFill>
                  <a:latin typeface="Garet Bold"/>
                  <a:ea typeface="Garet Bold"/>
                  <a:cs typeface="Garet Bold"/>
                  <a:sym typeface="Garet Bold"/>
                </a:rPr>
                <a:t>Jordanian Costumes</a:t>
              </a:r>
            </a:p>
          </p:txBody>
        </p:sp>
        <p:sp>
          <p:nvSpPr>
            <p:cNvPr name="TextBox 11" id="11"/>
            <p:cNvSpPr txBox="true"/>
            <p:nvPr/>
          </p:nvSpPr>
          <p:spPr>
            <a:xfrm rot="0">
              <a:off x="0" y="3986107"/>
              <a:ext cx="9588500" cy="1038860"/>
            </a:xfrm>
            <a:prstGeom prst="rect">
              <a:avLst/>
            </a:prstGeom>
          </p:spPr>
          <p:txBody>
            <a:bodyPr anchor="t" rtlCol="false" tIns="0" lIns="0" bIns="0" rIns="0">
              <a:spAutoFit/>
            </a:bodyPr>
            <a:lstStyle/>
            <a:p>
              <a:pPr algn="l" marL="0" indent="0" lvl="0">
                <a:lnSpc>
                  <a:spcPts val="3120"/>
                </a:lnSpc>
              </a:pPr>
              <a:r>
                <a:rPr lang="en-US" sz="2400">
                  <a:solidFill>
                    <a:srgbClr val="6B4C3B"/>
                  </a:solidFill>
                  <a:latin typeface="Helvetica World"/>
                  <a:ea typeface="Helvetica World"/>
                  <a:cs typeface="Helvetica World"/>
                  <a:sym typeface="Helvetica World"/>
                </a:rPr>
                <a:t>Presented by [Haneen Mazahreh ], Jordanian culture enthusiast and researcher</a:t>
              </a:r>
            </a:p>
          </p:txBody>
        </p:sp>
      </p:grpSp>
      <p:sp>
        <p:nvSpPr>
          <p:cNvPr name="TextBox 12" id="12"/>
          <p:cNvSpPr txBox="true"/>
          <p:nvPr/>
        </p:nvSpPr>
        <p:spPr>
          <a:xfrm rot="0">
            <a:off x="2105025" y="794385"/>
            <a:ext cx="5448300" cy="668655"/>
          </a:xfrm>
          <a:prstGeom prst="rect">
            <a:avLst/>
          </a:prstGeom>
        </p:spPr>
        <p:txBody>
          <a:bodyPr anchor="t" rtlCol="false" tIns="0" lIns="0" bIns="0" rIns="0">
            <a:spAutoFit/>
          </a:bodyPr>
          <a:lstStyle/>
          <a:p>
            <a:pPr algn="l" marL="0" indent="0" lvl="0">
              <a:lnSpc>
                <a:spcPts val="2640"/>
              </a:lnSpc>
            </a:pPr>
            <a:r>
              <a:rPr lang="en-US" b="true" sz="2400" spc="60">
                <a:solidFill>
                  <a:srgbClr val="A87D54"/>
                </a:solidFill>
                <a:latin typeface="Garet Bold"/>
                <a:ea typeface="Garet Bold"/>
                <a:cs typeface="Garet Bold"/>
                <a:sym typeface="Garet Bold"/>
              </a:rPr>
              <a:t>CULTURAL HERITAGE PRESERVATION SOCIETY</a:t>
            </a:r>
          </a:p>
        </p:txBody>
      </p:sp>
      <p:sp>
        <p:nvSpPr>
          <p:cNvPr name="Freeform 13" id="13"/>
          <p:cNvSpPr/>
          <p:nvPr/>
        </p:nvSpPr>
        <p:spPr>
          <a:xfrm flipH="false" flipV="false" rot="0">
            <a:off x="666750" y="666750"/>
            <a:ext cx="895350" cy="895350"/>
          </a:xfrm>
          <a:custGeom>
            <a:avLst/>
            <a:gdLst/>
            <a:ahLst/>
            <a:cxnLst/>
            <a:rect r="r" b="b" t="t" l="l"/>
            <a:pathLst>
              <a:path h="895350" w="895350">
                <a:moveTo>
                  <a:pt x="0" y="0"/>
                </a:moveTo>
                <a:lnTo>
                  <a:pt x="895350" y="0"/>
                </a:lnTo>
                <a:lnTo>
                  <a:pt x="895350" y="895350"/>
                </a:lnTo>
                <a:lnTo>
                  <a:pt x="0" y="895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9C8B2"/>
        </a:solidFill>
      </p:bgPr>
    </p:bg>
    <p:spTree>
      <p:nvGrpSpPr>
        <p:cNvPr id="1" name=""/>
        <p:cNvGrpSpPr/>
        <p:nvPr/>
      </p:nvGrpSpPr>
      <p:grpSpPr>
        <a:xfrm>
          <a:off x="0" y="0"/>
          <a:ext cx="0" cy="0"/>
          <a:chOff x="0" y="0"/>
          <a:chExt cx="0" cy="0"/>
        </a:xfrm>
      </p:grpSpPr>
      <p:grpSp>
        <p:nvGrpSpPr>
          <p:cNvPr name="Group 2" id="2"/>
          <p:cNvGrpSpPr/>
          <p:nvPr/>
        </p:nvGrpSpPr>
        <p:grpSpPr>
          <a:xfrm rot="2058190">
            <a:off x="-8315153" y="-2517302"/>
            <a:ext cx="13610886" cy="8302196"/>
            <a:chOff x="0" y="0"/>
            <a:chExt cx="1476351" cy="900526"/>
          </a:xfrm>
        </p:grpSpPr>
        <p:sp>
          <p:nvSpPr>
            <p:cNvPr name="Freeform 3" id="3"/>
            <p:cNvSpPr/>
            <p:nvPr/>
          </p:nvSpPr>
          <p:spPr>
            <a:xfrm flipH="false" flipV="false" rot="0">
              <a:off x="0" y="0"/>
              <a:ext cx="1476351" cy="900526"/>
            </a:xfrm>
            <a:custGeom>
              <a:avLst/>
              <a:gdLst/>
              <a:ahLst/>
              <a:cxnLst/>
              <a:rect r="r" b="b" t="t" l="l"/>
              <a:pathLst>
                <a:path h="900526" w="1476351">
                  <a:moveTo>
                    <a:pt x="0" y="0"/>
                  </a:moveTo>
                  <a:lnTo>
                    <a:pt x="1476351" y="0"/>
                  </a:lnTo>
                  <a:lnTo>
                    <a:pt x="1476351" y="900526"/>
                  </a:lnTo>
                  <a:lnTo>
                    <a:pt x="0" y="900526"/>
                  </a:lnTo>
                  <a:close/>
                </a:path>
              </a:pathLst>
            </a:custGeom>
            <a:solidFill>
              <a:srgbClr val="A87D54"/>
            </a:solidFill>
            <a:ln cap="sq">
              <a:noFill/>
              <a:prstDash val="solid"/>
              <a:miter/>
            </a:ln>
          </p:spPr>
        </p:sp>
        <p:sp>
          <p:nvSpPr>
            <p:cNvPr name="TextBox 4" id="4"/>
            <p:cNvSpPr txBox="true"/>
            <p:nvPr/>
          </p:nvSpPr>
          <p:spPr>
            <a:xfrm>
              <a:off x="0" y="-171450"/>
              <a:ext cx="1476351" cy="1071976"/>
            </a:xfrm>
            <a:prstGeom prst="rect">
              <a:avLst/>
            </a:prstGeom>
          </p:spPr>
          <p:txBody>
            <a:bodyPr anchor="ctr" rtlCol="false" tIns="123349" lIns="123349" bIns="123349" rIns="123349"/>
            <a:lstStyle/>
            <a:p>
              <a:pPr algn="ctr" marL="0" indent="0" lvl="0">
                <a:lnSpc>
                  <a:spcPts val="11200"/>
                </a:lnSpc>
                <a:spcBef>
                  <a:spcPct val="0"/>
                </a:spcBef>
              </a:pPr>
            </a:p>
          </p:txBody>
        </p:sp>
      </p:grpSp>
      <p:grpSp>
        <p:nvGrpSpPr>
          <p:cNvPr name="Group 5" id="5"/>
          <p:cNvGrpSpPr/>
          <p:nvPr/>
        </p:nvGrpSpPr>
        <p:grpSpPr>
          <a:xfrm rot="0">
            <a:off x="9296400" y="666750"/>
            <a:ext cx="7191375" cy="7839075"/>
            <a:chOff x="0" y="0"/>
            <a:chExt cx="9588500" cy="10452100"/>
          </a:xfrm>
        </p:grpSpPr>
        <p:sp>
          <p:nvSpPr>
            <p:cNvPr name="TextBox 6" id="6"/>
            <p:cNvSpPr txBox="true"/>
            <p:nvPr/>
          </p:nvSpPr>
          <p:spPr>
            <a:xfrm rot="0">
              <a:off x="0" y="76200"/>
              <a:ext cx="9588500" cy="2871893"/>
            </a:xfrm>
            <a:prstGeom prst="rect">
              <a:avLst/>
            </a:prstGeom>
          </p:spPr>
          <p:txBody>
            <a:bodyPr anchor="t" rtlCol="false" tIns="0" lIns="0" bIns="0" rIns="0">
              <a:spAutoFit/>
            </a:bodyPr>
            <a:lstStyle/>
            <a:p>
              <a:pPr algn="l" marL="0" indent="0" lvl="0">
                <a:lnSpc>
                  <a:spcPts val="8359"/>
                </a:lnSpc>
              </a:pPr>
              <a:r>
                <a:rPr lang="en-US" b="true" sz="7599" spc="-189">
                  <a:solidFill>
                    <a:srgbClr val="6B4C3B"/>
                  </a:solidFill>
                  <a:latin typeface="Garet Bold"/>
                  <a:ea typeface="Garet Bold"/>
                  <a:cs typeface="Garet Bold"/>
                  <a:sym typeface="Garet Bold"/>
                </a:rPr>
                <a:t>Essence of Attire</a:t>
              </a:r>
            </a:p>
          </p:txBody>
        </p:sp>
        <p:sp>
          <p:nvSpPr>
            <p:cNvPr name="TextBox 7" id="7"/>
            <p:cNvSpPr txBox="true"/>
            <p:nvPr/>
          </p:nvSpPr>
          <p:spPr>
            <a:xfrm rot="0">
              <a:off x="0" y="3723851"/>
              <a:ext cx="9588500" cy="6728249"/>
            </a:xfrm>
            <a:prstGeom prst="rect">
              <a:avLst/>
            </a:prstGeom>
          </p:spPr>
          <p:txBody>
            <a:bodyPr anchor="t" rtlCol="false" tIns="0" lIns="0" bIns="0" rIns="0">
              <a:spAutoFit/>
            </a:bodyPr>
            <a:lstStyle/>
            <a:p>
              <a:pPr algn="l" marL="0" indent="0" lvl="0">
                <a:lnSpc>
                  <a:spcPts val="3919"/>
                </a:lnSpc>
              </a:pPr>
              <a:r>
                <a:rPr lang="en-US" sz="2799">
                  <a:solidFill>
                    <a:srgbClr val="6B4C3B"/>
                  </a:solidFill>
                  <a:latin typeface="Helvetica World"/>
                  <a:ea typeface="Helvetica World"/>
                  <a:cs typeface="Helvetica World"/>
                  <a:sym typeface="Helvetica World"/>
                </a:rPr>
                <a:t>Traditional Jordanian costumes are </a:t>
              </a:r>
              <a:r>
                <a:rPr lang="en-US" b="true" sz="2799">
                  <a:solidFill>
                    <a:srgbClr val="6B4C3B"/>
                  </a:solidFill>
                  <a:latin typeface="Helvetica World Bold"/>
                  <a:ea typeface="Helvetica World Bold"/>
                  <a:cs typeface="Helvetica World Bold"/>
                  <a:sym typeface="Helvetica World Bold"/>
                </a:rPr>
                <a:t>vibrant expressions</a:t>
              </a:r>
              <a:r>
                <a:rPr lang="en-US" sz="2799">
                  <a:solidFill>
                    <a:srgbClr val="6B4C3B"/>
                  </a:solidFill>
                  <a:latin typeface="Helvetica World"/>
                  <a:ea typeface="Helvetica World"/>
                  <a:cs typeface="Helvetica World"/>
                  <a:sym typeface="Helvetica World"/>
                </a:rPr>
                <a:t> of cultural identity. They encompass a rich history, reflecting the </a:t>
              </a:r>
              <a:r>
                <a:rPr lang="en-US" b="true" sz="2799">
                  <a:solidFill>
                    <a:srgbClr val="6B4C3B"/>
                  </a:solidFill>
                  <a:latin typeface="Helvetica World Bold"/>
                  <a:ea typeface="Helvetica World Bold"/>
                  <a:cs typeface="Helvetica World Bold"/>
                  <a:sym typeface="Helvetica World Bold"/>
                </a:rPr>
                <a:t>diverse influences</a:t>
              </a:r>
              <a:r>
                <a:rPr lang="en-US" sz="2799">
                  <a:solidFill>
                    <a:srgbClr val="6B4C3B"/>
                  </a:solidFill>
                  <a:latin typeface="Helvetica World"/>
                  <a:ea typeface="Helvetica World"/>
                  <a:cs typeface="Helvetica World"/>
                  <a:sym typeface="Helvetica World"/>
                </a:rPr>
                <a:t> of the region. Each garment tells a story, symbolizing social status and community ties. In modern times, preserving these exquisite designs is essential, as they connect generations and reinforce the importance of cultural heritage in an ever-evolving world.</a:t>
              </a:r>
            </a:p>
          </p:txBody>
        </p:sp>
      </p:grpSp>
      <p:grpSp>
        <p:nvGrpSpPr>
          <p:cNvPr name="Group 8" id="8"/>
          <p:cNvGrpSpPr/>
          <p:nvPr/>
        </p:nvGrpSpPr>
        <p:grpSpPr>
          <a:xfrm rot="0">
            <a:off x="-39072" y="1318054"/>
            <a:ext cx="8302229" cy="8302196"/>
            <a:chOff x="0" y="0"/>
            <a:chExt cx="11069639" cy="11069594"/>
          </a:xfrm>
        </p:grpSpPr>
        <p:grpSp>
          <p:nvGrpSpPr>
            <p:cNvPr name="Group 9" id="9"/>
            <p:cNvGrpSpPr>
              <a:grpSpLocks noChangeAspect="true"/>
            </p:cNvGrpSpPr>
            <p:nvPr/>
          </p:nvGrpSpPr>
          <p:grpSpPr>
            <a:xfrm rot="0">
              <a:off x="0" y="0"/>
              <a:ext cx="11069639" cy="11069594"/>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A87D54"/>
              </a:solidFill>
              <a:ln w="12700">
                <a:solidFill>
                  <a:srgbClr val="000000"/>
                </a:solidFill>
              </a:ln>
            </p:spPr>
          </p:sp>
        </p:grpSp>
        <p:grpSp>
          <p:nvGrpSpPr>
            <p:cNvPr name="Group 11" id="11"/>
            <p:cNvGrpSpPr/>
            <p:nvPr/>
          </p:nvGrpSpPr>
          <p:grpSpPr>
            <a:xfrm rot="0">
              <a:off x="943769" y="943747"/>
              <a:ext cx="9182100" cy="918210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p:spPr>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0E6"/>
        </a:solidFill>
      </p:bgPr>
    </p:bg>
    <p:spTree>
      <p:nvGrpSpPr>
        <p:cNvPr id="1" name=""/>
        <p:cNvGrpSpPr/>
        <p:nvPr/>
      </p:nvGrpSpPr>
      <p:grpSpPr>
        <a:xfrm>
          <a:off x="0" y="0"/>
          <a:ext cx="0" cy="0"/>
          <a:chOff x="0" y="0"/>
          <a:chExt cx="0" cy="0"/>
        </a:xfrm>
      </p:grpSpPr>
      <p:sp>
        <p:nvSpPr>
          <p:cNvPr name="AutoShape 2" id="2"/>
          <p:cNvSpPr/>
          <p:nvPr/>
        </p:nvSpPr>
        <p:spPr>
          <a:xfrm>
            <a:off x="990600" y="4998156"/>
            <a:ext cx="19644812" cy="0"/>
          </a:xfrm>
          <a:prstGeom prst="line">
            <a:avLst/>
          </a:prstGeom>
          <a:ln cap="flat" w="19050">
            <a:solidFill>
              <a:srgbClr val="A87D54"/>
            </a:solidFill>
            <a:prstDash val="solid"/>
            <a:headEnd type="none" len="sm" w="sm"/>
            <a:tailEnd type="none" len="sm" w="sm"/>
          </a:ln>
        </p:spPr>
      </p:sp>
      <p:grpSp>
        <p:nvGrpSpPr>
          <p:cNvPr name="Group 3" id="3"/>
          <p:cNvGrpSpPr/>
          <p:nvPr/>
        </p:nvGrpSpPr>
        <p:grpSpPr>
          <a:xfrm rot="0">
            <a:off x="666750" y="4836231"/>
            <a:ext cx="323850" cy="32385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4C3B"/>
            </a:solidFill>
          </p:spPr>
        </p:sp>
      </p:grpSp>
      <p:grpSp>
        <p:nvGrpSpPr>
          <p:cNvPr name="Group 5" id="5"/>
          <p:cNvGrpSpPr/>
          <p:nvPr/>
        </p:nvGrpSpPr>
        <p:grpSpPr>
          <a:xfrm rot="0">
            <a:off x="4981575" y="4836231"/>
            <a:ext cx="323850" cy="32385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4C3B"/>
            </a:solidFill>
          </p:spPr>
        </p:sp>
      </p:grpSp>
      <p:grpSp>
        <p:nvGrpSpPr>
          <p:cNvPr name="Group 7" id="7"/>
          <p:cNvGrpSpPr/>
          <p:nvPr/>
        </p:nvGrpSpPr>
        <p:grpSpPr>
          <a:xfrm rot="0">
            <a:off x="9296400" y="4845756"/>
            <a:ext cx="323850" cy="323850"/>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4C3B"/>
            </a:solidFill>
          </p:spPr>
        </p:sp>
      </p:grpSp>
      <p:grpSp>
        <p:nvGrpSpPr>
          <p:cNvPr name="Group 9" id="9"/>
          <p:cNvGrpSpPr/>
          <p:nvPr/>
        </p:nvGrpSpPr>
        <p:grpSpPr>
          <a:xfrm rot="0">
            <a:off x="13306425" y="4845756"/>
            <a:ext cx="323850" cy="323850"/>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B4C3B"/>
            </a:solidFill>
          </p:spPr>
        </p:sp>
      </p:grpSp>
      <p:sp>
        <p:nvSpPr>
          <p:cNvPr name="TextBox 11" id="11"/>
          <p:cNvSpPr txBox="true"/>
          <p:nvPr/>
        </p:nvSpPr>
        <p:spPr>
          <a:xfrm rot="0">
            <a:off x="666750" y="742950"/>
            <a:ext cx="15821025" cy="1077595"/>
          </a:xfrm>
          <a:prstGeom prst="rect">
            <a:avLst/>
          </a:prstGeom>
        </p:spPr>
        <p:txBody>
          <a:bodyPr anchor="t" rtlCol="false" tIns="0" lIns="0" bIns="0" rIns="0">
            <a:spAutoFit/>
          </a:bodyPr>
          <a:lstStyle/>
          <a:p>
            <a:pPr algn="l" marL="0" indent="0" lvl="0">
              <a:lnSpc>
                <a:spcPts val="8359"/>
              </a:lnSpc>
              <a:spcBef>
                <a:spcPct val="0"/>
              </a:spcBef>
            </a:pPr>
            <a:r>
              <a:rPr lang="en-US" b="true" sz="7599" spc="-189" strike="noStrike" u="none">
                <a:solidFill>
                  <a:srgbClr val="6B4C3B"/>
                </a:solidFill>
                <a:latin typeface="Garet Bold"/>
                <a:ea typeface="Garet Bold"/>
                <a:cs typeface="Garet Bold"/>
                <a:sym typeface="Garet Bold"/>
              </a:rPr>
              <a:t>Evolution</a:t>
            </a:r>
          </a:p>
        </p:txBody>
      </p:sp>
      <p:sp>
        <p:nvSpPr>
          <p:cNvPr name="TextBox 12" id="12"/>
          <p:cNvSpPr txBox="true"/>
          <p:nvPr/>
        </p:nvSpPr>
        <p:spPr>
          <a:xfrm rot="0">
            <a:off x="666750" y="3729037"/>
            <a:ext cx="2876550" cy="528955"/>
          </a:xfrm>
          <a:prstGeom prst="rect">
            <a:avLst/>
          </a:prstGeom>
        </p:spPr>
        <p:txBody>
          <a:bodyPr anchor="t" rtlCol="false" tIns="0" lIns="0" bIns="0" rIns="0">
            <a:spAutoFit/>
          </a:bodyPr>
          <a:lstStyle/>
          <a:p>
            <a:pPr algn="l" marL="0" indent="0" lvl="0">
              <a:lnSpc>
                <a:spcPts val="3919"/>
              </a:lnSpc>
              <a:spcBef>
                <a:spcPct val="0"/>
              </a:spcBef>
            </a:pPr>
            <a:r>
              <a:rPr lang="en-US" b="true" sz="2799" strike="noStrike" u="none">
                <a:solidFill>
                  <a:srgbClr val="6B4C3B"/>
                </a:solidFill>
                <a:latin typeface="Helvetica World Bold"/>
                <a:ea typeface="Helvetica World Bold"/>
                <a:cs typeface="Helvetica World Bold"/>
                <a:sym typeface="Helvetica World Bold"/>
              </a:rPr>
              <a:t>Ancient Roots</a:t>
            </a:r>
          </a:p>
        </p:txBody>
      </p:sp>
      <p:sp>
        <p:nvSpPr>
          <p:cNvPr name="TextBox 13" id="13"/>
          <p:cNvSpPr txBox="true"/>
          <p:nvPr/>
        </p:nvSpPr>
        <p:spPr>
          <a:xfrm rot="0">
            <a:off x="666750" y="5703006"/>
            <a:ext cx="2876550" cy="1672590"/>
          </a:xfrm>
          <a:prstGeom prst="rect">
            <a:avLst/>
          </a:prstGeom>
        </p:spPr>
        <p:txBody>
          <a:bodyPr anchor="t" rtlCol="false" tIns="0" lIns="0" bIns="0" rIns="0">
            <a:spAutoFit/>
          </a:bodyPr>
          <a:lstStyle/>
          <a:p>
            <a:pPr algn="l" marL="0" indent="0" lvl="0">
              <a:lnSpc>
                <a:spcPts val="3359"/>
              </a:lnSpc>
              <a:spcBef>
                <a:spcPct val="0"/>
              </a:spcBef>
            </a:pPr>
            <a:r>
              <a:rPr lang="en-US" sz="2400" strike="noStrike" u="none">
                <a:solidFill>
                  <a:srgbClr val="6B4C3B"/>
                </a:solidFill>
                <a:latin typeface="Helvetica World"/>
                <a:ea typeface="Helvetica World"/>
                <a:cs typeface="Helvetica World"/>
                <a:sym typeface="Helvetica World"/>
              </a:rPr>
              <a:t>Traditional costumes trace back to ancient Jordanian tribes and cultures.</a:t>
            </a:r>
          </a:p>
        </p:txBody>
      </p:sp>
      <p:sp>
        <p:nvSpPr>
          <p:cNvPr name="TextBox 14" id="14"/>
          <p:cNvSpPr txBox="true"/>
          <p:nvPr/>
        </p:nvSpPr>
        <p:spPr>
          <a:xfrm rot="0">
            <a:off x="4981575" y="3195637"/>
            <a:ext cx="2876550" cy="1062355"/>
          </a:xfrm>
          <a:prstGeom prst="rect">
            <a:avLst/>
          </a:prstGeom>
        </p:spPr>
        <p:txBody>
          <a:bodyPr anchor="t" rtlCol="false" tIns="0" lIns="0" bIns="0" rIns="0">
            <a:spAutoFit/>
          </a:bodyPr>
          <a:lstStyle/>
          <a:p>
            <a:pPr algn="l" marL="0" indent="0" lvl="0">
              <a:lnSpc>
                <a:spcPts val="3919"/>
              </a:lnSpc>
              <a:spcBef>
                <a:spcPct val="0"/>
              </a:spcBef>
            </a:pPr>
            <a:r>
              <a:rPr lang="en-US" b="true" sz="2799" strike="noStrike" u="none">
                <a:solidFill>
                  <a:srgbClr val="6B4C3B"/>
                </a:solidFill>
                <a:latin typeface="Helvetica World Bold"/>
                <a:ea typeface="Helvetica World Bold"/>
                <a:cs typeface="Helvetica World Bold"/>
                <a:sym typeface="Helvetica World Bold"/>
              </a:rPr>
              <a:t>Ottoman Influence</a:t>
            </a:r>
          </a:p>
        </p:txBody>
      </p:sp>
      <p:sp>
        <p:nvSpPr>
          <p:cNvPr name="TextBox 15" id="15"/>
          <p:cNvSpPr txBox="true"/>
          <p:nvPr/>
        </p:nvSpPr>
        <p:spPr>
          <a:xfrm rot="0">
            <a:off x="4981575" y="5703006"/>
            <a:ext cx="2876550" cy="1672590"/>
          </a:xfrm>
          <a:prstGeom prst="rect">
            <a:avLst/>
          </a:prstGeom>
        </p:spPr>
        <p:txBody>
          <a:bodyPr anchor="t" rtlCol="false" tIns="0" lIns="0" bIns="0" rIns="0">
            <a:spAutoFit/>
          </a:bodyPr>
          <a:lstStyle/>
          <a:p>
            <a:pPr algn="l" marL="0" indent="0" lvl="0">
              <a:lnSpc>
                <a:spcPts val="3359"/>
              </a:lnSpc>
              <a:spcBef>
                <a:spcPct val="0"/>
              </a:spcBef>
            </a:pPr>
            <a:r>
              <a:rPr lang="en-US" sz="2400" strike="noStrike" u="none">
                <a:solidFill>
                  <a:srgbClr val="6B4C3B"/>
                </a:solidFill>
                <a:latin typeface="Helvetica World"/>
                <a:ea typeface="Helvetica World"/>
                <a:cs typeface="Helvetica World"/>
                <a:sym typeface="Helvetica World"/>
              </a:rPr>
              <a:t>Ottoman rule introduced new styles and fabrics to Jordanian clothing.</a:t>
            </a:r>
          </a:p>
        </p:txBody>
      </p:sp>
      <p:sp>
        <p:nvSpPr>
          <p:cNvPr name="TextBox 16" id="16"/>
          <p:cNvSpPr txBox="true"/>
          <p:nvPr/>
        </p:nvSpPr>
        <p:spPr>
          <a:xfrm rot="0">
            <a:off x="9296400" y="3195637"/>
            <a:ext cx="2876550" cy="1062355"/>
          </a:xfrm>
          <a:prstGeom prst="rect">
            <a:avLst/>
          </a:prstGeom>
        </p:spPr>
        <p:txBody>
          <a:bodyPr anchor="t" rtlCol="false" tIns="0" lIns="0" bIns="0" rIns="0">
            <a:spAutoFit/>
          </a:bodyPr>
          <a:lstStyle/>
          <a:p>
            <a:pPr algn="l" marL="0" indent="0" lvl="0">
              <a:lnSpc>
                <a:spcPts val="3919"/>
              </a:lnSpc>
              <a:spcBef>
                <a:spcPct val="0"/>
              </a:spcBef>
            </a:pPr>
            <a:r>
              <a:rPr lang="en-US" b="true" sz="2799" strike="noStrike" u="none">
                <a:solidFill>
                  <a:srgbClr val="6B4C3B"/>
                </a:solidFill>
                <a:latin typeface="Helvetica World Bold"/>
                <a:ea typeface="Helvetica World Bold"/>
                <a:cs typeface="Helvetica World Bold"/>
                <a:sym typeface="Helvetica World Bold"/>
              </a:rPr>
              <a:t>Modern Adaptation</a:t>
            </a:r>
          </a:p>
        </p:txBody>
      </p:sp>
      <p:sp>
        <p:nvSpPr>
          <p:cNvPr name="TextBox 17" id="17"/>
          <p:cNvSpPr txBox="true"/>
          <p:nvPr/>
        </p:nvSpPr>
        <p:spPr>
          <a:xfrm rot="0">
            <a:off x="13306425" y="3195637"/>
            <a:ext cx="2876550" cy="1062355"/>
          </a:xfrm>
          <a:prstGeom prst="rect">
            <a:avLst/>
          </a:prstGeom>
        </p:spPr>
        <p:txBody>
          <a:bodyPr anchor="t" rtlCol="false" tIns="0" lIns="0" bIns="0" rIns="0">
            <a:spAutoFit/>
          </a:bodyPr>
          <a:lstStyle/>
          <a:p>
            <a:pPr algn="l" marL="0" indent="0" lvl="0">
              <a:lnSpc>
                <a:spcPts val="3919"/>
              </a:lnSpc>
              <a:spcBef>
                <a:spcPct val="0"/>
              </a:spcBef>
            </a:pPr>
            <a:r>
              <a:rPr lang="en-US" b="true" sz="2799" strike="noStrike" u="none">
                <a:solidFill>
                  <a:srgbClr val="6B4C3B"/>
                </a:solidFill>
                <a:latin typeface="Helvetica World Bold"/>
                <a:ea typeface="Helvetica World Bold"/>
                <a:cs typeface="Helvetica World Bold"/>
                <a:sym typeface="Helvetica World Bold"/>
              </a:rPr>
              <a:t>Global Recognition</a:t>
            </a:r>
          </a:p>
        </p:txBody>
      </p:sp>
      <p:sp>
        <p:nvSpPr>
          <p:cNvPr name="TextBox 18" id="18"/>
          <p:cNvSpPr txBox="true"/>
          <p:nvPr/>
        </p:nvSpPr>
        <p:spPr>
          <a:xfrm rot="0">
            <a:off x="9296400" y="5703006"/>
            <a:ext cx="2876550" cy="2091690"/>
          </a:xfrm>
          <a:prstGeom prst="rect">
            <a:avLst/>
          </a:prstGeom>
        </p:spPr>
        <p:txBody>
          <a:bodyPr anchor="t" rtlCol="false" tIns="0" lIns="0" bIns="0" rIns="0">
            <a:spAutoFit/>
          </a:bodyPr>
          <a:lstStyle/>
          <a:p>
            <a:pPr algn="l" marL="0" indent="0" lvl="0">
              <a:lnSpc>
                <a:spcPts val="3359"/>
              </a:lnSpc>
              <a:spcBef>
                <a:spcPct val="0"/>
              </a:spcBef>
            </a:pPr>
            <a:r>
              <a:rPr lang="en-US" sz="2400" strike="noStrike" u="none">
                <a:solidFill>
                  <a:srgbClr val="6B4C3B"/>
                </a:solidFill>
                <a:latin typeface="Helvetica World"/>
                <a:ea typeface="Helvetica World"/>
                <a:cs typeface="Helvetica World"/>
                <a:sym typeface="Helvetica World"/>
              </a:rPr>
              <a:t>Contemporary designs blend heritage with modern fashion trends and preferences.</a:t>
            </a:r>
          </a:p>
        </p:txBody>
      </p:sp>
      <p:sp>
        <p:nvSpPr>
          <p:cNvPr name="TextBox 19" id="19"/>
          <p:cNvSpPr txBox="true"/>
          <p:nvPr/>
        </p:nvSpPr>
        <p:spPr>
          <a:xfrm rot="0">
            <a:off x="13306425" y="5703006"/>
            <a:ext cx="2876550" cy="2091690"/>
          </a:xfrm>
          <a:prstGeom prst="rect">
            <a:avLst/>
          </a:prstGeom>
        </p:spPr>
        <p:txBody>
          <a:bodyPr anchor="t" rtlCol="false" tIns="0" lIns="0" bIns="0" rIns="0">
            <a:spAutoFit/>
          </a:bodyPr>
          <a:lstStyle/>
          <a:p>
            <a:pPr algn="l" marL="0" indent="0" lvl="0">
              <a:lnSpc>
                <a:spcPts val="3359"/>
              </a:lnSpc>
              <a:spcBef>
                <a:spcPct val="0"/>
              </a:spcBef>
            </a:pPr>
            <a:r>
              <a:rPr lang="en-US" sz="2400" strike="noStrike" u="none">
                <a:solidFill>
                  <a:srgbClr val="6B4C3B"/>
                </a:solidFill>
                <a:latin typeface="Helvetica World"/>
                <a:ea typeface="Helvetica World"/>
                <a:cs typeface="Helvetica World"/>
                <a:sym typeface="Helvetica World"/>
              </a:rPr>
              <a:t>Jordanian costumes gain international appreciation through cultural festivals and exhibitions.</a:t>
            </a:r>
          </a:p>
        </p:txBody>
      </p:sp>
      <p:sp>
        <p:nvSpPr>
          <p:cNvPr name="Freeform 20" id="20"/>
          <p:cNvSpPr/>
          <p:nvPr/>
        </p:nvSpPr>
        <p:spPr>
          <a:xfrm flipH="false" flipV="false" rot="0">
            <a:off x="16725900" y="8724900"/>
            <a:ext cx="895350" cy="895350"/>
          </a:xfrm>
          <a:custGeom>
            <a:avLst/>
            <a:gdLst/>
            <a:ahLst/>
            <a:cxnLst/>
            <a:rect r="r" b="b" t="t" l="l"/>
            <a:pathLst>
              <a:path h="895350" w="895350">
                <a:moveTo>
                  <a:pt x="0" y="0"/>
                </a:moveTo>
                <a:lnTo>
                  <a:pt x="895350" y="0"/>
                </a:lnTo>
                <a:lnTo>
                  <a:pt x="895350" y="895350"/>
                </a:lnTo>
                <a:lnTo>
                  <a:pt x="0" y="8953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transition spd="fast">
    <p:fade/>
  </p:transition>
</p:sld>
</file>

<file path=ppt/slides/slide4.xml><?xml version="1.0" encoding="utf-8"?>
<p:sld xmlns:p="http://schemas.openxmlformats.org/presentationml/2006/main" xmlns:a="http://schemas.openxmlformats.org/drawingml/2006/main">
  <p:cSld>
    <p:bg>
      <p:bgPr>
        <a:solidFill>
          <a:srgbClr val="F5F0E6"/>
        </a:solidFill>
      </p:bgPr>
    </p:bg>
    <p:spTree>
      <p:nvGrpSpPr>
        <p:cNvPr id="1" name=""/>
        <p:cNvGrpSpPr/>
        <p:nvPr/>
      </p:nvGrpSpPr>
      <p:grpSpPr>
        <a:xfrm>
          <a:off x="0" y="0"/>
          <a:ext cx="0" cy="0"/>
          <a:chOff x="0" y="0"/>
          <a:chExt cx="0" cy="0"/>
        </a:xfrm>
      </p:grpSpPr>
      <p:sp>
        <p:nvSpPr>
          <p:cNvPr name="TextBox 2" id="2"/>
          <p:cNvSpPr txBox="true"/>
          <p:nvPr/>
        </p:nvSpPr>
        <p:spPr>
          <a:xfrm rot="0">
            <a:off x="666750" y="742950"/>
            <a:ext cx="11506200" cy="1077595"/>
          </a:xfrm>
          <a:prstGeom prst="rect">
            <a:avLst/>
          </a:prstGeom>
        </p:spPr>
        <p:txBody>
          <a:bodyPr anchor="t" rtlCol="false" tIns="0" lIns="0" bIns="0" rIns="0">
            <a:spAutoFit/>
          </a:bodyPr>
          <a:lstStyle/>
          <a:p>
            <a:pPr algn="l" marL="0" indent="0" lvl="0">
              <a:lnSpc>
                <a:spcPts val="8359"/>
              </a:lnSpc>
            </a:pPr>
            <a:r>
              <a:rPr lang="en-US" b="true" sz="7599" spc="-189">
                <a:solidFill>
                  <a:srgbClr val="6B4C3B"/>
                </a:solidFill>
                <a:latin typeface="Garet Bold"/>
                <a:ea typeface="Garet Bold"/>
                <a:cs typeface="Garet Bold"/>
                <a:sym typeface="Garet Bold"/>
              </a:rPr>
              <a:t>Cultural Significance</a:t>
            </a:r>
          </a:p>
        </p:txBody>
      </p:sp>
      <p:grpSp>
        <p:nvGrpSpPr>
          <p:cNvPr name="Group 3" id="3"/>
          <p:cNvGrpSpPr/>
          <p:nvPr/>
        </p:nvGrpSpPr>
        <p:grpSpPr>
          <a:xfrm rot="0">
            <a:off x="12172950" y="7834312"/>
            <a:ext cx="5448300" cy="1681734"/>
            <a:chOff x="0" y="0"/>
            <a:chExt cx="7264400" cy="2242312"/>
          </a:xfrm>
        </p:grpSpPr>
        <p:sp>
          <p:nvSpPr>
            <p:cNvPr name="TextBox 4" id="4"/>
            <p:cNvSpPr txBox="true"/>
            <p:nvPr/>
          </p:nvSpPr>
          <p:spPr>
            <a:xfrm rot="0">
              <a:off x="0" y="-57150"/>
              <a:ext cx="7264400" cy="58547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Occasions</a:t>
              </a:r>
            </a:p>
          </p:txBody>
        </p:sp>
        <p:sp>
          <p:nvSpPr>
            <p:cNvPr name="TextBox 5" id="5"/>
            <p:cNvSpPr txBox="true"/>
            <p:nvPr/>
          </p:nvSpPr>
          <p:spPr>
            <a:xfrm rot="0">
              <a:off x="0" y="744855"/>
              <a:ext cx="7264400" cy="1497457"/>
            </a:xfrm>
            <a:prstGeom prst="rect">
              <a:avLst/>
            </a:prstGeom>
          </p:spPr>
          <p:txBody>
            <a:bodyPr anchor="t" rtlCol="false" tIns="0" lIns="0" bIns="0" rIns="0">
              <a:spAutoFit/>
            </a:bodyPr>
            <a:lstStyle/>
            <a:p>
              <a:pPr algn="l" marL="0" indent="0" lvl="0">
                <a:lnSpc>
                  <a:spcPts val="3065"/>
                </a:lnSpc>
                <a:spcBef>
                  <a:spcPct val="0"/>
                </a:spcBef>
              </a:pPr>
              <a:r>
                <a:rPr lang="en-US" sz="2190" strike="noStrike" u="none">
                  <a:solidFill>
                    <a:srgbClr val="6B4C3B"/>
                  </a:solidFill>
                  <a:latin typeface="Helvetica World"/>
                  <a:ea typeface="Helvetica World"/>
                  <a:cs typeface="Helvetica World"/>
                  <a:sym typeface="Helvetica World"/>
                </a:rPr>
                <a:t>Different costumes are worn for special occasions, such as weddings and festivals, highlighting their cultural roles and traditions.</a:t>
              </a:r>
            </a:p>
          </p:txBody>
        </p:sp>
      </p:grpSp>
      <p:sp>
        <p:nvSpPr>
          <p:cNvPr name="TextBox 6" id="6"/>
          <p:cNvSpPr txBox="true"/>
          <p:nvPr/>
        </p:nvSpPr>
        <p:spPr>
          <a:xfrm rot="0">
            <a:off x="10734675" y="7772400"/>
            <a:ext cx="585578" cy="45339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06</a:t>
            </a:r>
          </a:p>
        </p:txBody>
      </p:sp>
      <p:grpSp>
        <p:nvGrpSpPr>
          <p:cNvPr name="Group 7" id="7"/>
          <p:cNvGrpSpPr/>
          <p:nvPr/>
        </p:nvGrpSpPr>
        <p:grpSpPr>
          <a:xfrm rot="0">
            <a:off x="4981575" y="7834312"/>
            <a:ext cx="5448300" cy="1681734"/>
            <a:chOff x="0" y="0"/>
            <a:chExt cx="7264400" cy="2242312"/>
          </a:xfrm>
        </p:grpSpPr>
        <p:sp>
          <p:nvSpPr>
            <p:cNvPr name="TextBox 8" id="8"/>
            <p:cNvSpPr txBox="true"/>
            <p:nvPr/>
          </p:nvSpPr>
          <p:spPr>
            <a:xfrm rot="0">
              <a:off x="0" y="-57150"/>
              <a:ext cx="7264400" cy="58547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Tribal Affiliation</a:t>
              </a:r>
            </a:p>
          </p:txBody>
        </p:sp>
        <p:sp>
          <p:nvSpPr>
            <p:cNvPr name="TextBox 9" id="9"/>
            <p:cNvSpPr txBox="true"/>
            <p:nvPr/>
          </p:nvSpPr>
          <p:spPr>
            <a:xfrm rot="0">
              <a:off x="0" y="744855"/>
              <a:ext cx="7264400" cy="1497457"/>
            </a:xfrm>
            <a:prstGeom prst="rect">
              <a:avLst/>
            </a:prstGeom>
          </p:spPr>
          <p:txBody>
            <a:bodyPr anchor="t" rtlCol="false" tIns="0" lIns="0" bIns="0" rIns="0">
              <a:spAutoFit/>
            </a:bodyPr>
            <a:lstStyle/>
            <a:p>
              <a:pPr algn="l" marL="0" indent="0" lvl="0">
                <a:lnSpc>
                  <a:spcPts val="3065"/>
                </a:lnSpc>
                <a:spcBef>
                  <a:spcPct val="0"/>
                </a:spcBef>
              </a:pPr>
              <a:r>
                <a:rPr lang="en-US" sz="2190" strike="noStrike" u="none">
                  <a:solidFill>
                    <a:srgbClr val="6B4C3B"/>
                  </a:solidFill>
                  <a:latin typeface="Helvetica World"/>
                  <a:ea typeface="Helvetica World"/>
                  <a:cs typeface="Helvetica World"/>
                  <a:sym typeface="Helvetica World"/>
                </a:rPr>
                <a:t>Clothing styles often signify tribal affiliations, showcasing pride in lineage and belonging within the diverse Jordanian society.</a:t>
              </a:r>
            </a:p>
          </p:txBody>
        </p:sp>
      </p:grpSp>
      <p:sp>
        <p:nvSpPr>
          <p:cNvPr name="TextBox 10" id="10"/>
          <p:cNvSpPr txBox="true"/>
          <p:nvPr/>
        </p:nvSpPr>
        <p:spPr>
          <a:xfrm rot="0">
            <a:off x="3543300" y="7772400"/>
            <a:ext cx="585578" cy="453390"/>
          </a:xfrm>
          <a:prstGeom prst="rect">
            <a:avLst/>
          </a:prstGeom>
        </p:spPr>
        <p:txBody>
          <a:bodyPr anchor="t" rtlCol="false" tIns="0" lIns="0" bIns="0" rIns="0">
            <a:spAutoFit/>
          </a:bodyPr>
          <a:lstStyle/>
          <a:p>
            <a:pPr algn="l" marL="0" indent="0" lvl="0">
              <a:lnSpc>
                <a:spcPts val="3359"/>
              </a:lnSpc>
            </a:pPr>
            <a:r>
              <a:rPr lang="en-US" b="true" sz="2400">
                <a:solidFill>
                  <a:srgbClr val="6B4C3B"/>
                </a:solidFill>
                <a:latin typeface="Helvetica World Bold"/>
                <a:ea typeface="Helvetica World Bold"/>
                <a:cs typeface="Helvetica World Bold"/>
                <a:sym typeface="Helvetica World Bold"/>
              </a:rPr>
              <a:t>05</a:t>
            </a:r>
          </a:p>
        </p:txBody>
      </p:sp>
      <p:grpSp>
        <p:nvGrpSpPr>
          <p:cNvPr name="Group 11" id="11"/>
          <p:cNvGrpSpPr/>
          <p:nvPr/>
        </p:nvGrpSpPr>
        <p:grpSpPr>
          <a:xfrm rot="0">
            <a:off x="4981575" y="2447925"/>
            <a:ext cx="5448300" cy="2062734"/>
            <a:chOff x="0" y="0"/>
            <a:chExt cx="7264400" cy="2750312"/>
          </a:xfrm>
        </p:grpSpPr>
        <p:sp>
          <p:nvSpPr>
            <p:cNvPr name="TextBox 12" id="12"/>
            <p:cNvSpPr txBox="true"/>
            <p:nvPr/>
          </p:nvSpPr>
          <p:spPr>
            <a:xfrm rot="0">
              <a:off x="0" y="-57150"/>
              <a:ext cx="7264400" cy="58547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Colors</a:t>
              </a:r>
            </a:p>
          </p:txBody>
        </p:sp>
        <p:sp>
          <p:nvSpPr>
            <p:cNvPr name="TextBox 13" id="13"/>
            <p:cNvSpPr txBox="true"/>
            <p:nvPr/>
          </p:nvSpPr>
          <p:spPr>
            <a:xfrm rot="0">
              <a:off x="0" y="744855"/>
              <a:ext cx="7264400" cy="2005457"/>
            </a:xfrm>
            <a:prstGeom prst="rect">
              <a:avLst/>
            </a:prstGeom>
          </p:spPr>
          <p:txBody>
            <a:bodyPr anchor="t" rtlCol="false" tIns="0" lIns="0" bIns="0" rIns="0">
              <a:spAutoFit/>
            </a:bodyPr>
            <a:lstStyle/>
            <a:p>
              <a:pPr algn="l" marL="0" indent="0" lvl="0">
                <a:lnSpc>
                  <a:spcPts val="3065"/>
                </a:lnSpc>
                <a:spcBef>
                  <a:spcPct val="0"/>
                </a:spcBef>
              </a:pPr>
              <a:r>
                <a:rPr lang="en-US" sz="2190" strike="noStrike" u="none">
                  <a:solidFill>
                    <a:srgbClr val="6B4C3B"/>
                  </a:solidFill>
                  <a:latin typeface="Helvetica World"/>
                  <a:ea typeface="Helvetica World"/>
                  <a:cs typeface="Helvetica World"/>
                  <a:sym typeface="Helvetica World"/>
                </a:rPr>
                <a:t>Colors in Jordanian costumes often symbolize social status, cultural beliefs, and regional identity, enhancing their significance.</a:t>
              </a:r>
            </a:p>
          </p:txBody>
        </p:sp>
      </p:grpSp>
      <p:sp>
        <p:nvSpPr>
          <p:cNvPr name="TextBox 14" id="14"/>
          <p:cNvSpPr txBox="true"/>
          <p:nvPr/>
        </p:nvSpPr>
        <p:spPr>
          <a:xfrm rot="0">
            <a:off x="3543300" y="2390775"/>
            <a:ext cx="585578" cy="453390"/>
          </a:xfrm>
          <a:prstGeom prst="rect">
            <a:avLst/>
          </a:prstGeom>
        </p:spPr>
        <p:txBody>
          <a:bodyPr anchor="t" rtlCol="false" tIns="0" lIns="0" bIns="0" rIns="0">
            <a:spAutoFit/>
          </a:bodyPr>
          <a:lstStyle/>
          <a:p>
            <a:pPr algn="l" marL="0" indent="0" lvl="0">
              <a:lnSpc>
                <a:spcPts val="3359"/>
              </a:lnSpc>
            </a:pPr>
            <a:r>
              <a:rPr lang="en-US" b="true" sz="2400">
                <a:solidFill>
                  <a:srgbClr val="6B4C3B"/>
                </a:solidFill>
                <a:latin typeface="Helvetica World Bold"/>
                <a:ea typeface="Helvetica World Bold"/>
                <a:cs typeface="Helvetica World Bold"/>
                <a:sym typeface="Helvetica World Bold"/>
              </a:rPr>
              <a:t>01</a:t>
            </a:r>
          </a:p>
        </p:txBody>
      </p:sp>
      <p:grpSp>
        <p:nvGrpSpPr>
          <p:cNvPr name="Group 15" id="15"/>
          <p:cNvGrpSpPr/>
          <p:nvPr/>
        </p:nvGrpSpPr>
        <p:grpSpPr>
          <a:xfrm rot="0">
            <a:off x="12172950" y="2452688"/>
            <a:ext cx="5448300" cy="1681734"/>
            <a:chOff x="0" y="0"/>
            <a:chExt cx="7264400" cy="2242312"/>
          </a:xfrm>
        </p:grpSpPr>
        <p:sp>
          <p:nvSpPr>
            <p:cNvPr name="TextBox 16" id="16"/>
            <p:cNvSpPr txBox="true"/>
            <p:nvPr/>
          </p:nvSpPr>
          <p:spPr>
            <a:xfrm rot="0">
              <a:off x="0" y="-57150"/>
              <a:ext cx="7264400" cy="58547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Patterns</a:t>
              </a:r>
            </a:p>
          </p:txBody>
        </p:sp>
        <p:sp>
          <p:nvSpPr>
            <p:cNvPr name="TextBox 17" id="17"/>
            <p:cNvSpPr txBox="true"/>
            <p:nvPr/>
          </p:nvSpPr>
          <p:spPr>
            <a:xfrm rot="0">
              <a:off x="0" y="744855"/>
              <a:ext cx="7264400" cy="1497457"/>
            </a:xfrm>
            <a:prstGeom prst="rect">
              <a:avLst/>
            </a:prstGeom>
          </p:spPr>
          <p:txBody>
            <a:bodyPr anchor="t" rtlCol="false" tIns="0" lIns="0" bIns="0" rIns="0">
              <a:spAutoFit/>
            </a:bodyPr>
            <a:lstStyle/>
            <a:p>
              <a:pPr algn="l" marL="0" indent="0" lvl="0">
                <a:lnSpc>
                  <a:spcPts val="3065"/>
                </a:lnSpc>
                <a:spcBef>
                  <a:spcPct val="0"/>
                </a:spcBef>
              </a:pPr>
              <a:r>
                <a:rPr lang="en-US" sz="2190" strike="noStrike" u="none">
                  <a:solidFill>
                    <a:srgbClr val="6B4C3B"/>
                  </a:solidFill>
                  <a:latin typeface="Helvetica World"/>
                  <a:ea typeface="Helvetica World"/>
                  <a:cs typeface="Helvetica World"/>
                  <a:sym typeface="Helvetica World"/>
                </a:rPr>
                <a:t>Intricate patterns and designs in costumes convey history and stories, reflecting the artistic expressions of various communities.</a:t>
              </a:r>
            </a:p>
          </p:txBody>
        </p:sp>
      </p:grpSp>
      <p:sp>
        <p:nvSpPr>
          <p:cNvPr name="TextBox 18" id="18"/>
          <p:cNvSpPr txBox="true"/>
          <p:nvPr/>
        </p:nvSpPr>
        <p:spPr>
          <a:xfrm rot="0">
            <a:off x="10734675" y="2390775"/>
            <a:ext cx="585578" cy="453390"/>
          </a:xfrm>
          <a:prstGeom prst="rect">
            <a:avLst/>
          </a:prstGeom>
        </p:spPr>
        <p:txBody>
          <a:bodyPr anchor="t" rtlCol="false" tIns="0" lIns="0" bIns="0" rIns="0">
            <a:spAutoFit/>
          </a:bodyPr>
          <a:lstStyle/>
          <a:p>
            <a:pPr algn="l" marL="0" indent="0" lvl="0">
              <a:lnSpc>
                <a:spcPts val="3359"/>
              </a:lnSpc>
            </a:pPr>
            <a:r>
              <a:rPr lang="en-US" b="true" sz="2400">
                <a:solidFill>
                  <a:srgbClr val="6B4C3B"/>
                </a:solidFill>
                <a:latin typeface="Helvetica World Bold"/>
                <a:ea typeface="Helvetica World Bold"/>
                <a:cs typeface="Helvetica World Bold"/>
                <a:sym typeface="Helvetica World Bold"/>
              </a:rPr>
              <a:t>02</a:t>
            </a:r>
          </a:p>
        </p:txBody>
      </p:sp>
      <p:grpSp>
        <p:nvGrpSpPr>
          <p:cNvPr name="Group 19" id="19"/>
          <p:cNvGrpSpPr/>
          <p:nvPr/>
        </p:nvGrpSpPr>
        <p:grpSpPr>
          <a:xfrm rot="0">
            <a:off x="4981575" y="5143500"/>
            <a:ext cx="5448300" cy="2062734"/>
            <a:chOff x="0" y="0"/>
            <a:chExt cx="7264400" cy="2750312"/>
          </a:xfrm>
        </p:grpSpPr>
        <p:sp>
          <p:nvSpPr>
            <p:cNvPr name="TextBox 20" id="20"/>
            <p:cNvSpPr txBox="true"/>
            <p:nvPr/>
          </p:nvSpPr>
          <p:spPr>
            <a:xfrm rot="0">
              <a:off x="0" y="-57150"/>
              <a:ext cx="7264400" cy="58547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Embroidery</a:t>
              </a:r>
            </a:p>
          </p:txBody>
        </p:sp>
        <p:sp>
          <p:nvSpPr>
            <p:cNvPr name="TextBox 21" id="21"/>
            <p:cNvSpPr txBox="true"/>
            <p:nvPr/>
          </p:nvSpPr>
          <p:spPr>
            <a:xfrm rot="0">
              <a:off x="0" y="744855"/>
              <a:ext cx="7264400" cy="2005457"/>
            </a:xfrm>
            <a:prstGeom prst="rect">
              <a:avLst/>
            </a:prstGeom>
          </p:spPr>
          <p:txBody>
            <a:bodyPr anchor="t" rtlCol="false" tIns="0" lIns="0" bIns="0" rIns="0">
              <a:spAutoFit/>
            </a:bodyPr>
            <a:lstStyle/>
            <a:p>
              <a:pPr algn="l" marL="0" indent="0" lvl="0">
                <a:lnSpc>
                  <a:spcPts val="3065"/>
                </a:lnSpc>
                <a:spcBef>
                  <a:spcPct val="0"/>
                </a:spcBef>
              </a:pPr>
              <a:r>
                <a:rPr lang="en-US" sz="2190" strike="noStrike" u="none">
                  <a:solidFill>
                    <a:srgbClr val="6B4C3B"/>
                  </a:solidFill>
                  <a:latin typeface="Helvetica World"/>
                  <a:ea typeface="Helvetica World"/>
                  <a:cs typeface="Helvetica World"/>
                  <a:sym typeface="Helvetica World"/>
                </a:rPr>
                <a:t>Traditional embroidery techniques showcase craftsmanship, each stitch narrating personal and cultural tales unique to families.</a:t>
              </a:r>
            </a:p>
          </p:txBody>
        </p:sp>
      </p:grpSp>
      <p:grpSp>
        <p:nvGrpSpPr>
          <p:cNvPr name="Group 22" id="22"/>
          <p:cNvGrpSpPr/>
          <p:nvPr/>
        </p:nvGrpSpPr>
        <p:grpSpPr>
          <a:xfrm rot="0">
            <a:off x="12172950" y="5143500"/>
            <a:ext cx="5448300" cy="1681734"/>
            <a:chOff x="0" y="0"/>
            <a:chExt cx="7264400" cy="2242312"/>
          </a:xfrm>
        </p:grpSpPr>
        <p:sp>
          <p:nvSpPr>
            <p:cNvPr name="TextBox 23" id="23"/>
            <p:cNvSpPr txBox="true"/>
            <p:nvPr/>
          </p:nvSpPr>
          <p:spPr>
            <a:xfrm rot="0">
              <a:off x="0" y="-57150"/>
              <a:ext cx="7264400" cy="58547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6B4C3B"/>
                  </a:solidFill>
                  <a:latin typeface="Helvetica World Bold"/>
                  <a:ea typeface="Helvetica World Bold"/>
                  <a:cs typeface="Helvetica World Bold"/>
                  <a:sym typeface="Helvetica World Bold"/>
                </a:rPr>
                <a:t>Social Status</a:t>
              </a:r>
            </a:p>
          </p:txBody>
        </p:sp>
        <p:sp>
          <p:nvSpPr>
            <p:cNvPr name="TextBox 24" id="24"/>
            <p:cNvSpPr txBox="true"/>
            <p:nvPr/>
          </p:nvSpPr>
          <p:spPr>
            <a:xfrm rot="0">
              <a:off x="0" y="744855"/>
              <a:ext cx="7264400" cy="1497457"/>
            </a:xfrm>
            <a:prstGeom prst="rect">
              <a:avLst/>
            </a:prstGeom>
          </p:spPr>
          <p:txBody>
            <a:bodyPr anchor="t" rtlCol="false" tIns="0" lIns="0" bIns="0" rIns="0">
              <a:spAutoFit/>
            </a:bodyPr>
            <a:lstStyle/>
            <a:p>
              <a:pPr algn="l" marL="0" indent="0" lvl="0">
                <a:lnSpc>
                  <a:spcPts val="3065"/>
                </a:lnSpc>
                <a:spcBef>
                  <a:spcPct val="0"/>
                </a:spcBef>
              </a:pPr>
              <a:r>
                <a:rPr lang="en-US" sz="2190" strike="noStrike" u="none">
                  <a:solidFill>
                    <a:srgbClr val="6B4C3B"/>
                  </a:solidFill>
                  <a:latin typeface="Helvetica World"/>
                  <a:ea typeface="Helvetica World"/>
                  <a:cs typeface="Helvetica World"/>
                  <a:sym typeface="Helvetica World"/>
                </a:rPr>
                <a:t>Costumes can indicate social status, with specific garments reserved for the elite, while others are common for daily wear.</a:t>
              </a:r>
            </a:p>
          </p:txBody>
        </p:sp>
      </p:grpSp>
      <p:sp>
        <p:nvSpPr>
          <p:cNvPr name="TextBox 25" id="25"/>
          <p:cNvSpPr txBox="true"/>
          <p:nvPr/>
        </p:nvSpPr>
        <p:spPr>
          <a:xfrm rot="0">
            <a:off x="3543300" y="5086350"/>
            <a:ext cx="585578" cy="453390"/>
          </a:xfrm>
          <a:prstGeom prst="rect">
            <a:avLst/>
          </a:prstGeom>
        </p:spPr>
        <p:txBody>
          <a:bodyPr anchor="t" rtlCol="false" tIns="0" lIns="0" bIns="0" rIns="0">
            <a:spAutoFit/>
          </a:bodyPr>
          <a:lstStyle/>
          <a:p>
            <a:pPr algn="l" marL="0" indent="0" lvl="0">
              <a:lnSpc>
                <a:spcPts val="3359"/>
              </a:lnSpc>
            </a:pPr>
            <a:r>
              <a:rPr lang="en-US" b="true" sz="2400">
                <a:solidFill>
                  <a:srgbClr val="6B4C3B"/>
                </a:solidFill>
                <a:latin typeface="Helvetica World Bold"/>
                <a:ea typeface="Helvetica World Bold"/>
                <a:cs typeface="Helvetica World Bold"/>
                <a:sym typeface="Helvetica World Bold"/>
              </a:rPr>
              <a:t>03</a:t>
            </a:r>
          </a:p>
        </p:txBody>
      </p:sp>
      <p:sp>
        <p:nvSpPr>
          <p:cNvPr name="TextBox 26" id="26"/>
          <p:cNvSpPr txBox="true"/>
          <p:nvPr/>
        </p:nvSpPr>
        <p:spPr>
          <a:xfrm rot="0">
            <a:off x="10734675" y="5086350"/>
            <a:ext cx="585578" cy="453390"/>
          </a:xfrm>
          <a:prstGeom prst="rect">
            <a:avLst/>
          </a:prstGeom>
        </p:spPr>
        <p:txBody>
          <a:bodyPr anchor="t" rtlCol="false" tIns="0" lIns="0" bIns="0" rIns="0">
            <a:spAutoFit/>
          </a:bodyPr>
          <a:lstStyle/>
          <a:p>
            <a:pPr algn="l" marL="0" indent="0" lvl="0">
              <a:lnSpc>
                <a:spcPts val="3359"/>
              </a:lnSpc>
            </a:pPr>
            <a:r>
              <a:rPr lang="en-US" b="true" sz="2400">
                <a:solidFill>
                  <a:srgbClr val="6B4C3B"/>
                </a:solidFill>
                <a:latin typeface="Helvetica World Bold"/>
                <a:ea typeface="Helvetica World Bold"/>
                <a:cs typeface="Helvetica World Bold"/>
                <a:sym typeface="Helvetica World Bold"/>
              </a:rPr>
              <a:t>04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9C8B2"/>
        </a:solidFill>
      </p:bgPr>
    </p:bg>
    <p:spTree>
      <p:nvGrpSpPr>
        <p:cNvPr id="1" name=""/>
        <p:cNvGrpSpPr/>
        <p:nvPr/>
      </p:nvGrpSpPr>
      <p:grpSpPr>
        <a:xfrm>
          <a:off x="0" y="0"/>
          <a:ext cx="0" cy="0"/>
          <a:chOff x="0" y="0"/>
          <a:chExt cx="0" cy="0"/>
        </a:xfrm>
      </p:grpSpPr>
      <p:grpSp>
        <p:nvGrpSpPr>
          <p:cNvPr name="Group 2" id="2"/>
          <p:cNvGrpSpPr/>
          <p:nvPr/>
        </p:nvGrpSpPr>
        <p:grpSpPr>
          <a:xfrm rot="0">
            <a:off x="4981575" y="666750"/>
            <a:ext cx="4010025" cy="2686050"/>
            <a:chOff x="0" y="0"/>
            <a:chExt cx="1141571" cy="764663"/>
          </a:xfrm>
        </p:grpSpPr>
        <p:sp>
          <p:nvSpPr>
            <p:cNvPr name="Freeform 3" id="3"/>
            <p:cNvSpPr/>
            <p:nvPr/>
          </p:nvSpPr>
          <p:spPr>
            <a:xfrm flipH="false" flipV="false" rot="0">
              <a:off x="0" y="0"/>
              <a:ext cx="1141571" cy="764663"/>
            </a:xfrm>
            <a:custGeom>
              <a:avLst/>
              <a:gdLst/>
              <a:ahLst/>
              <a:cxnLst/>
              <a:rect r="r" b="b" t="t" l="l"/>
              <a:pathLst>
                <a:path h="764663" w="1141571">
                  <a:moveTo>
                    <a:pt x="67572" y="0"/>
                  </a:moveTo>
                  <a:lnTo>
                    <a:pt x="1073999" y="0"/>
                  </a:lnTo>
                  <a:cubicBezTo>
                    <a:pt x="1091920" y="0"/>
                    <a:pt x="1109108" y="7119"/>
                    <a:pt x="1121780" y="19792"/>
                  </a:cubicBezTo>
                  <a:cubicBezTo>
                    <a:pt x="1134452" y="32464"/>
                    <a:pt x="1141571" y="49651"/>
                    <a:pt x="1141571" y="67572"/>
                  </a:cubicBezTo>
                  <a:lnTo>
                    <a:pt x="1141571" y="697091"/>
                  </a:lnTo>
                  <a:cubicBezTo>
                    <a:pt x="1141571" y="715012"/>
                    <a:pt x="1134452" y="732199"/>
                    <a:pt x="1121780" y="744871"/>
                  </a:cubicBezTo>
                  <a:cubicBezTo>
                    <a:pt x="1109108" y="757544"/>
                    <a:pt x="1091920" y="764663"/>
                    <a:pt x="1073999" y="764663"/>
                  </a:cubicBezTo>
                  <a:lnTo>
                    <a:pt x="67572" y="764663"/>
                  </a:lnTo>
                  <a:cubicBezTo>
                    <a:pt x="49651" y="764663"/>
                    <a:pt x="32464" y="757544"/>
                    <a:pt x="19792" y="744871"/>
                  </a:cubicBezTo>
                  <a:cubicBezTo>
                    <a:pt x="7119" y="732199"/>
                    <a:pt x="0" y="715012"/>
                    <a:pt x="0" y="697091"/>
                  </a:cubicBezTo>
                  <a:lnTo>
                    <a:pt x="0" y="67572"/>
                  </a:lnTo>
                  <a:cubicBezTo>
                    <a:pt x="0" y="49651"/>
                    <a:pt x="7119" y="32464"/>
                    <a:pt x="19792" y="19792"/>
                  </a:cubicBezTo>
                  <a:cubicBezTo>
                    <a:pt x="32464" y="7119"/>
                    <a:pt x="49651" y="0"/>
                    <a:pt x="67572" y="0"/>
                  </a:cubicBezTo>
                  <a:close/>
                </a:path>
              </a:pathLst>
            </a:custGeom>
            <a:blipFill>
              <a:blip r:embed="rId2"/>
              <a:stretch>
                <a:fillRect l="-174" t="0" r="-174" b="0"/>
              </a:stretch>
            </a:blipFill>
          </p:spPr>
        </p:sp>
      </p:grpSp>
      <p:grpSp>
        <p:nvGrpSpPr>
          <p:cNvPr name="Group 4" id="4"/>
          <p:cNvGrpSpPr/>
          <p:nvPr/>
        </p:nvGrpSpPr>
        <p:grpSpPr>
          <a:xfrm rot="0">
            <a:off x="9296400" y="666750"/>
            <a:ext cx="4010025" cy="2686050"/>
            <a:chOff x="0" y="0"/>
            <a:chExt cx="1141571" cy="764663"/>
          </a:xfrm>
        </p:grpSpPr>
        <p:sp>
          <p:nvSpPr>
            <p:cNvPr name="Freeform 5" id="5"/>
            <p:cNvSpPr/>
            <p:nvPr/>
          </p:nvSpPr>
          <p:spPr>
            <a:xfrm flipH="false" flipV="false" rot="0">
              <a:off x="0" y="0"/>
              <a:ext cx="1141571" cy="764663"/>
            </a:xfrm>
            <a:custGeom>
              <a:avLst/>
              <a:gdLst/>
              <a:ahLst/>
              <a:cxnLst/>
              <a:rect r="r" b="b" t="t" l="l"/>
              <a:pathLst>
                <a:path h="764663" w="1141571">
                  <a:moveTo>
                    <a:pt x="67572" y="0"/>
                  </a:moveTo>
                  <a:lnTo>
                    <a:pt x="1073999" y="0"/>
                  </a:lnTo>
                  <a:cubicBezTo>
                    <a:pt x="1091920" y="0"/>
                    <a:pt x="1109108" y="7119"/>
                    <a:pt x="1121780" y="19792"/>
                  </a:cubicBezTo>
                  <a:cubicBezTo>
                    <a:pt x="1134452" y="32464"/>
                    <a:pt x="1141571" y="49651"/>
                    <a:pt x="1141571" y="67572"/>
                  </a:cubicBezTo>
                  <a:lnTo>
                    <a:pt x="1141571" y="697091"/>
                  </a:lnTo>
                  <a:cubicBezTo>
                    <a:pt x="1141571" y="715012"/>
                    <a:pt x="1134452" y="732199"/>
                    <a:pt x="1121780" y="744871"/>
                  </a:cubicBezTo>
                  <a:cubicBezTo>
                    <a:pt x="1109108" y="757544"/>
                    <a:pt x="1091920" y="764663"/>
                    <a:pt x="1073999" y="764663"/>
                  </a:cubicBezTo>
                  <a:lnTo>
                    <a:pt x="67572" y="764663"/>
                  </a:lnTo>
                  <a:cubicBezTo>
                    <a:pt x="49651" y="764663"/>
                    <a:pt x="32464" y="757544"/>
                    <a:pt x="19792" y="744871"/>
                  </a:cubicBezTo>
                  <a:cubicBezTo>
                    <a:pt x="7119" y="732199"/>
                    <a:pt x="0" y="715012"/>
                    <a:pt x="0" y="697091"/>
                  </a:cubicBezTo>
                  <a:lnTo>
                    <a:pt x="0" y="67572"/>
                  </a:lnTo>
                  <a:cubicBezTo>
                    <a:pt x="0" y="49651"/>
                    <a:pt x="7119" y="32464"/>
                    <a:pt x="19792" y="19792"/>
                  </a:cubicBezTo>
                  <a:cubicBezTo>
                    <a:pt x="32464" y="7119"/>
                    <a:pt x="49651" y="0"/>
                    <a:pt x="67572" y="0"/>
                  </a:cubicBezTo>
                  <a:close/>
                </a:path>
              </a:pathLst>
            </a:custGeom>
            <a:blipFill>
              <a:blip r:embed="rId3"/>
              <a:stretch>
                <a:fillRect l="-174" t="0" r="-174" b="0"/>
              </a:stretch>
            </a:blipFill>
          </p:spPr>
        </p:sp>
      </p:grpSp>
      <p:grpSp>
        <p:nvGrpSpPr>
          <p:cNvPr name="Group 6" id="6"/>
          <p:cNvGrpSpPr/>
          <p:nvPr/>
        </p:nvGrpSpPr>
        <p:grpSpPr>
          <a:xfrm rot="0">
            <a:off x="13611225" y="666750"/>
            <a:ext cx="4010025" cy="2686050"/>
            <a:chOff x="0" y="0"/>
            <a:chExt cx="1141571" cy="764663"/>
          </a:xfrm>
        </p:grpSpPr>
        <p:sp>
          <p:nvSpPr>
            <p:cNvPr name="Freeform 7" id="7"/>
            <p:cNvSpPr/>
            <p:nvPr/>
          </p:nvSpPr>
          <p:spPr>
            <a:xfrm flipH="false" flipV="false" rot="0">
              <a:off x="0" y="0"/>
              <a:ext cx="1141571" cy="764663"/>
            </a:xfrm>
            <a:custGeom>
              <a:avLst/>
              <a:gdLst/>
              <a:ahLst/>
              <a:cxnLst/>
              <a:rect r="r" b="b" t="t" l="l"/>
              <a:pathLst>
                <a:path h="764663" w="1141571">
                  <a:moveTo>
                    <a:pt x="67572" y="0"/>
                  </a:moveTo>
                  <a:lnTo>
                    <a:pt x="1073999" y="0"/>
                  </a:lnTo>
                  <a:cubicBezTo>
                    <a:pt x="1091920" y="0"/>
                    <a:pt x="1109108" y="7119"/>
                    <a:pt x="1121780" y="19792"/>
                  </a:cubicBezTo>
                  <a:cubicBezTo>
                    <a:pt x="1134452" y="32464"/>
                    <a:pt x="1141571" y="49651"/>
                    <a:pt x="1141571" y="67572"/>
                  </a:cubicBezTo>
                  <a:lnTo>
                    <a:pt x="1141571" y="697091"/>
                  </a:lnTo>
                  <a:cubicBezTo>
                    <a:pt x="1141571" y="715012"/>
                    <a:pt x="1134452" y="732199"/>
                    <a:pt x="1121780" y="744871"/>
                  </a:cubicBezTo>
                  <a:cubicBezTo>
                    <a:pt x="1109108" y="757544"/>
                    <a:pt x="1091920" y="764663"/>
                    <a:pt x="1073999" y="764663"/>
                  </a:cubicBezTo>
                  <a:lnTo>
                    <a:pt x="67572" y="764663"/>
                  </a:lnTo>
                  <a:cubicBezTo>
                    <a:pt x="49651" y="764663"/>
                    <a:pt x="32464" y="757544"/>
                    <a:pt x="19792" y="744871"/>
                  </a:cubicBezTo>
                  <a:cubicBezTo>
                    <a:pt x="7119" y="732199"/>
                    <a:pt x="0" y="715012"/>
                    <a:pt x="0" y="697091"/>
                  </a:cubicBezTo>
                  <a:lnTo>
                    <a:pt x="0" y="67572"/>
                  </a:lnTo>
                  <a:cubicBezTo>
                    <a:pt x="0" y="49651"/>
                    <a:pt x="7119" y="32464"/>
                    <a:pt x="19792" y="19792"/>
                  </a:cubicBezTo>
                  <a:cubicBezTo>
                    <a:pt x="32464" y="7119"/>
                    <a:pt x="49651" y="0"/>
                    <a:pt x="67572" y="0"/>
                  </a:cubicBezTo>
                  <a:close/>
                </a:path>
              </a:pathLst>
            </a:custGeom>
            <a:blipFill>
              <a:blip r:embed="rId4"/>
              <a:stretch>
                <a:fillRect l="-174" t="0" r="-174" b="0"/>
              </a:stretch>
            </a:blipFill>
          </p:spPr>
        </p:sp>
      </p:grpSp>
      <p:grpSp>
        <p:nvGrpSpPr>
          <p:cNvPr name="Group 8" id="8"/>
          <p:cNvGrpSpPr/>
          <p:nvPr/>
        </p:nvGrpSpPr>
        <p:grpSpPr>
          <a:xfrm rot="0">
            <a:off x="4981575" y="5344637"/>
            <a:ext cx="4010025" cy="2686050"/>
            <a:chOff x="0" y="0"/>
            <a:chExt cx="1141571" cy="764663"/>
          </a:xfrm>
        </p:grpSpPr>
        <p:sp>
          <p:nvSpPr>
            <p:cNvPr name="Freeform 9" id="9"/>
            <p:cNvSpPr/>
            <p:nvPr/>
          </p:nvSpPr>
          <p:spPr>
            <a:xfrm flipH="false" flipV="false" rot="0">
              <a:off x="0" y="0"/>
              <a:ext cx="1141571" cy="764663"/>
            </a:xfrm>
            <a:custGeom>
              <a:avLst/>
              <a:gdLst/>
              <a:ahLst/>
              <a:cxnLst/>
              <a:rect r="r" b="b" t="t" l="l"/>
              <a:pathLst>
                <a:path h="764663" w="1141571">
                  <a:moveTo>
                    <a:pt x="67572" y="0"/>
                  </a:moveTo>
                  <a:lnTo>
                    <a:pt x="1073999" y="0"/>
                  </a:lnTo>
                  <a:cubicBezTo>
                    <a:pt x="1091920" y="0"/>
                    <a:pt x="1109108" y="7119"/>
                    <a:pt x="1121780" y="19792"/>
                  </a:cubicBezTo>
                  <a:cubicBezTo>
                    <a:pt x="1134452" y="32464"/>
                    <a:pt x="1141571" y="49651"/>
                    <a:pt x="1141571" y="67572"/>
                  </a:cubicBezTo>
                  <a:lnTo>
                    <a:pt x="1141571" y="697091"/>
                  </a:lnTo>
                  <a:cubicBezTo>
                    <a:pt x="1141571" y="715012"/>
                    <a:pt x="1134452" y="732199"/>
                    <a:pt x="1121780" y="744871"/>
                  </a:cubicBezTo>
                  <a:cubicBezTo>
                    <a:pt x="1109108" y="757544"/>
                    <a:pt x="1091920" y="764663"/>
                    <a:pt x="1073999" y="764663"/>
                  </a:cubicBezTo>
                  <a:lnTo>
                    <a:pt x="67572" y="764663"/>
                  </a:lnTo>
                  <a:cubicBezTo>
                    <a:pt x="49651" y="764663"/>
                    <a:pt x="32464" y="757544"/>
                    <a:pt x="19792" y="744871"/>
                  </a:cubicBezTo>
                  <a:cubicBezTo>
                    <a:pt x="7119" y="732199"/>
                    <a:pt x="0" y="715012"/>
                    <a:pt x="0" y="697091"/>
                  </a:cubicBezTo>
                  <a:lnTo>
                    <a:pt x="0" y="67572"/>
                  </a:lnTo>
                  <a:cubicBezTo>
                    <a:pt x="0" y="49651"/>
                    <a:pt x="7119" y="32464"/>
                    <a:pt x="19792" y="19792"/>
                  </a:cubicBezTo>
                  <a:cubicBezTo>
                    <a:pt x="32464" y="7119"/>
                    <a:pt x="49651" y="0"/>
                    <a:pt x="67572" y="0"/>
                  </a:cubicBezTo>
                  <a:close/>
                </a:path>
              </a:pathLst>
            </a:custGeom>
            <a:blipFill>
              <a:blip r:embed="rId5"/>
              <a:stretch>
                <a:fillRect l="-174" t="0" r="-174" b="0"/>
              </a:stretch>
            </a:blipFill>
          </p:spPr>
        </p:sp>
      </p:grpSp>
      <p:grpSp>
        <p:nvGrpSpPr>
          <p:cNvPr name="Group 10" id="10"/>
          <p:cNvGrpSpPr/>
          <p:nvPr/>
        </p:nvGrpSpPr>
        <p:grpSpPr>
          <a:xfrm rot="0">
            <a:off x="9296400" y="5344637"/>
            <a:ext cx="4010025" cy="2686050"/>
            <a:chOff x="0" y="0"/>
            <a:chExt cx="1141571" cy="764663"/>
          </a:xfrm>
        </p:grpSpPr>
        <p:sp>
          <p:nvSpPr>
            <p:cNvPr name="Freeform 11" id="11"/>
            <p:cNvSpPr/>
            <p:nvPr/>
          </p:nvSpPr>
          <p:spPr>
            <a:xfrm flipH="false" flipV="false" rot="0">
              <a:off x="0" y="0"/>
              <a:ext cx="1141571" cy="764663"/>
            </a:xfrm>
            <a:custGeom>
              <a:avLst/>
              <a:gdLst/>
              <a:ahLst/>
              <a:cxnLst/>
              <a:rect r="r" b="b" t="t" l="l"/>
              <a:pathLst>
                <a:path h="764663" w="1141571">
                  <a:moveTo>
                    <a:pt x="67572" y="0"/>
                  </a:moveTo>
                  <a:lnTo>
                    <a:pt x="1073999" y="0"/>
                  </a:lnTo>
                  <a:cubicBezTo>
                    <a:pt x="1091920" y="0"/>
                    <a:pt x="1109108" y="7119"/>
                    <a:pt x="1121780" y="19792"/>
                  </a:cubicBezTo>
                  <a:cubicBezTo>
                    <a:pt x="1134452" y="32464"/>
                    <a:pt x="1141571" y="49651"/>
                    <a:pt x="1141571" y="67572"/>
                  </a:cubicBezTo>
                  <a:lnTo>
                    <a:pt x="1141571" y="697091"/>
                  </a:lnTo>
                  <a:cubicBezTo>
                    <a:pt x="1141571" y="715012"/>
                    <a:pt x="1134452" y="732199"/>
                    <a:pt x="1121780" y="744871"/>
                  </a:cubicBezTo>
                  <a:cubicBezTo>
                    <a:pt x="1109108" y="757544"/>
                    <a:pt x="1091920" y="764663"/>
                    <a:pt x="1073999" y="764663"/>
                  </a:cubicBezTo>
                  <a:lnTo>
                    <a:pt x="67572" y="764663"/>
                  </a:lnTo>
                  <a:cubicBezTo>
                    <a:pt x="49651" y="764663"/>
                    <a:pt x="32464" y="757544"/>
                    <a:pt x="19792" y="744871"/>
                  </a:cubicBezTo>
                  <a:cubicBezTo>
                    <a:pt x="7119" y="732199"/>
                    <a:pt x="0" y="715012"/>
                    <a:pt x="0" y="697091"/>
                  </a:cubicBezTo>
                  <a:lnTo>
                    <a:pt x="0" y="67572"/>
                  </a:lnTo>
                  <a:cubicBezTo>
                    <a:pt x="0" y="49651"/>
                    <a:pt x="7119" y="32464"/>
                    <a:pt x="19792" y="19792"/>
                  </a:cubicBezTo>
                  <a:cubicBezTo>
                    <a:pt x="32464" y="7119"/>
                    <a:pt x="49651" y="0"/>
                    <a:pt x="67572" y="0"/>
                  </a:cubicBezTo>
                  <a:close/>
                </a:path>
              </a:pathLst>
            </a:custGeom>
            <a:blipFill>
              <a:blip r:embed="rId6"/>
              <a:stretch>
                <a:fillRect l="-174" t="0" r="-174" b="0"/>
              </a:stretch>
            </a:blipFill>
          </p:spPr>
        </p:sp>
      </p:grpSp>
      <p:grpSp>
        <p:nvGrpSpPr>
          <p:cNvPr name="Group 12" id="12"/>
          <p:cNvGrpSpPr/>
          <p:nvPr/>
        </p:nvGrpSpPr>
        <p:grpSpPr>
          <a:xfrm rot="0">
            <a:off x="4981575" y="3558143"/>
            <a:ext cx="4010025" cy="1245168"/>
            <a:chOff x="0" y="0"/>
            <a:chExt cx="5346700" cy="1660224"/>
          </a:xfrm>
        </p:grpSpPr>
        <p:sp>
          <p:nvSpPr>
            <p:cNvPr name="TextBox 13" id="13"/>
            <p:cNvSpPr txBox="true"/>
            <p:nvPr/>
          </p:nvSpPr>
          <p:spPr>
            <a:xfrm rot="0">
              <a:off x="0" y="-57150"/>
              <a:ext cx="5346700" cy="573786"/>
            </a:xfrm>
            <a:prstGeom prst="rect">
              <a:avLst/>
            </a:prstGeom>
          </p:spPr>
          <p:txBody>
            <a:bodyPr anchor="t" rtlCol="false" tIns="0" lIns="0" bIns="0" rIns="0">
              <a:spAutoFit/>
            </a:bodyPr>
            <a:lstStyle/>
            <a:p>
              <a:pPr algn="ctr" marL="0" indent="0" lvl="0">
                <a:lnSpc>
                  <a:spcPts val="3318"/>
                </a:lnSpc>
              </a:pPr>
              <a:r>
                <a:rPr lang="en-US" b="true" sz="2370">
                  <a:solidFill>
                    <a:srgbClr val="6B4C3B"/>
                  </a:solidFill>
                  <a:latin typeface="Helvetica World Bold"/>
                  <a:ea typeface="Helvetica World Bold"/>
                  <a:cs typeface="Helvetica World Bold"/>
                  <a:sym typeface="Helvetica World Bold"/>
                </a:rPr>
                <a:t>Thob</a:t>
              </a:r>
            </a:p>
          </p:txBody>
        </p:sp>
        <p:sp>
          <p:nvSpPr>
            <p:cNvPr name="TextBox 14" id="14"/>
            <p:cNvSpPr txBox="true"/>
            <p:nvPr/>
          </p:nvSpPr>
          <p:spPr>
            <a:xfrm rot="0">
              <a:off x="0" y="760264"/>
              <a:ext cx="5346700" cy="899960"/>
            </a:xfrm>
            <a:prstGeom prst="rect">
              <a:avLst/>
            </a:prstGeom>
          </p:spPr>
          <p:txBody>
            <a:bodyPr anchor="t" rtlCol="false" tIns="0" lIns="0" bIns="0" rIns="0">
              <a:spAutoFit/>
            </a:bodyPr>
            <a:lstStyle/>
            <a:p>
              <a:pPr algn="ctr" marL="0" indent="0" lvl="0">
                <a:lnSpc>
                  <a:spcPts val="2696"/>
                </a:lnSpc>
              </a:pPr>
              <a:r>
                <a:rPr lang="en-US" sz="1926">
                  <a:solidFill>
                    <a:srgbClr val="6B4C3B"/>
                  </a:solidFill>
                  <a:latin typeface="Helvetica World"/>
                  <a:ea typeface="Helvetica World"/>
                  <a:cs typeface="Helvetica World"/>
                  <a:sym typeface="Helvetica World"/>
                </a:rPr>
                <a:t>The </a:t>
              </a:r>
              <a:r>
                <a:rPr lang="en-US" b="true" sz="1926">
                  <a:solidFill>
                    <a:srgbClr val="6B4C3B"/>
                  </a:solidFill>
                  <a:latin typeface="Helvetica World Bold"/>
                  <a:ea typeface="Helvetica World Bold"/>
                  <a:cs typeface="Helvetica World Bold"/>
                  <a:sym typeface="Helvetica World Bold"/>
                </a:rPr>
                <a:t>thob</a:t>
              </a:r>
              <a:r>
                <a:rPr lang="en-US" sz="1926">
                  <a:solidFill>
                    <a:srgbClr val="6B4C3B"/>
                  </a:solidFill>
                  <a:latin typeface="Helvetica World"/>
                  <a:ea typeface="Helvetica World"/>
                  <a:cs typeface="Helvetica World"/>
                  <a:sym typeface="Helvetica World"/>
                </a:rPr>
                <a:t> is a signature Jordanian dress embodying elegance.</a:t>
              </a:r>
            </a:p>
          </p:txBody>
        </p:sp>
      </p:grpSp>
      <p:grpSp>
        <p:nvGrpSpPr>
          <p:cNvPr name="Group 15" id="15"/>
          <p:cNvGrpSpPr/>
          <p:nvPr/>
        </p:nvGrpSpPr>
        <p:grpSpPr>
          <a:xfrm rot="0">
            <a:off x="9296400" y="3558143"/>
            <a:ext cx="4010025" cy="1245168"/>
            <a:chOff x="0" y="0"/>
            <a:chExt cx="5346700" cy="1660224"/>
          </a:xfrm>
        </p:grpSpPr>
        <p:sp>
          <p:nvSpPr>
            <p:cNvPr name="TextBox 16" id="16"/>
            <p:cNvSpPr txBox="true"/>
            <p:nvPr/>
          </p:nvSpPr>
          <p:spPr>
            <a:xfrm rot="0">
              <a:off x="0" y="-57150"/>
              <a:ext cx="5346700" cy="573786"/>
            </a:xfrm>
            <a:prstGeom prst="rect">
              <a:avLst/>
            </a:prstGeom>
          </p:spPr>
          <p:txBody>
            <a:bodyPr anchor="t" rtlCol="false" tIns="0" lIns="0" bIns="0" rIns="0">
              <a:spAutoFit/>
            </a:bodyPr>
            <a:lstStyle/>
            <a:p>
              <a:pPr algn="ctr" marL="0" indent="0" lvl="0">
                <a:lnSpc>
                  <a:spcPts val="3318"/>
                </a:lnSpc>
              </a:pPr>
              <a:r>
                <a:rPr lang="en-US" b="true" sz="2370">
                  <a:solidFill>
                    <a:srgbClr val="6B4C3B"/>
                  </a:solidFill>
                  <a:latin typeface="Helvetica World Bold"/>
                  <a:ea typeface="Helvetica World Bold"/>
                  <a:cs typeface="Helvetica World Bold"/>
                  <a:sym typeface="Helvetica World Bold"/>
                </a:rPr>
                <a:t>Ghutrah</a:t>
              </a:r>
            </a:p>
          </p:txBody>
        </p:sp>
        <p:sp>
          <p:nvSpPr>
            <p:cNvPr name="TextBox 17" id="17"/>
            <p:cNvSpPr txBox="true"/>
            <p:nvPr/>
          </p:nvSpPr>
          <p:spPr>
            <a:xfrm rot="0">
              <a:off x="0" y="760264"/>
              <a:ext cx="5346700" cy="899960"/>
            </a:xfrm>
            <a:prstGeom prst="rect">
              <a:avLst/>
            </a:prstGeom>
          </p:spPr>
          <p:txBody>
            <a:bodyPr anchor="t" rtlCol="false" tIns="0" lIns="0" bIns="0" rIns="0">
              <a:spAutoFit/>
            </a:bodyPr>
            <a:lstStyle/>
            <a:p>
              <a:pPr algn="ctr" marL="0" indent="0" lvl="0">
                <a:lnSpc>
                  <a:spcPts val="2696"/>
                </a:lnSpc>
              </a:pPr>
              <a:r>
                <a:rPr lang="en-US" sz="1926">
                  <a:solidFill>
                    <a:srgbClr val="6B4C3B"/>
                  </a:solidFill>
                  <a:latin typeface="Helvetica World"/>
                  <a:ea typeface="Helvetica World"/>
                  <a:cs typeface="Helvetica World"/>
                  <a:sym typeface="Helvetica World"/>
                </a:rPr>
                <a:t>The </a:t>
              </a:r>
              <a:r>
                <a:rPr lang="en-US" b="true" sz="1926">
                  <a:solidFill>
                    <a:srgbClr val="6B4C3B"/>
                  </a:solidFill>
                  <a:latin typeface="Helvetica World Bold"/>
                  <a:ea typeface="Helvetica World Bold"/>
                  <a:cs typeface="Helvetica World Bold"/>
                  <a:sym typeface="Helvetica World Bold"/>
                </a:rPr>
                <a:t>ghutrah</a:t>
              </a:r>
              <a:r>
                <a:rPr lang="en-US" sz="1926">
                  <a:solidFill>
                    <a:srgbClr val="6B4C3B"/>
                  </a:solidFill>
                  <a:latin typeface="Helvetica World"/>
                  <a:ea typeface="Helvetica World"/>
                  <a:cs typeface="Helvetica World"/>
                  <a:sym typeface="Helvetica World"/>
                </a:rPr>
                <a:t> is an essential part of Bedouin attire.</a:t>
              </a:r>
            </a:p>
          </p:txBody>
        </p:sp>
      </p:grpSp>
      <p:grpSp>
        <p:nvGrpSpPr>
          <p:cNvPr name="Group 18" id="18"/>
          <p:cNvGrpSpPr/>
          <p:nvPr/>
        </p:nvGrpSpPr>
        <p:grpSpPr>
          <a:xfrm rot="0">
            <a:off x="13611225" y="3558143"/>
            <a:ext cx="4010025" cy="1245168"/>
            <a:chOff x="0" y="0"/>
            <a:chExt cx="5346700" cy="1660224"/>
          </a:xfrm>
        </p:grpSpPr>
        <p:sp>
          <p:nvSpPr>
            <p:cNvPr name="TextBox 19" id="19"/>
            <p:cNvSpPr txBox="true"/>
            <p:nvPr/>
          </p:nvSpPr>
          <p:spPr>
            <a:xfrm rot="0">
              <a:off x="0" y="-57150"/>
              <a:ext cx="5346700" cy="573786"/>
            </a:xfrm>
            <a:prstGeom prst="rect">
              <a:avLst/>
            </a:prstGeom>
          </p:spPr>
          <p:txBody>
            <a:bodyPr anchor="t" rtlCol="false" tIns="0" lIns="0" bIns="0" rIns="0">
              <a:spAutoFit/>
            </a:bodyPr>
            <a:lstStyle/>
            <a:p>
              <a:pPr algn="ctr" marL="0" indent="0" lvl="0">
                <a:lnSpc>
                  <a:spcPts val="3318"/>
                </a:lnSpc>
              </a:pPr>
              <a:r>
                <a:rPr lang="en-US" b="true" sz="2370">
                  <a:solidFill>
                    <a:srgbClr val="6B4C3B"/>
                  </a:solidFill>
                  <a:latin typeface="Helvetica World Bold"/>
                  <a:ea typeface="Helvetica World Bold"/>
                  <a:cs typeface="Helvetica World Bold"/>
                  <a:sym typeface="Helvetica World Bold"/>
                </a:rPr>
                <a:t>Belts</a:t>
              </a:r>
            </a:p>
          </p:txBody>
        </p:sp>
        <p:sp>
          <p:nvSpPr>
            <p:cNvPr name="TextBox 20" id="20"/>
            <p:cNvSpPr txBox="true"/>
            <p:nvPr/>
          </p:nvSpPr>
          <p:spPr>
            <a:xfrm rot="0">
              <a:off x="0" y="760264"/>
              <a:ext cx="5346700" cy="899960"/>
            </a:xfrm>
            <a:prstGeom prst="rect">
              <a:avLst/>
            </a:prstGeom>
          </p:spPr>
          <p:txBody>
            <a:bodyPr anchor="t" rtlCol="false" tIns="0" lIns="0" bIns="0" rIns="0">
              <a:spAutoFit/>
            </a:bodyPr>
            <a:lstStyle/>
            <a:p>
              <a:pPr algn="ctr" marL="0" indent="0" lvl="0">
                <a:lnSpc>
                  <a:spcPts val="2696"/>
                </a:lnSpc>
              </a:pPr>
              <a:r>
                <a:rPr lang="en-US" sz="1926">
                  <a:solidFill>
                    <a:srgbClr val="6B4C3B"/>
                  </a:solidFill>
                  <a:latin typeface="Helvetica World"/>
                  <a:ea typeface="Helvetica World"/>
                  <a:cs typeface="Helvetica World"/>
                  <a:sym typeface="Helvetica World"/>
                </a:rPr>
                <a:t>Traditional embroidered </a:t>
              </a:r>
              <a:r>
                <a:rPr lang="en-US" b="true" sz="1926">
                  <a:solidFill>
                    <a:srgbClr val="6B4C3B"/>
                  </a:solidFill>
                  <a:latin typeface="Helvetica World Bold"/>
                  <a:ea typeface="Helvetica World Bold"/>
                  <a:cs typeface="Helvetica World Bold"/>
                  <a:sym typeface="Helvetica World Bold"/>
                </a:rPr>
                <a:t>belts</a:t>
              </a:r>
              <a:r>
                <a:rPr lang="en-US" sz="1926">
                  <a:solidFill>
                    <a:srgbClr val="6B4C3B"/>
                  </a:solidFill>
                  <a:latin typeface="Helvetica World"/>
                  <a:ea typeface="Helvetica World"/>
                  <a:cs typeface="Helvetica World"/>
                  <a:sym typeface="Helvetica World"/>
                </a:rPr>
                <a:t> add character to outfits.</a:t>
              </a:r>
            </a:p>
          </p:txBody>
        </p:sp>
      </p:grpSp>
      <p:grpSp>
        <p:nvGrpSpPr>
          <p:cNvPr name="Group 21" id="21"/>
          <p:cNvGrpSpPr/>
          <p:nvPr/>
        </p:nvGrpSpPr>
        <p:grpSpPr>
          <a:xfrm rot="0">
            <a:off x="4981575" y="8240237"/>
            <a:ext cx="4010025" cy="1245168"/>
            <a:chOff x="0" y="0"/>
            <a:chExt cx="5346700" cy="1660224"/>
          </a:xfrm>
        </p:grpSpPr>
        <p:sp>
          <p:nvSpPr>
            <p:cNvPr name="TextBox 22" id="22"/>
            <p:cNvSpPr txBox="true"/>
            <p:nvPr/>
          </p:nvSpPr>
          <p:spPr>
            <a:xfrm rot="0">
              <a:off x="0" y="-57150"/>
              <a:ext cx="5346700" cy="573786"/>
            </a:xfrm>
            <a:prstGeom prst="rect">
              <a:avLst/>
            </a:prstGeom>
          </p:spPr>
          <p:txBody>
            <a:bodyPr anchor="t" rtlCol="false" tIns="0" lIns="0" bIns="0" rIns="0">
              <a:spAutoFit/>
            </a:bodyPr>
            <a:lstStyle/>
            <a:p>
              <a:pPr algn="ctr" marL="0" indent="0" lvl="0">
                <a:lnSpc>
                  <a:spcPts val="3318"/>
                </a:lnSpc>
              </a:pPr>
              <a:r>
                <a:rPr lang="en-US" b="true" sz="2370">
                  <a:solidFill>
                    <a:srgbClr val="6B4C3B"/>
                  </a:solidFill>
                  <a:latin typeface="Helvetica World Bold"/>
                  <a:ea typeface="Helvetica World Bold"/>
                  <a:cs typeface="Helvetica World Bold"/>
                  <a:sym typeface="Helvetica World Bold"/>
                </a:rPr>
                <a:t>Accessories</a:t>
              </a:r>
            </a:p>
          </p:txBody>
        </p:sp>
        <p:sp>
          <p:nvSpPr>
            <p:cNvPr name="TextBox 23" id="23"/>
            <p:cNvSpPr txBox="true"/>
            <p:nvPr/>
          </p:nvSpPr>
          <p:spPr>
            <a:xfrm rot="0">
              <a:off x="0" y="760264"/>
              <a:ext cx="5346700" cy="899960"/>
            </a:xfrm>
            <a:prstGeom prst="rect">
              <a:avLst/>
            </a:prstGeom>
          </p:spPr>
          <p:txBody>
            <a:bodyPr anchor="t" rtlCol="false" tIns="0" lIns="0" bIns="0" rIns="0">
              <a:spAutoFit/>
            </a:bodyPr>
            <a:lstStyle/>
            <a:p>
              <a:pPr algn="ctr" marL="0" indent="0" lvl="0">
                <a:lnSpc>
                  <a:spcPts val="2696"/>
                </a:lnSpc>
              </a:pPr>
              <a:r>
                <a:rPr lang="en-US" b="true" sz="1926">
                  <a:solidFill>
                    <a:srgbClr val="6B4C3B"/>
                  </a:solidFill>
                  <a:latin typeface="Helvetica World Bold"/>
                  <a:ea typeface="Helvetica World Bold"/>
                  <a:cs typeface="Helvetica World Bold"/>
                  <a:sym typeface="Helvetica World Bold"/>
                </a:rPr>
                <a:t>Accessories</a:t>
              </a:r>
              <a:r>
                <a:rPr lang="en-US" sz="1926">
                  <a:solidFill>
                    <a:srgbClr val="6B4C3B"/>
                  </a:solidFill>
                  <a:latin typeface="Helvetica World"/>
                  <a:ea typeface="Helvetica World"/>
                  <a:cs typeface="Helvetica World"/>
                  <a:sym typeface="Helvetica World"/>
                </a:rPr>
                <a:t> complement traditional outfits, enhancing cultural identity.</a:t>
              </a:r>
            </a:p>
          </p:txBody>
        </p:sp>
      </p:grpSp>
      <p:grpSp>
        <p:nvGrpSpPr>
          <p:cNvPr name="Group 24" id="24"/>
          <p:cNvGrpSpPr/>
          <p:nvPr/>
        </p:nvGrpSpPr>
        <p:grpSpPr>
          <a:xfrm rot="0">
            <a:off x="9296400" y="8240237"/>
            <a:ext cx="4010025" cy="1245168"/>
            <a:chOff x="0" y="0"/>
            <a:chExt cx="5346700" cy="1660224"/>
          </a:xfrm>
        </p:grpSpPr>
        <p:sp>
          <p:nvSpPr>
            <p:cNvPr name="TextBox 25" id="25"/>
            <p:cNvSpPr txBox="true"/>
            <p:nvPr/>
          </p:nvSpPr>
          <p:spPr>
            <a:xfrm rot="0">
              <a:off x="0" y="-57150"/>
              <a:ext cx="5346700" cy="573786"/>
            </a:xfrm>
            <a:prstGeom prst="rect">
              <a:avLst/>
            </a:prstGeom>
          </p:spPr>
          <p:txBody>
            <a:bodyPr anchor="t" rtlCol="false" tIns="0" lIns="0" bIns="0" rIns="0">
              <a:spAutoFit/>
            </a:bodyPr>
            <a:lstStyle/>
            <a:p>
              <a:pPr algn="ctr" marL="0" indent="0" lvl="0">
                <a:lnSpc>
                  <a:spcPts val="3318"/>
                </a:lnSpc>
              </a:pPr>
              <a:r>
                <a:rPr lang="en-US" b="true" sz="2370">
                  <a:solidFill>
                    <a:srgbClr val="6B4C3B"/>
                  </a:solidFill>
                  <a:latin typeface="Helvetica World Bold"/>
                  <a:ea typeface="Helvetica World Bold"/>
                  <a:cs typeface="Helvetica World Bold"/>
                  <a:sym typeface="Helvetica World Bold"/>
                </a:rPr>
                <a:t>Regional Styles</a:t>
              </a:r>
            </a:p>
          </p:txBody>
        </p:sp>
        <p:sp>
          <p:nvSpPr>
            <p:cNvPr name="TextBox 26" id="26"/>
            <p:cNvSpPr txBox="true"/>
            <p:nvPr/>
          </p:nvSpPr>
          <p:spPr>
            <a:xfrm rot="0">
              <a:off x="0" y="760264"/>
              <a:ext cx="5346700" cy="899960"/>
            </a:xfrm>
            <a:prstGeom prst="rect">
              <a:avLst/>
            </a:prstGeom>
          </p:spPr>
          <p:txBody>
            <a:bodyPr anchor="t" rtlCol="false" tIns="0" lIns="0" bIns="0" rIns="0">
              <a:spAutoFit/>
            </a:bodyPr>
            <a:lstStyle/>
            <a:p>
              <a:pPr algn="ctr" marL="0" indent="0" lvl="0">
                <a:lnSpc>
                  <a:spcPts val="2696"/>
                </a:lnSpc>
              </a:pPr>
              <a:r>
                <a:rPr lang="en-US" sz="1926">
                  <a:solidFill>
                    <a:srgbClr val="6B4C3B"/>
                  </a:solidFill>
                  <a:latin typeface="Helvetica World"/>
                  <a:ea typeface="Helvetica World"/>
                  <a:cs typeface="Helvetica World"/>
                  <a:sym typeface="Helvetica World"/>
                </a:rPr>
                <a:t>Diverse </a:t>
              </a:r>
              <a:r>
                <a:rPr lang="en-US" b="true" sz="1926">
                  <a:solidFill>
                    <a:srgbClr val="6B4C3B"/>
                  </a:solidFill>
                  <a:latin typeface="Helvetica World Bold"/>
                  <a:ea typeface="Helvetica World Bold"/>
                  <a:cs typeface="Helvetica World Bold"/>
                  <a:sym typeface="Helvetica World Bold"/>
                </a:rPr>
                <a:t>regional styles</a:t>
              </a:r>
              <a:r>
                <a:rPr lang="en-US" sz="1926">
                  <a:solidFill>
                    <a:srgbClr val="6B4C3B"/>
                  </a:solidFill>
                  <a:latin typeface="Helvetica World"/>
                  <a:ea typeface="Helvetica World"/>
                  <a:cs typeface="Helvetica World"/>
                  <a:sym typeface="Helvetica World"/>
                </a:rPr>
                <a:t> showcase Jordan's rich heritage beautifully.</a:t>
              </a:r>
            </a:p>
          </p:txBody>
        </p:sp>
      </p:grpSp>
      <p:grpSp>
        <p:nvGrpSpPr>
          <p:cNvPr name="Group 27" id="27"/>
          <p:cNvGrpSpPr/>
          <p:nvPr/>
        </p:nvGrpSpPr>
        <p:grpSpPr>
          <a:xfrm rot="0">
            <a:off x="13611225" y="5344637"/>
            <a:ext cx="4010025" cy="2686050"/>
            <a:chOff x="0" y="0"/>
            <a:chExt cx="1141571" cy="764663"/>
          </a:xfrm>
        </p:grpSpPr>
        <p:sp>
          <p:nvSpPr>
            <p:cNvPr name="Freeform 28" id="28"/>
            <p:cNvSpPr/>
            <p:nvPr/>
          </p:nvSpPr>
          <p:spPr>
            <a:xfrm flipH="false" flipV="false" rot="0">
              <a:off x="0" y="0"/>
              <a:ext cx="1141571" cy="764663"/>
            </a:xfrm>
            <a:custGeom>
              <a:avLst/>
              <a:gdLst/>
              <a:ahLst/>
              <a:cxnLst/>
              <a:rect r="r" b="b" t="t" l="l"/>
              <a:pathLst>
                <a:path h="764663" w="1141571">
                  <a:moveTo>
                    <a:pt x="67572" y="0"/>
                  </a:moveTo>
                  <a:lnTo>
                    <a:pt x="1073999" y="0"/>
                  </a:lnTo>
                  <a:cubicBezTo>
                    <a:pt x="1091920" y="0"/>
                    <a:pt x="1109108" y="7119"/>
                    <a:pt x="1121780" y="19792"/>
                  </a:cubicBezTo>
                  <a:cubicBezTo>
                    <a:pt x="1134452" y="32464"/>
                    <a:pt x="1141571" y="49651"/>
                    <a:pt x="1141571" y="67572"/>
                  </a:cubicBezTo>
                  <a:lnTo>
                    <a:pt x="1141571" y="697091"/>
                  </a:lnTo>
                  <a:cubicBezTo>
                    <a:pt x="1141571" y="715012"/>
                    <a:pt x="1134452" y="732199"/>
                    <a:pt x="1121780" y="744871"/>
                  </a:cubicBezTo>
                  <a:cubicBezTo>
                    <a:pt x="1109108" y="757544"/>
                    <a:pt x="1091920" y="764663"/>
                    <a:pt x="1073999" y="764663"/>
                  </a:cubicBezTo>
                  <a:lnTo>
                    <a:pt x="67572" y="764663"/>
                  </a:lnTo>
                  <a:cubicBezTo>
                    <a:pt x="49651" y="764663"/>
                    <a:pt x="32464" y="757544"/>
                    <a:pt x="19792" y="744871"/>
                  </a:cubicBezTo>
                  <a:cubicBezTo>
                    <a:pt x="7119" y="732199"/>
                    <a:pt x="0" y="715012"/>
                    <a:pt x="0" y="697091"/>
                  </a:cubicBezTo>
                  <a:lnTo>
                    <a:pt x="0" y="67572"/>
                  </a:lnTo>
                  <a:cubicBezTo>
                    <a:pt x="0" y="49651"/>
                    <a:pt x="7119" y="32464"/>
                    <a:pt x="19792" y="19792"/>
                  </a:cubicBezTo>
                  <a:cubicBezTo>
                    <a:pt x="32464" y="7119"/>
                    <a:pt x="49651" y="0"/>
                    <a:pt x="67572" y="0"/>
                  </a:cubicBezTo>
                  <a:close/>
                </a:path>
              </a:pathLst>
            </a:custGeom>
            <a:blipFill>
              <a:blip r:embed="rId7"/>
              <a:stretch>
                <a:fillRect l="-174" t="0" r="-174" b="0"/>
              </a:stretch>
            </a:blipFill>
          </p:spPr>
        </p:sp>
      </p:grpSp>
      <p:grpSp>
        <p:nvGrpSpPr>
          <p:cNvPr name="Group 29" id="29"/>
          <p:cNvGrpSpPr/>
          <p:nvPr/>
        </p:nvGrpSpPr>
        <p:grpSpPr>
          <a:xfrm rot="0">
            <a:off x="13611225" y="8240237"/>
            <a:ext cx="4010025" cy="1245168"/>
            <a:chOff x="0" y="0"/>
            <a:chExt cx="5346700" cy="1660224"/>
          </a:xfrm>
        </p:grpSpPr>
        <p:sp>
          <p:nvSpPr>
            <p:cNvPr name="TextBox 30" id="30"/>
            <p:cNvSpPr txBox="true"/>
            <p:nvPr/>
          </p:nvSpPr>
          <p:spPr>
            <a:xfrm rot="0">
              <a:off x="0" y="-57150"/>
              <a:ext cx="5346700" cy="573786"/>
            </a:xfrm>
            <a:prstGeom prst="rect">
              <a:avLst/>
            </a:prstGeom>
          </p:spPr>
          <p:txBody>
            <a:bodyPr anchor="t" rtlCol="false" tIns="0" lIns="0" bIns="0" rIns="0">
              <a:spAutoFit/>
            </a:bodyPr>
            <a:lstStyle/>
            <a:p>
              <a:pPr algn="ctr" marL="0" indent="0" lvl="0">
                <a:lnSpc>
                  <a:spcPts val="3318"/>
                </a:lnSpc>
              </a:pPr>
              <a:r>
                <a:rPr lang="en-US" b="true" sz="2370">
                  <a:solidFill>
                    <a:srgbClr val="6B4C3B"/>
                  </a:solidFill>
                  <a:latin typeface="Helvetica World Bold"/>
                  <a:ea typeface="Helvetica World Bold"/>
                  <a:cs typeface="Helvetica World Bold"/>
                  <a:sym typeface="Helvetica World Bold"/>
                </a:rPr>
                <a:t>Modern Integration</a:t>
              </a:r>
            </a:p>
          </p:txBody>
        </p:sp>
        <p:sp>
          <p:nvSpPr>
            <p:cNvPr name="TextBox 31" id="31"/>
            <p:cNvSpPr txBox="true"/>
            <p:nvPr/>
          </p:nvSpPr>
          <p:spPr>
            <a:xfrm rot="0">
              <a:off x="0" y="760264"/>
              <a:ext cx="5346700" cy="899960"/>
            </a:xfrm>
            <a:prstGeom prst="rect">
              <a:avLst/>
            </a:prstGeom>
          </p:spPr>
          <p:txBody>
            <a:bodyPr anchor="t" rtlCol="false" tIns="0" lIns="0" bIns="0" rIns="0">
              <a:spAutoFit/>
            </a:bodyPr>
            <a:lstStyle/>
            <a:p>
              <a:pPr algn="ctr" marL="0" indent="0" lvl="0">
                <a:lnSpc>
                  <a:spcPts val="2696"/>
                </a:lnSpc>
              </a:pPr>
              <a:r>
                <a:rPr lang="en-US" sz="1926">
                  <a:solidFill>
                    <a:srgbClr val="6B4C3B"/>
                  </a:solidFill>
                  <a:latin typeface="Helvetica World"/>
                  <a:ea typeface="Helvetica World"/>
                  <a:cs typeface="Helvetica World"/>
                  <a:sym typeface="Helvetica World"/>
                </a:rPr>
                <a:t>Modern fashion </a:t>
              </a:r>
              <a:r>
                <a:rPr lang="en-US" b="true" sz="1926">
                  <a:solidFill>
                    <a:srgbClr val="6B4C3B"/>
                  </a:solidFill>
                  <a:latin typeface="Helvetica World Bold"/>
                  <a:ea typeface="Helvetica World Bold"/>
                  <a:cs typeface="Helvetica World Bold"/>
                  <a:sym typeface="Helvetica World Bold"/>
                </a:rPr>
                <a:t>integrates</a:t>
              </a:r>
              <a:r>
                <a:rPr lang="en-US" sz="1926">
                  <a:solidFill>
                    <a:srgbClr val="6B4C3B"/>
                  </a:solidFill>
                  <a:latin typeface="Helvetica World"/>
                  <a:ea typeface="Helvetica World"/>
                  <a:cs typeface="Helvetica World"/>
                  <a:sym typeface="Helvetica World"/>
                </a:rPr>
                <a:t> traditional elements in creative ways.</a:t>
              </a:r>
            </a:p>
          </p:txBody>
        </p:sp>
      </p:grpSp>
      <p:sp>
        <p:nvSpPr>
          <p:cNvPr name="Freeform 32" id="32"/>
          <p:cNvSpPr/>
          <p:nvPr/>
        </p:nvSpPr>
        <p:spPr>
          <a:xfrm flipH="false" flipV="false" rot="0">
            <a:off x="666750" y="8724900"/>
            <a:ext cx="895350" cy="895350"/>
          </a:xfrm>
          <a:custGeom>
            <a:avLst/>
            <a:gdLst/>
            <a:ahLst/>
            <a:cxnLst/>
            <a:rect r="r" b="b" t="t" l="l"/>
            <a:pathLst>
              <a:path h="895350" w="895350">
                <a:moveTo>
                  <a:pt x="0" y="0"/>
                </a:moveTo>
                <a:lnTo>
                  <a:pt x="895350" y="0"/>
                </a:lnTo>
                <a:lnTo>
                  <a:pt x="895350" y="895350"/>
                </a:lnTo>
                <a:lnTo>
                  <a:pt x="0" y="8953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0E6"/>
        </a:solidFill>
      </p:bgPr>
    </p:bg>
    <p:spTree>
      <p:nvGrpSpPr>
        <p:cNvPr id="1" name=""/>
        <p:cNvGrpSpPr/>
        <p:nvPr/>
      </p:nvGrpSpPr>
      <p:grpSpPr>
        <a:xfrm>
          <a:off x="0" y="0"/>
          <a:ext cx="0" cy="0"/>
          <a:chOff x="0" y="0"/>
          <a:chExt cx="0" cy="0"/>
        </a:xfrm>
      </p:grpSpPr>
      <p:grpSp>
        <p:nvGrpSpPr>
          <p:cNvPr name="Group 2" id="2"/>
          <p:cNvGrpSpPr/>
          <p:nvPr/>
        </p:nvGrpSpPr>
        <p:grpSpPr>
          <a:xfrm rot="2058190">
            <a:off x="-8315153" y="-2517302"/>
            <a:ext cx="13610886" cy="8302196"/>
            <a:chOff x="0" y="0"/>
            <a:chExt cx="1476351" cy="900526"/>
          </a:xfrm>
        </p:grpSpPr>
        <p:sp>
          <p:nvSpPr>
            <p:cNvPr name="Freeform 3" id="3"/>
            <p:cNvSpPr/>
            <p:nvPr/>
          </p:nvSpPr>
          <p:spPr>
            <a:xfrm flipH="false" flipV="false" rot="0">
              <a:off x="0" y="0"/>
              <a:ext cx="1476351" cy="900526"/>
            </a:xfrm>
            <a:custGeom>
              <a:avLst/>
              <a:gdLst/>
              <a:ahLst/>
              <a:cxnLst/>
              <a:rect r="r" b="b" t="t" l="l"/>
              <a:pathLst>
                <a:path h="900526" w="1476351">
                  <a:moveTo>
                    <a:pt x="0" y="0"/>
                  </a:moveTo>
                  <a:lnTo>
                    <a:pt x="1476351" y="0"/>
                  </a:lnTo>
                  <a:lnTo>
                    <a:pt x="1476351" y="900526"/>
                  </a:lnTo>
                  <a:lnTo>
                    <a:pt x="0" y="900526"/>
                  </a:lnTo>
                  <a:close/>
                </a:path>
              </a:pathLst>
            </a:custGeom>
            <a:solidFill>
              <a:srgbClr val="A87D54"/>
            </a:solidFill>
            <a:ln cap="sq">
              <a:noFill/>
              <a:prstDash val="solid"/>
              <a:miter/>
            </a:ln>
          </p:spPr>
        </p:sp>
        <p:sp>
          <p:nvSpPr>
            <p:cNvPr name="TextBox 4" id="4"/>
            <p:cNvSpPr txBox="true"/>
            <p:nvPr/>
          </p:nvSpPr>
          <p:spPr>
            <a:xfrm>
              <a:off x="0" y="-171450"/>
              <a:ext cx="1476351" cy="1071976"/>
            </a:xfrm>
            <a:prstGeom prst="rect">
              <a:avLst/>
            </a:prstGeom>
          </p:spPr>
          <p:txBody>
            <a:bodyPr anchor="ctr" rtlCol="false" tIns="123349" lIns="123349" bIns="123349" rIns="123349"/>
            <a:lstStyle/>
            <a:p>
              <a:pPr algn="ctr" marL="0" indent="0" lvl="0">
                <a:lnSpc>
                  <a:spcPts val="11200"/>
                </a:lnSpc>
                <a:spcBef>
                  <a:spcPct val="0"/>
                </a:spcBef>
              </a:pPr>
            </a:p>
          </p:txBody>
        </p:sp>
      </p:grpSp>
      <p:grpSp>
        <p:nvGrpSpPr>
          <p:cNvPr name="Group 5" id="5"/>
          <p:cNvGrpSpPr/>
          <p:nvPr/>
        </p:nvGrpSpPr>
        <p:grpSpPr>
          <a:xfrm rot="0">
            <a:off x="9296400" y="666750"/>
            <a:ext cx="7191375" cy="7800975"/>
            <a:chOff x="0" y="0"/>
            <a:chExt cx="9588500" cy="10401300"/>
          </a:xfrm>
        </p:grpSpPr>
        <p:sp>
          <p:nvSpPr>
            <p:cNvPr name="TextBox 6" id="6"/>
            <p:cNvSpPr txBox="true"/>
            <p:nvPr/>
          </p:nvSpPr>
          <p:spPr>
            <a:xfrm rot="0">
              <a:off x="0" y="76200"/>
              <a:ext cx="9588500" cy="2871893"/>
            </a:xfrm>
            <a:prstGeom prst="rect">
              <a:avLst/>
            </a:prstGeom>
          </p:spPr>
          <p:txBody>
            <a:bodyPr anchor="t" rtlCol="false" tIns="0" lIns="0" bIns="0" rIns="0">
              <a:spAutoFit/>
            </a:bodyPr>
            <a:lstStyle/>
            <a:p>
              <a:pPr algn="l" marL="0" indent="0" lvl="0">
                <a:lnSpc>
                  <a:spcPts val="8359"/>
                </a:lnSpc>
              </a:pPr>
              <a:r>
                <a:rPr lang="en-US" b="true" sz="7599" spc="-189">
                  <a:solidFill>
                    <a:srgbClr val="6B4C3B"/>
                  </a:solidFill>
                  <a:latin typeface="Garet Bold"/>
                  <a:ea typeface="Garet Bold"/>
                  <a:cs typeface="Garet Bold"/>
                  <a:sym typeface="Garet Bold"/>
                </a:rPr>
                <a:t>Key Garment Pieces</a:t>
              </a:r>
            </a:p>
          </p:txBody>
        </p:sp>
        <p:sp>
          <p:nvSpPr>
            <p:cNvPr name="TextBox 7" id="7"/>
            <p:cNvSpPr txBox="true"/>
            <p:nvPr/>
          </p:nvSpPr>
          <p:spPr>
            <a:xfrm rot="0">
              <a:off x="0" y="3723851"/>
              <a:ext cx="9588500" cy="6677449"/>
            </a:xfrm>
            <a:prstGeom prst="rect">
              <a:avLst/>
            </a:prstGeom>
          </p:spPr>
          <p:txBody>
            <a:bodyPr anchor="t" rtlCol="false" tIns="0" lIns="0" bIns="0" rIns="0">
              <a:spAutoFit/>
            </a:bodyPr>
            <a:lstStyle/>
            <a:p>
              <a:pPr algn="l" marL="0" indent="0" lvl="0">
                <a:lnSpc>
                  <a:spcPts val="3919"/>
                </a:lnSpc>
              </a:pPr>
              <a:r>
                <a:rPr lang="en-US" sz="2799">
                  <a:solidFill>
                    <a:srgbClr val="6B4C3B"/>
                  </a:solidFill>
                  <a:latin typeface="Helvetica World"/>
                  <a:ea typeface="Helvetica World"/>
                  <a:cs typeface="Helvetica World"/>
                  <a:sym typeface="Helvetica World"/>
                </a:rPr>
                <a:t>The thob is a traditional </a:t>
              </a:r>
              <a:r>
                <a:rPr lang="en-US" b="true" sz="2799">
                  <a:solidFill>
                    <a:srgbClr val="6B4C3B"/>
                  </a:solidFill>
                  <a:latin typeface="Helvetica World Bold"/>
                  <a:ea typeface="Helvetica World Bold"/>
                  <a:cs typeface="Helvetica World Bold"/>
                  <a:sym typeface="Helvetica World Bold"/>
                </a:rPr>
                <a:t>garment worn by both men and women</a:t>
              </a:r>
              <a:r>
                <a:rPr lang="en-US" sz="2799">
                  <a:solidFill>
                    <a:srgbClr val="6B4C3B"/>
                  </a:solidFill>
                  <a:latin typeface="Helvetica World"/>
                  <a:ea typeface="Helvetica World"/>
                  <a:cs typeface="Helvetica World"/>
                  <a:sym typeface="Helvetica World"/>
                </a:rPr>
                <a:t> in Jordan, distinguished by its vibrant colors and intricate embroidery. Accompanied by beautifully embroidered belts and unique headscarves, these pieces not only enhance the wearer’s appearance but also symbolize cultural identity. Each region boasts its own variations, showcasing the diversity and richness of Jordan's traditional attire.</a:t>
              </a:r>
            </a:p>
          </p:txBody>
        </p:sp>
      </p:grpSp>
      <p:grpSp>
        <p:nvGrpSpPr>
          <p:cNvPr name="Group 8" id="8"/>
          <p:cNvGrpSpPr/>
          <p:nvPr/>
        </p:nvGrpSpPr>
        <p:grpSpPr>
          <a:xfrm rot="0">
            <a:off x="-39072" y="1318054"/>
            <a:ext cx="8302229" cy="8302196"/>
            <a:chOff x="0" y="0"/>
            <a:chExt cx="11069639" cy="11069594"/>
          </a:xfrm>
        </p:grpSpPr>
        <p:grpSp>
          <p:nvGrpSpPr>
            <p:cNvPr name="Group 9" id="9"/>
            <p:cNvGrpSpPr>
              <a:grpSpLocks noChangeAspect="true"/>
            </p:cNvGrpSpPr>
            <p:nvPr/>
          </p:nvGrpSpPr>
          <p:grpSpPr>
            <a:xfrm rot="0">
              <a:off x="0" y="0"/>
              <a:ext cx="11069639" cy="11069594"/>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A87D54"/>
              </a:solidFill>
              <a:ln w="12700">
                <a:solidFill>
                  <a:srgbClr val="000000"/>
                </a:solidFill>
              </a:ln>
            </p:spPr>
          </p:sp>
        </p:grpSp>
        <p:grpSp>
          <p:nvGrpSpPr>
            <p:cNvPr name="Group 11" id="11"/>
            <p:cNvGrpSpPr/>
            <p:nvPr/>
          </p:nvGrpSpPr>
          <p:grpSpPr>
            <a:xfrm rot="0">
              <a:off x="943769" y="943747"/>
              <a:ext cx="9182100" cy="918210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p:spPr>
          </p:sp>
        </p:grpSp>
      </p:gr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Jordanian Costumes</dc:description>
  <dc:identifier>DAG1rCqJX3o</dc:identifier>
  <dcterms:modified xsi:type="dcterms:W3CDTF">2011-08-01T06:04:30Z</dcterms:modified>
  <cp:revision>1</cp:revision>
  <dc:title>Presentation - Jordanian Costumes</dc:title>
</cp:coreProperties>
</file>