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77" r:id="rId2"/>
    <p:sldId id="258" r:id="rId3"/>
    <p:sldId id="264" r:id="rId4"/>
    <p:sldId id="278" r:id="rId5"/>
    <p:sldId id="279" r:id="rId6"/>
    <p:sldId id="280" r:id="rId7"/>
    <p:sldId id="281" r:id="rId8"/>
    <p:sldId id="282" r:id="rId9"/>
    <p:sldId id="283" r:id="rId10"/>
    <p:sldId id="284" r:id="rId11"/>
    <p:sldId id="285" r:id="rId12"/>
    <p:sldId id="290" r:id="rId13"/>
    <p:sldId id="291" r:id="rId14"/>
    <p:sldId id="289" r:id="rId15"/>
    <p:sldId id="286" r:id="rId16"/>
    <p:sldId id="267" r:id="rId17"/>
  </p:sldIdLst>
  <p:sldSz cx="9144000" cy="6858000" type="screen4x3"/>
  <p:notesSz cx="6858000" cy="9144000"/>
  <p:embeddedFontLst>
    <p:embeddedFont>
      <p:font typeface="Cambria Math" panose="02040503050406030204" pitchFamily="18" charset="0"/>
      <p:regular r:id="rId20"/>
    </p:embeddedFont>
    <p:embeddedFont>
      <p:font typeface="Roboto" panose="02000000000000000000" pitchFamily="2" charset="0"/>
      <p:regular r:id="rId21"/>
      <p:bold r:id="rId22"/>
      <p:italic r:id="rId23"/>
      <p:boldItalic r:id="rId24"/>
    </p:embeddedFont>
    <p:embeddedFont>
      <p:font typeface="Twinkl" panose="020B0604020202020204" charset="0"/>
      <p:regular r:id="rId25"/>
      <p:bold r:id="rId26"/>
    </p:embeddedFont>
    <p:embeddedFont>
      <p:font typeface="Twinkl Cursive Unlooped"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94D"/>
    <a:srgbClr val="85BD33"/>
    <a:srgbClr val="A873B0"/>
    <a:srgbClr val="8C368C"/>
    <a:srgbClr val="F9B000"/>
    <a:srgbClr val="18A0DB"/>
    <a:srgbClr val="E6007E"/>
    <a:srgbClr val="CFE09B"/>
    <a:srgbClr val="009640"/>
    <a:srgbClr val="FFE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8" autoAdjust="0"/>
    <p:restoredTop sz="94660"/>
  </p:normalViewPr>
  <p:slideViewPr>
    <p:cSldViewPr snapToGrid="0" showGuides="1">
      <p:cViewPr varScale="1">
        <p:scale>
          <a:sx n="72" d="100"/>
          <a:sy n="72" d="100"/>
        </p:scale>
        <p:origin x="1266"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20/08/2025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nz/resources/new-zealand-resources-years-4-6-maths/new-zealand-resources-years-4-6-maths-numeracy/new-zealand-resources-years-4-6-maths-numeracy-stage-6"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nz/resources/new-zealand-resources-years-4-6-maths/new-zealand-resources-years-4-6-maths-numeracy/new-zealand-resources-years-4-6-maths-numeracy-stage-6"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42993" y="6065021"/>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09127" y="604244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A9868E-3BA3-4732-A064-9F1E32D31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2529" y="4384357"/>
            <a:ext cx="1741467" cy="1851038"/>
          </a:xfrm>
          <a:prstGeom prst="rect">
            <a:avLst/>
          </a:prstGeom>
        </p:spPr>
      </p:pic>
      <p:grpSp>
        <p:nvGrpSpPr>
          <p:cNvPr id="12" name="Group 11">
            <a:extLst>
              <a:ext uri="{FF2B5EF4-FFF2-40B4-BE49-F238E27FC236}">
                <a16:creationId xmlns:a16="http://schemas.microsoft.com/office/drawing/2014/main" id="{AB1BFD1A-D07B-4F36-894F-0629D7053454}"/>
              </a:ext>
            </a:extLst>
          </p:cNvPr>
          <p:cNvGrpSpPr/>
          <p:nvPr/>
        </p:nvGrpSpPr>
        <p:grpSpPr>
          <a:xfrm>
            <a:off x="4365548" y="4519993"/>
            <a:ext cx="1107680" cy="687019"/>
            <a:chOff x="3919778" y="4519993"/>
            <a:chExt cx="1107680" cy="687019"/>
          </a:xfrm>
        </p:grpSpPr>
        <p:sp>
          <p:nvSpPr>
            <p:cNvPr id="10" name="Isosceles Triangle 9">
              <a:extLst>
                <a:ext uri="{FF2B5EF4-FFF2-40B4-BE49-F238E27FC236}">
                  <a16:creationId xmlns:a16="http://schemas.microsoft.com/office/drawing/2014/main" id="{021962B2-D459-4A46-B888-08270EF2865D}"/>
                </a:ext>
              </a:extLst>
            </p:cNvPr>
            <p:cNvSpPr/>
            <p:nvPr/>
          </p:nvSpPr>
          <p:spPr>
            <a:xfrm rot="6300000">
              <a:off x="4420553" y="4600107"/>
              <a:ext cx="530951" cy="682859"/>
            </a:xfrm>
            <a:prstGeom prst="triangle">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2F6C4D9-6E3A-4EA0-A119-DEE495CAD6D9}"/>
                </a:ext>
              </a:extLst>
            </p:cNvPr>
            <p:cNvSpPr/>
            <p:nvPr/>
          </p:nvSpPr>
          <p:spPr>
            <a:xfrm>
              <a:off x="3919778" y="4519993"/>
              <a:ext cx="602428" cy="602428"/>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dirty="0">
                <a:solidFill>
                  <a:schemeClr val="bg1"/>
                </a:solidFill>
              </a:rPr>
              <a:t>What Is a Thousandth?</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614154"/>
            <a:ext cx="7632700" cy="1415772"/>
          </a:xfrm>
          <a:prstGeom prst="rect">
            <a:avLst/>
          </a:prstGeom>
        </p:spPr>
        <p:txBody>
          <a:bodyPr wrap="square" lIns="0" tIns="0" rIns="0" bIns="0">
            <a:spAutoFit/>
          </a:bodyPr>
          <a:lstStyle/>
          <a:p>
            <a:pPr>
              <a:spcAft>
                <a:spcPts val="1200"/>
              </a:spcAft>
            </a:pPr>
            <a:r>
              <a:rPr lang="en-GB" dirty="0"/>
              <a:t>A thousandth is starting to get into smaller pieces of a decimal number.</a:t>
            </a:r>
          </a:p>
          <a:p>
            <a:pPr>
              <a:spcAft>
                <a:spcPts val="1200"/>
              </a:spcAft>
            </a:pPr>
            <a:r>
              <a:rPr lang="en-GB" dirty="0"/>
              <a:t>One thousand thousandths make up 1 whole or a thousand parts of something will make a whole.</a:t>
            </a:r>
          </a:p>
          <a:p>
            <a:pPr>
              <a:spcAft>
                <a:spcPts val="1200"/>
              </a:spcAft>
            </a:pPr>
            <a:r>
              <a:rPr lang="en-GB" dirty="0"/>
              <a:t>A thousandth can look like:</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22C7B5C3-9944-4331-82D4-B32C1DA54E51}"/>
                  </a:ext>
                </a:extLst>
              </p:cNvPr>
              <p:cNvSpPr/>
              <p:nvPr/>
            </p:nvSpPr>
            <p:spPr>
              <a:xfrm>
                <a:off x="755650" y="3041051"/>
                <a:ext cx="7632700" cy="711349"/>
              </a:xfrm>
              <a:prstGeom prst="rect">
                <a:avLst/>
              </a:prstGeom>
            </p:spPr>
            <p:txBody>
              <a:bodyPr wrap="square" lIns="0" tIns="0" rIns="0" bIns="0" numCol="3" spcCol="216000" anchor="ctr" anchorCtr="0">
                <a:spAutoFit/>
              </a:bodyPr>
              <a:lstStyle/>
              <a:p>
                <a:pPr algn="ctr">
                  <a:spcAft>
                    <a:spcPts val="1200"/>
                  </a:spcAft>
                </a:pPr>
                <a:r>
                  <a:rPr lang="en-GB" sz="3200" b="1" dirty="0">
                    <a:solidFill>
                      <a:srgbClr val="85BD33"/>
                    </a:solidFill>
                  </a:rPr>
                  <a:t>0.001 </a:t>
                </a:r>
              </a:p>
              <a:p>
                <a:pPr algn="ctr">
                  <a:spcAft>
                    <a:spcPts val="1200"/>
                  </a:spcAft>
                </a:pPr>
                <a14:m>
                  <m:oMath xmlns:m="http://schemas.openxmlformats.org/officeDocument/2006/math">
                    <m:f>
                      <m:fPr>
                        <m:ctrlPr>
                          <a:rPr lang="en-US" sz="3200" b="1" i="1">
                            <a:solidFill>
                              <a:srgbClr val="85BD33"/>
                            </a:solidFill>
                            <a:latin typeface="Cambria Math" panose="02040503050406030204" pitchFamily="18" charset="0"/>
                          </a:rPr>
                        </m:ctrlPr>
                      </m:fPr>
                      <m:num>
                        <m:r>
                          <a:rPr lang="en-US" sz="3200" b="1" i="1">
                            <a:solidFill>
                              <a:srgbClr val="85BD33"/>
                            </a:solidFill>
                            <a:latin typeface="Cambria Math" panose="02040503050406030204" pitchFamily="18" charset="0"/>
                          </a:rPr>
                          <m:t>𝟏</m:t>
                        </m:r>
                      </m:num>
                      <m:den>
                        <m:r>
                          <a:rPr lang="en-US" sz="3200" b="1" i="1">
                            <a:solidFill>
                              <a:srgbClr val="85BD33"/>
                            </a:solidFill>
                            <a:latin typeface="Cambria Math" panose="02040503050406030204" pitchFamily="18" charset="0"/>
                          </a:rPr>
                          <m:t>𝟏</m:t>
                        </m:r>
                        <m:r>
                          <a:rPr lang="en-US" sz="3200" b="1" i="1" smtClean="0">
                            <a:solidFill>
                              <a:srgbClr val="85BD33"/>
                            </a:solidFill>
                            <a:latin typeface="Cambria Math" panose="02040503050406030204" pitchFamily="18" charset="0"/>
                          </a:rPr>
                          <m:t>𝟎𝟎</m:t>
                        </m:r>
                        <m:r>
                          <a:rPr lang="en-US" sz="3200" b="1" i="1">
                            <a:solidFill>
                              <a:srgbClr val="85BD33"/>
                            </a:solidFill>
                            <a:latin typeface="Cambria Math" panose="02040503050406030204" pitchFamily="18" charset="0"/>
                          </a:rPr>
                          <m:t>𝟎</m:t>
                        </m:r>
                      </m:den>
                    </m:f>
                  </m:oMath>
                </a14:m>
                <a:r>
                  <a:rPr lang="en-GB" sz="3200" b="1" dirty="0">
                    <a:solidFill>
                      <a:srgbClr val="85BD33"/>
                    </a:solidFill>
                  </a:rPr>
                  <a:t> </a:t>
                </a:r>
              </a:p>
              <a:p>
                <a:pPr algn="ctr">
                  <a:spcAft>
                    <a:spcPts val="1200"/>
                  </a:spcAft>
                </a:pPr>
                <a:endParaRPr lang="en-GB" sz="3200" b="1" dirty="0">
                  <a:solidFill>
                    <a:srgbClr val="85BD33"/>
                  </a:solidFill>
                </a:endParaRPr>
              </a:p>
            </p:txBody>
          </p:sp>
        </mc:Choice>
        <mc:Fallback>
          <p:sp>
            <p:nvSpPr>
              <p:cNvPr id="5" name="Rectangle 4">
                <a:extLst>
                  <a:ext uri="{FF2B5EF4-FFF2-40B4-BE49-F238E27FC236}">
                    <a16:creationId xmlns:a16="http://schemas.microsoft.com/office/drawing/2014/main" id="{22C7B5C3-9944-4331-82D4-B32C1DA54E51}"/>
                  </a:ext>
                </a:extLst>
              </p:cNvPr>
              <p:cNvSpPr>
                <a:spLocks noRot="1" noChangeAspect="1" noMove="1" noResize="1" noEditPoints="1" noAdjustHandles="1" noChangeArrowheads="1" noChangeShapeType="1" noTextEdit="1"/>
              </p:cNvSpPr>
              <p:nvPr/>
            </p:nvSpPr>
            <p:spPr>
              <a:xfrm>
                <a:off x="755650" y="3041051"/>
                <a:ext cx="7632700" cy="711349"/>
              </a:xfrm>
              <a:prstGeom prst="rect">
                <a:avLst/>
              </a:prstGeom>
              <a:blipFill>
                <a:blip r:embed="rId3"/>
                <a:stretch>
                  <a:fillRect t="-18803" b="-170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851577D6-56FC-4FED-BC4C-68FFBA391706}"/>
              </a:ext>
            </a:extLst>
          </p:cNvPr>
          <p:cNvSpPr/>
          <p:nvPr/>
        </p:nvSpPr>
        <p:spPr>
          <a:xfrm>
            <a:off x="457198" y="3771336"/>
            <a:ext cx="8220075" cy="495108"/>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What things can you think of that would represent 0.001?</a:t>
            </a:r>
          </a:p>
        </p:txBody>
      </p:sp>
      <p:pic>
        <p:nvPicPr>
          <p:cNvPr id="8" name="Picture 7">
            <a:extLst>
              <a:ext uri="{FF2B5EF4-FFF2-40B4-BE49-F238E27FC236}">
                <a16:creationId xmlns:a16="http://schemas.microsoft.com/office/drawing/2014/main" id="{BB38EE1E-6F5F-4153-91D2-9D2B17D88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9281" y="4748468"/>
            <a:ext cx="162930" cy="162403"/>
          </a:xfrm>
          <a:prstGeom prst="rect">
            <a:avLst/>
          </a:prstGeom>
        </p:spPr>
      </p:pic>
      <p:sp>
        <p:nvSpPr>
          <p:cNvPr id="11" name="Rectangle 10">
            <a:extLst>
              <a:ext uri="{FF2B5EF4-FFF2-40B4-BE49-F238E27FC236}">
                <a16:creationId xmlns:a16="http://schemas.microsoft.com/office/drawing/2014/main" id="{2C662BA0-5731-4071-8980-A699E8515E10}"/>
              </a:ext>
            </a:extLst>
          </p:cNvPr>
          <p:cNvSpPr/>
          <p:nvPr/>
        </p:nvSpPr>
        <p:spPr>
          <a:xfrm>
            <a:off x="1826560" y="4821207"/>
            <a:ext cx="2170430" cy="1107996"/>
          </a:xfrm>
          <a:prstGeom prst="rect">
            <a:avLst/>
          </a:prstGeom>
        </p:spPr>
        <p:txBody>
          <a:bodyPr wrap="square" lIns="0" tIns="0" rIns="0" bIns="0">
            <a:spAutoFit/>
          </a:bodyPr>
          <a:lstStyle/>
          <a:p>
            <a:pPr>
              <a:spcAft>
                <a:spcPts val="1200"/>
              </a:spcAft>
            </a:pPr>
            <a:r>
              <a:rPr lang="en-GB" b="1" dirty="0">
                <a:solidFill>
                  <a:srgbClr val="85BD33"/>
                </a:solidFill>
              </a:rPr>
              <a:t>Not many things come in thousandths because the pieces are so tiny!</a:t>
            </a:r>
          </a:p>
        </p:txBody>
      </p:sp>
    </p:spTree>
    <p:extLst>
      <p:ext uri="{BB962C8B-B14F-4D97-AF65-F5344CB8AC3E}">
        <p14:creationId xmlns:p14="http://schemas.microsoft.com/office/powerpoint/2010/main" val="175871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500"/>
                            </p:stCondLst>
                            <p:childTnLst>
                              <p:par>
                                <p:cTn id="55" presetID="31"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1000" fill="hold"/>
                                        <p:tgtEl>
                                          <p:spTgt spid="8"/>
                                        </p:tgtEl>
                                        <p:attrNameLst>
                                          <p:attrName>ppt_w</p:attrName>
                                        </p:attrNameLst>
                                      </p:cBhvr>
                                      <p:tavLst>
                                        <p:tav tm="0">
                                          <p:val>
                                            <p:fltVal val="0"/>
                                          </p:val>
                                        </p:tav>
                                        <p:tav tm="100000">
                                          <p:val>
                                            <p:strVal val="#ppt_w"/>
                                          </p:val>
                                        </p:tav>
                                      </p:tavLst>
                                    </p:anim>
                                    <p:anim calcmode="lin" valueType="num">
                                      <p:cBhvr>
                                        <p:cTn id="58" dur="1000" fill="hold"/>
                                        <p:tgtEl>
                                          <p:spTgt spid="8"/>
                                        </p:tgtEl>
                                        <p:attrNameLst>
                                          <p:attrName>ppt_h</p:attrName>
                                        </p:attrNameLst>
                                      </p:cBhvr>
                                      <p:tavLst>
                                        <p:tav tm="0">
                                          <p:val>
                                            <p:fltVal val="0"/>
                                          </p:val>
                                        </p:tav>
                                        <p:tav tm="100000">
                                          <p:val>
                                            <p:strVal val="#ppt_h"/>
                                          </p:val>
                                        </p:tav>
                                      </p:tavLst>
                                    </p:anim>
                                    <p:anim calcmode="lin" valueType="num">
                                      <p:cBhvr>
                                        <p:cTn id="59" dur="1000" fill="hold"/>
                                        <p:tgtEl>
                                          <p:spTgt spid="8"/>
                                        </p:tgtEl>
                                        <p:attrNameLst>
                                          <p:attrName>style.rotation</p:attrName>
                                        </p:attrNameLst>
                                      </p:cBhvr>
                                      <p:tavLst>
                                        <p:tav tm="0">
                                          <p:val>
                                            <p:fltVal val="90"/>
                                          </p:val>
                                        </p:tav>
                                        <p:tav tm="100000">
                                          <p:val>
                                            <p:fltVal val="0"/>
                                          </p:val>
                                        </p:tav>
                                      </p:tavLst>
                                    </p:anim>
                                    <p:animEffect transition="in" filter="fade">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5" grpId="0" build="p"/>
      <p:bldP spid="6"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1261752"/>
          </a:xfrm>
          <a:prstGeom prst="round2SameRect">
            <a:avLst>
              <a:gd name="adj1" fmla="val 12138"/>
              <a:gd name="adj2" fmla="val 0"/>
            </a:avLst>
          </a:prstGeom>
          <a:solidFill>
            <a:srgbClr val="009640"/>
          </a:solidFill>
        </p:spPr>
        <p:txBody>
          <a:bodyPr/>
          <a:lstStyle/>
          <a:p>
            <a:pPr algn="ctr"/>
            <a:r>
              <a:rPr lang="en-GB" dirty="0">
                <a:solidFill>
                  <a:schemeClr val="bg1"/>
                </a:solidFill>
              </a:rPr>
              <a:t>So What Does It Mean to Read Numbers to 3 Decimal Places?</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908307"/>
            <a:ext cx="7632700" cy="1815882"/>
          </a:xfrm>
          <a:prstGeom prst="rect">
            <a:avLst/>
          </a:prstGeom>
        </p:spPr>
        <p:txBody>
          <a:bodyPr wrap="square" lIns="0" tIns="0" rIns="0" bIns="0">
            <a:spAutoFit/>
          </a:bodyPr>
          <a:lstStyle/>
          <a:p>
            <a:pPr>
              <a:spcAft>
                <a:spcPts val="1200"/>
              </a:spcAft>
            </a:pPr>
            <a:r>
              <a:rPr lang="en-US" dirty="0"/>
              <a:t>To read a decimal number, first read the whole number part to the left of the decimal point as you would any whole number. Then, say "and" for the decimal point. Finally, read the numbers to the right of the decimal point as a whole number, followed by the place value of the last digit (tenths, hundredths, thousandths, etc.)</a:t>
            </a:r>
          </a:p>
          <a:p>
            <a:pPr>
              <a:spcAft>
                <a:spcPts val="1200"/>
              </a:spcAft>
            </a:pPr>
            <a:endParaRPr lang="en-GB" dirty="0"/>
          </a:p>
        </p:txBody>
      </p:sp>
      <p:sp>
        <p:nvSpPr>
          <p:cNvPr id="10" name="TextBox 9">
            <a:extLst>
              <a:ext uri="{FF2B5EF4-FFF2-40B4-BE49-F238E27FC236}">
                <a16:creationId xmlns:a16="http://schemas.microsoft.com/office/drawing/2014/main" id="{FFF86A7F-8314-46AD-BF76-3EB1394FDB37}"/>
              </a:ext>
            </a:extLst>
          </p:cNvPr>
          <p:cNvSpPr txBox="1"/>
          <p:nvPr/>
        </p:nvSpPr>
        <p:spPr>
          <a:xfrm rot="21147390">
            <a:off x="1138433" y="4106136"/>
            <a:ext cx="1008088" cy="646331"/>
          </a:xfrm>
          <a:prstGeom prst="rect">
            <a:avLst/>
          </a:prstGeom>
          <a:noFill/>
        </p:spPr>
        <p:txBody>
          <a:bodyPr wrap="square">
            <a:spAutoFit/>
          </a:bodyPr>
          <a:lstStyle/>
          <a:p>
            <a:r>
              <a:rPr lang="en-GB" sz="3600" b="1" dirty="0">
                <a:solidFill>
                  <a:srgbClr val="E6007E"/>
                </a:solidFill>
              </a:rPr>
              <a:t>3.14</a:t>
            </a:r>
          </a:p>
        </p:txBody>
      </p:sp>
      <p:sp>
        <p:nvSpPr>
          <p:cNvPr id="11" name="TextBox 10">
            <a:extLst>
              <a:ext uri="{FF2B5EF4-FFF2-40B4-BE49-F238E27FC236}">
                <a16:creationId xmlns:a16="http://schemas.microsoft.com/office/drawing/2014/main" id="{6522ECF6-8C70-492B-8796-38C9D4967A48}"/>
              </a:ext>
            </a:extLst>
          </p:cNvPr>
          <p:cNvSpPr txBox="1"/>
          <p:nvPr/>
        </p:nvSpPr>
        <p:spPr>
          <a:xfrm rot="580655">
            <a:off x="1750241" y="5208019"/>
            <a:ext cx="1168458" cy="646331"/>
          </a:xfrm>
          <a:prstGeom prst="rect">
            <a:avLst/>
          </a:prstGeom>
          <a:noFill/>
        </p:spPr>
        <p:txBody>
          <a:bodyPr wrap="square">
            <a:spAutoFit/>
          </a:bodyPr>
          <a:lstStyle/>
          <a:p>
            <a:r>
              <a:rPr lang="en-GB" sz="3600" b="1" dirty="0">
                <a:solidFill>
                  <a:srgbClr val="18A0DB"/>
                </a:solidFill>
              </a:rPr>
              <a:t>0.62</a:t>
            </a:r>
          </a:p>
        </p:txBody>
      </p:sp>
      <p:sp>
        <p:nvSpPr>
          <p:cNvPr id="12" name="TextBox 11">
            <a:extLst>
              <a:ext uri="{FF2B5EF4-FFF2-40B4-BE49-F238E27FC236}">
                <a16:creationId xmlns:a16="http://schemas.microsoft.com/office/drawing/2014/main" id="{F02CBD33-8EEC-4403-814C-FD54A932533D}"/>
              </a:ext>
            </a:extLst>
          </p:cNvPr>
          <p:cNvSpPr txBox="1"/>
          <p:nvPr/>
        </p:nvSpPr>
        <p:spPr>
          <a:xfrm rot="238760">
            <a:off x="3483391" y="4455727"/>
            <a:ext cx="784040" cy="646331"/>
          </a:xfrm>
          <a:prstGeom prst="rect">
            <a:avLst/>
          </a:prstGeom>
          <a:noFill/>
        </p:spPr>
        <p:txBody>
          <a:bodyPr wrap="square">
            <a:spAutoFit/>
          </a:bodyPr>
          <a:lstStyle/>
          <a:p>
            <a:r>
              <a:rPr lang="en-GB" sz="3600" b="1" dirty="0">
                <a:solidFill>
                  <a:srgbClr val="F9B000"/>
                </a:solidFill>
              </a:rPr>
              <a:t>7.7</a:t>
            </a:r>
          </a:p>
        </p:txBody>
      </p:sp>
      <p:sp>
        <p:nvSpPr>
          <p:cNvPr id="13" name="TextBox 12">
            <a:extLst>
              <a:ext uri="{FF2B5EF4-FFF2-40B4-BE49-F238E27FC236}">
                <a16:creationId xmlns:a16="http://schemas.microsoft.com/office/drawing/2014/main" id="{2FEA9801-FA1F-4F04-92F9-E9CBB9A85E89}"/>
              </a:ext>
            </a:extLst>
          </p:cNvPr>
          <p:cNvSpPr txBox="1"/>
          <p:nvPr/>
        </p:nvSpPr>
        <p:spPr>
          <a:xfrm rot="469392">
            <a:off x="5550064" y="4096041"/>
            <a:ext cx="1581779" cy="646331"/>
          </a:xfrm>
          <a:prstGeom prst="rect">
            <a:avLst/>
          </a:prstGeom>
          <a:noFill/>
        </p:spPr>
        <p:txBody>
          <a:bodyPr wrap="square">
            <a:spAutoFit/>
          </a:bodyPr>
          <a:lstStyle/>
          <a:p>
            <a:r>
              <a:rPr lang="en-GB" sz="3600" b="1" dirty="0">
                <a:solidFill>
                  <a:srgbClr val="A873B0"/>
                </a:solidFill>
              </a:rPr>
              <a:t>62.348</a:t>
            </a:r>
          </a:p>
        </p:txBody>
      </p:sp>
      <p:sp>
        <p:nvSpPr>
          <p:cNvPr id="14" name="TextBox 13">
            <a:extLst>
              <a:ext uri="{FF2B5EF4-FFF2-40B4-BE49-F238E27FC236}">
                <a16:creationId xmlns:a16="http://schemas.microsoft.com/office/drawing/2014/main" id="{7598D445-BCA1-4ABE-8030-361370CD21FF}"/>
              </a:ext>
            </a:extLst>
          </p:cNvPr>
          <p:cNvSpPr txBox="1"/>
          <p:nvPr/>
        </p:nvSpPr>
        <p:spPr>
          <a:xfrm rot="282331">
            <a:off x="4925904" y="5302606"/>
            <a:ext cx="1168458" cy="646331"/>
          </a:xfrm>
          <a:prstGeom prst="rect">
            <a:avLst/>
          </a:prstGeom>
          <a:noFill/>
        </p:spPr>
        <p:txBody>
          <a:bodyPr wrap="square">
            <a:spAutoFit/>
          </a:bodyPr>
          <a:lstStyle/>
          <a:p>
            <a:r>
              <a:rPr lang="en-GB" sz="3600" b="1" dirty="0">
                <a:solidFill>
                  <a:srgbClr val="F3894D"/>
                </a:solidFill>
              </a:rPr>
              <a:t>8.88</a:t>
            </a:r>
          </a:p>
        </p:txBody>
      </p:sp>
      <p:sp>
        <p:nvSpPr>
          <p:cNvPr id="15" name="TextBox 14">
            <a:extLst>
              <a:ext uri="{FF2B5EF4-FFF2-40B4-BE49-F238E27FC236}">
                <a16:creationId xmlns:a16="http://schemas.microsoft.com/office/drawing/2014/main" id="{90731B34-8CFA-4FAD-95B3-D36420020350}"/>
              </a:ext>
            </a:extLst>
          </p:cNvPr>
          <p:cNvSpPr txBox="1"/>
          <p:nvPr/>
        </p:nvSpPr>
        <p:spPr>
          <a:xfrm rot="21038214">
            <a:off x="7203474" y="4962650"/>
            <a:ext cx="881352" cy="646331"/>
          </a:xfrm>
          <a:prstGeom prst="rect">
            <a:avLst/>
          </a:prstGeom>
          <a:noFill/>
        </p:spPr>
        <p:txBody>
          <a:bodyPr wrap="square">
            <a:spAutoFit/>
          </a:bodyPr>
          <a:lstStyle/>
          <a:p>
            <a:r>
              <a:rPr lang="en-GB" sz="3600" b="1" dirty="0">
                <a:solidFill>
                  <a:srgbClr val="85BD33"/>
                </a:solidFill>
              </a:rPr>
              <a:t>0.3</a:t>
            </a:r>
          </a:p>
        </p:txBody>
      </p:sp>
    </p:spTree>
    <p:extLst>
      <p:ext uri="{BB962C8B-B14F-4D97-AF65-F5344CB8AC3E}">
        <p14:creationId xmlns:p14="http://schemas.microsoft.com/office/powerpoint/2010/main" val="27401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900" decel="100000" fill="hold"/>
                                        <p:tgtEl>
                                          <p:spTgt spid="1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900" decel="100000" fill="hold"/>
                                        <p:tgtEl>
                                          <p:spTgt spid="1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3500"/>
                            </p:stCondLst>
                            <p:childTnLst>
                              <p:par>
                                <p:cTn id="30" presetID="37"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900" decel="100000" fill="hold"/>
                                        <p:tgtEl>
                                          <p:spTgt spid="1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6" fill="hold">
                            <p:stCondLst>
                              <p:cond delay="4500"/>
                            </p:stCondLst>
                            <p:childTnLst>
                              <p:par>
                                <p:cTn id="37" presetID="37"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900" decel="100000" fill="hold"/>
                                        <p:tgtEl>
                                          <p:spTgt spid="1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3" fill="hold">
                            <p:stCondLst>
                              <p:cond delay="5500"/>
                            </p:stCondLst>
                            <p:childTnLst>
                              <p:par>
                                <p:cTn id="44" presetID="37"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1270-39A6-A56A-99E1-A564B85B2CDD}"/>
              </a:ext>
            </a:extLst>
          </p:cNvPr>
          <p:cNvSpPr>
            <a:spLocks noGrp="1"/>
          </p:cNvSpPr>
          <p:nvPr>
            <p:ph type="title"/>
          </p:nvPr>
        </p:nvSpPr>
        <p:spPr/>
        <p:txBody>
          <a:bodyPr/>
          <a:lstStyle/>
          <a:p>
            <a:r>
              <a:rPr lang="en-US" dirty="0"/>
              <a:t>Reading decimal numbers </a:t>
            </a:r>
          </a:p>
        </p:txBody>
      </p:sp>
      <p:pic>
        <p:nvPicPr>
          <p:cNvPr id="1026" name="Picture 2" descr="Reading and Writing Decimals (video lessons, examples ...">
            <a:extLst>
              <a:ext uri="{FF2B5EF4-FFF2-40B4-BE49-F238E27FC236}">
                <a16:creationId xmlns:a16="http://schemas.microsoft.com/office/drawing/2014/main" id="{7FA8F042-6E40-26D2-F499-FB59F1AE3E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5" t="12682" r="3009" b="4035"/>
          <a:stretch>
            <a:fillRect/>
          </a:stretch>
        </p:blipFill>
        <p:spPr bwMode="auto">
          <a:xfrm>
            <a:off x="1844130" y="1974573"/>
            <a:ext cx="5455740" cy="3843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399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18AE-5E7C-5656-1638-847FEF733BD4}"/>
              </a:ext>
            </a:extLst>
          </p:cNvPr>
          <p:cNvSpPr>
            <a:spLocks noGrp="1"/>
          </p:cNvSpPr>
          <p:nvPr>
            <p:ph type="title"/>
          </p:nvPr>
        </p:nvSpPr>
        <p:spPr/>
        <p:txBody>
          <a:bodyPr/>
          <a:lstStyle/>
          <a:p>
            <a:r>
              <a:rPr lang="en-US" dirty="0"/>
              <a:t>Or…..</a:t>
            </a:r>
          </a:p>
        </p:txBody>
      </p:sp>
      <p:pic>
        <p:nvPicPr>
          <p:cNvPr id="2050" name="Picture 2" descr="Decimals - Definition, Types, Expanded Form, Place Value, &amp; Examples">
            <a:extLst>
              <a:ext uri="{FF2B5EF4-FFF2-40B4-BE49-F238E27FC236}">
                <a16:creationId xmlns:a16="http://schemas.microsoft.com/office/drawing/2014/main" id="{011985AF-A551-361C-2584-2F7091EF3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71" t="29561" r="8365" b="10677"/>
          <a:stretch>
            <a:fillRect/>
          </a:stretch>
        </p:blipFill>
        <p:spPr bwMode="auto">
          <a:xfrm>
            <a:off x="993914" y="1577009"/>
            <a:ext cx="4284587" cy="2213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are Decimals? - GeeksforGeeks">
            <a:extLst>
              <a:ext uri="{FF2B5EF4-FFF2-40B4-BE49-F238E27FC236}">
                <a16:creationId xmlns:a16="http://schemas.microsoft.com/office/drawing/2014/main" id="{152FB8D4-7F0A-21FA-BC2B-7E0C09506D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34365" r="1516" b="11385"/>
          <a:stretch>
            <a:fillRect/>
          </a:stretch>
        </p:blipFill>
        <p:spPr bwMode="auto">
          <a:xfrm>
            <a:off x="852484" y="4174020"/>
            <a:ext cx="3714751" cy="182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06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sz="3600" dirty="0">
                <a:solidFill>
                  <a:schemeClr val="bg1"/>
                </a:solidFill>
              </a:rPr>
              <a:t>How Do You Say Decimal Numbers?</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614154"/>
            <a:ext cx="7632700" cy="2369880"/>
          </a:xfrm>
          <a:prstGeom prst="rect">
            <a:avLst/>
          </a:prstGeom>
        </p:spPr>
        <p:txBody>
          <a:bodyPr wrap="square" lIns="0" tIns="0" rIns="0" bIns="0">
            <a:spAutoFit/>
          </a:bodyPr>
          <a:lstStyle/>
          <a:p>
            <a:pPr>
              <a:spcAft>
                <a:spcPts val="1200"/>
              </a:spcAft>
            </a:pPr>
            <a:r>
              <a:rPr lang="en-GB" dirty="0"/>
              <a:t>When we say decimal numbers, we do it in two different ways.</a:t>
            </a:r>
          </a:p>
          <a:p>
            <a:pPr>
              <a:spcAft>
                <a:spcPts val="1200"/>
              </a:spcAft>
            </a:pPr>
            <a:r>
              <a:rPr lang="en-GB" dirty="0"/>
              <a:t>Take this number for example:</a:t>
            </a:r>
          </a:p>
          <a:p>
            <a:pPr algn="ctr">
              <a:spcAft>
                <a:spcPts val="1200"/>
              </a:spcAft>
            </a:pPr>
            <a:r>
              <a:rPr lang="en-GB" sz="2400" b="1" dirty="0">
                <a:solidFill>
                  <a:srgbClr val="85BD33"/>
                </a:solidFill>
              </a:rPr>
              <a:t>45.768</a:t>
            </a:r>
          </a:p>
          <a:p>
            <a:pPr>
              <a:spcAft>
                <a:spcPts val="1200"/>
              </a:spcAft>
            </a:pPr>
            <a:r>
              <a:rPr lang="en-GB" dirty="0"/>
              <a:t>We would read it as ‘’ forty-five and seven hundred and sixty- eight thousandths’’</a:t>
            </a:r>
          </a:p>
          <a:p>
            <a:pPr>
              <a:spcAft>
                <a:spcPts val="1200"/>
              </a:spcAft>
            </a:pPr>
            <a:r>
              <a:rPr lang="en-GB" dirty="0"/>
              <a:t>Or ‘’ forty-five point seven six eight’’</a:t>
            </a:r>
          </a:p>
        </p:txBody>
      </p:sp>
      <p:cxnSp>
        <p:nvCxnSpPr>
          <p:cNvPr id="6" name="Straight Connector 5">
            <a:extLst>
              <a:ext uri="{FF2B5EF4-FFF2-40B4-BE49-F238E27FC236}">
                <a16:creationId xmlns:a16="http://schemas.microsoft.com/office/drawing/2014/main" id="{CB32D65F-8F89-4E39-99F1-205E520FF852}"/>
              </a:ext>
            </a:extLst>
          </p:cNvPr>
          <p:cNvCxnSpPr>
            <a:cxnSpLocks/>
          </p:cNvCxnSpPr>
          <p:nvPr/>
        </p:nvCxnSpPr>
        <p:spPr>
          <a:xfrm flipH="1">
            <a:off x="461962" y="3984034"/>
            <a:ext cx="8220075" cy="0"/>
          </a:xfrm>
          <a:prstGeom prst="line">
            <a:avLst/>
          </a:prstGeom>
          <a:ln>
            <a:solidFill>
              <a:srgbClr val="85BD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1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fade">
                                      <p:cBhvr>
                                        <p:cTn id="22" dur="5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fade">
                                      <p:cBhvr>
                                        <p:cTn id="27" dur="500"/>
                                        <p:tgtEl>
                                          <p:spTgt spid="30">
                                            <p:txEl>
                                              <p:pRg st="4" end="4"/>
                                            </p:txEl>
                                          </p:spTgt>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dirty="0">
                <a:solidFill>
                  <a:schemeClr val="bg1"/>
                </a:solidFill>
              </a:rPr>
              <a:t>Try These Examples Yourself</a:t>
            </a:r>
          </a:p>
        </p:txBody>
      </p:sp>
      <p:sp>
        <p:nvSpPr>
          <p:cNvPr id="28" name="Rectangle 27">
            <a:extLst>
              <a:ext uri="{FF2B5EF4-FFF2-40B4-BE49-F238E27FC236}">
                <a16:creationId xmlns:a16="http://schemas.microsoft.com/office/drawing/2014/main" id="{7AF8B340-57E0-4F50-A8CE-C6DFEE0B929D}"/>
              </a:ext>
            </a:extLst>
          </p:cNvPr>
          <p:cNvSpPr/>
          <p:nvPr/>
        </p:nvSpPr>
        <p:spPr>
          <a:xfrm>
            <a:off x="755649" y="5016667"/>
            <a:ext cx="2433319" cy="772107"/>
          </a:xfrm>
          <a:prstGeom prst="rect">
            <a:avLst/>
          </a:prstGeom>
          <a:solidFill>
            <a:schemeClr val="bg1"/>
          </a:solidFill>
          <a:ln w="19050">
            <a:solidFill>
              <a:srgbClr val="009640"/>
            </a:solidFill>
          </a:ln>
          <a:effectLst>
            <a:outerShdw dist="50800" dir="13500000" algn="br"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rgbClr val="009640"/>
                </a:solidFill>
              </a:rPr>
              <a:t>246.879</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682734"/>
            <a:ext cx="7632700" cy="276999"/>
          </a:xfrm>
          <a:prstGeom prst="rect">
            <a:avLst/>
          </a:prstGeom>
        </p:spPr>
        <p:txBody>
          <a:bodyPr wrap="square" lIns="0" tIns="0" rIns="0" bIns="0">
            <a:spAutoFit/>
          </a:bodyPr>
          <a:lstStyle/>
          <a:p>
            <a:pPr algn="ctr">
              <a:spcAft>
                <a:spcPts val="1200"/>
              </a:spcAft>
            </a:pPr>
            <a:r>
              <a:rPr lang="en-GB" b="1" dirty="0"/>
              <a:t>How would you say these numbers:</a:t>
            </a:r>
          </a:p>
        </p:txBody>
      </p:sp>
      <p:sp>
        <p:nvSpPr>
          <p:cNvPr id="5" name="Rectangle 4">
            <a:extLst>
              <a:ext uri="{FF2B5EF4-FFF2-40B4-BE49-F238E27FC236}">
                <a16:creationId xmlns:a16="http://schemas.microsoft.com/office/drawing/2014/main" id="{A97F3990-90FE-4471-B11F-327E39F60D6D}"/>
              </a:ext>
            </a:extLst>
          </p:cNvPr>
          <p:cNvSpPr/>
          <p:nvPr/>
        </p:nvSpPr>
        <p:spPr>
          <a:xfrm>
            <a:off x="755650" y="3703865"/>
            <a:ext cx="2433319" cy="772107"/>
          </a:xfrm>
          <a:prstGeom prst="rect">
            <a:avLst/>
          </a:prstGeom>
          <a:solidFill>
            <a:schemeClr val="bg1"/>
          </a:solidFill>
          <a:ln w="19050">
            <a:solidFill>
              <a:srgbClr val="009640"/>
            </a:solidFill>
          </a:ln>
          <a:effectLst>
            <a:outerShdw dist="50800" dir="5400000" algn="t"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rgbClr val="009640"/>
                </a:solidFill>
              </a:rPr>
              <a:t>72.18</a:t>
            </a:r>
          </a:p>
        </p:txBody>
      </p:sp>
      <p:sp>
        <p:nvSpPr>
          <p:cNvPr id="7" name="Rectangle 6">
            <a:extLst>
              <a:ext uri="{FF2B5EF4-FFF2-40B4-BE49-F238E27FC236}">
                <a16:creationId xmlns:a16="http://schemas.microsoft.com/office/drawing/2014/main" id="{FAA85778-0476-43DC-82A7-C67C535371EE}"/>
              </a:ext>
            </a:extLst>
          </p:cNvPr>
          <p:cNvSpPr/>
          <p:nvPr/>
        </p:nvSpPr>
        <p:spPr>
          <a:xfrm>
            <a:off x="755649" y="2445745"/>
            <a:ext cx="2433319" cy="772107"/>
          </a:xfrm>
          <a:prstGeom prst="rect">
            <a:avLst/>
          </a:prstGeom>
          <a:solidFill>
            <a:schemeClr val="bg1"/>
          </a:solidFill>
          <a:ln w="19050">
            <a:solidFill>
              <a:srgbClr val="009640"/>
            </a:solidFill>
          </a:ln>
          <a:effectLst>
            <a:outerShdw dist="50800" dir="8100000" algn="tr"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3600" b="1" dirty="0">
                <a:solidFill>
                  <a:srgbClr val="009640"/>
                </a:solidFill>
              </a:rPr>
              <a:t>99.4</a:t>
            </a:r>
          </a:p>
        </p:txBody>
      </p:sp>
      <p:sp>
        <p:nvSpPr>
          <p:cNvPr id="8" name="Rectangle 7">
            <a:extLst>
              <a:ext uri="{FF2B5EF4-FFF2-40B4-BE49-F238E27FC236}">
                <a16:creationId xmlns:a16="http://schemas.microsoft.com/office/drawing/2014/main" id="{0A019861-FCDB-4C53-B89B-400231F9A86D}"/>
              </a:ext>
            </a:extLst>
          </p:cNvPr>
          <p:cNvSpPr/>
          <p:nvPr/>
        </p:nvSpPr>
        <p:spPr>
          <a:xfrm>
            <a:off x="3369745" y="5018515"/>
            <a:ext cx="5170573" cy="833663"/>
          </a:xfrm>
          <a:prstGeom prst="rect">
            <a:avLst/>
          </a:prstGeom>
          <a:solidFill>
            <a:schemeClr val="bg1"/>
          </a:solidFill>
          <a:ln w="19050">
            <a:solidFill>
              <a:srgbClr val="009640"/>
            </a:solidFill>
          </a:ln>
          <a:effectLst>
            <a:outerShdw dist="50800" dir="2700000" algn="tl"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rgbClr val="009640"/>
                </a:solidFill>
              </a:rPr>
              <a:t>Two hundred  forty-six and eight hundred seventy-nine thousandths</a:t>
            </a:r>
          </a:p>
        </p:txBody>
      </p:sp>
      <p:sp>
        <p:nvSpPr>
          <p:cNvPr id="2" name="Rectangle 1">
            <a:extLst>
              <a:ext uri="{FF2B5EF4-FFF2-40B4-BE49-F238E27FC236}">
                <a16:creationId xmlns:a16="http://schemas.microsoft.com/office/drawing/2014/main" id="{1B7B6696-D462-943D-B615-6093AF4A1CCA}"/>
              </a:ext>
            </a:extLst>
          </p:cNvPr>
          <p:cNvSpPr/>
          <p:nvPr/>
        </p:nvSpPr>
        <p:spPr>
          <a:xfrm>
            <a:off x="3350574" y="3826974"/>
            <a:ext cx="5170573" cy="525886"/>
          </a:xfrm>
          <a:prstGeom prst="rect">
            <a:avLst/>
          </a:prstGeom>
          <a:solidFill>
            <a:schemeClr val="bg1"/>
          </a:solidFill>
          <a:ln w="19050">
            <a:solidFill>
              <a:srgbClr val="009640"/>
            </a:solidFill>
          </a:ln>
          <a:effectLst>
            <a:outerShdw dist="50800" dir="2700000" algn="tl"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dirty="0">
                <a:solidFill>
                  <a:srgbClr val="009640"/>
                </a:solidFill>
              </a:rPr>
              <a:t>Seventy-two and eighteen hundredths</a:t>
            </a:r>
          </a:p>
        </p:txBody>
      </p:sp>
      <p:sp>
        <p:nvSpPr>
          <p:cNvPr id="3" name="Rectangle 2">
            <a:extLst>
              <a:ext uri="{FF2B5EF4-FFF2-40B4-BE49-F238E27FC236}">
                <a16:creationId xmlns:a16="http://schemas.microsoft.com/office/drawing/2014/main" id="{EDF6DD0C-498F-58EF-AB07-B7EBE2074FCF}"/>
              </a:ext>
            </a:extLst>
          </p:cNvPr>
          <p:cNvSpPr/>
          <p:nvPr/>
        </p:nvSpPr>
        <p:spPr>
          <a:xfrm>
            <a:off x="3369745" y="2525076"/>
            <a:ext cx="5170573" cy="525886"/>
          </a:xfrm>
          <a:prstGeom prst="rect">
            <a:avLst/>
          </a:prstGeom>
          <a:solidFill>
            <a:schemeClr val="bg1"/>
          </a:solidFill>
          <a:ln w="19050">
            <a:solidFill>
              <a:srgbClr val="009640"/>
            </a:solidFill>
          </a:ln>
          <a:effectLst>
            <a:outerShdw dist="50800" dir="2700000" algn="tl"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2000" b="1" dirty="0">
                <a:solidFill>
                  <a:srgbClr val="009640"/>
                </a:solidFill>
              </a:rPr>
              <a:t>Ninety-nine and 4 tenths</a:t>
            </a:r>
          </a:p>
        </p:txBody>
      </p:sp>
    </p:spTree>
    <p:extLst>
      <p:ext uri="{BB962C8B-B14F-4D97-AF65-F5344CB8AC3E}">
        <p14:creationId xmlns:p14="http://schemas.microsoft.com/office/powerpoint/2010/main" val="19210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5" grpId="0" animBg="1"/>
      <p:bldP spid="7" grpId="0" animBg="1"/>
      <p:bldP spid="8" grpId="0" animBg="1"/>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48C6F43-D768-40E8-9AF8-75C18BC59AC0}"/>
              </a:ext>
            </a:extLst>
          </p:cNvPr>
          <p:cNvSpPr/>
          <p:nvPr/>
        </p:nvSpPr>
        <p:spPr>
          <a:xfrm rot="3866978">
            <a:off x="4621944" y="2262199"/>
            <a:ext cx="3987176" cy="4991724"/>
          </a:xfrm>
          <a:custGeom>
            <a:avLst/>
            <a:gdLst>
              <a:gd name="connsiteX0" fmla="*/ 0 w 4961744"/>
              <a:gd name="connsiteY0" fmla="*/ 2480872 h 4961744"/>
              <a:gd name="connsiteX1" fmla="*/ 2480872 w 4961744"/>
              <a:gd name="connsiteY1" fmla="*/ 0 h 4961744"/>
              <a:gd name="connsiteX2" fmla="*/ 4961744 w 4961744"/>
              <a:gd name="connsiteY2" fmla="*/ 2480872 h 4961744"/>
              <a:gd name="connsiteX3" fmla="*/ 2480872 w 4961744"/>
              <a:gd name="connsiteY3" fmla="*/ 4961744 h 4961744"/>
              <a:gd name="connsiteX4" fmla="*/ 0 w 4961744"/>
              <a:gd name="connsiteY4" fmla="*/ 2480872 h 4961744"/>
              <a:gd name="connsiteX0" fmla="*/ 564221 w 5525965"/>
              <a:gd name="connsiteY0" fmla="*/ 2480872 h 4961744"/>
              <a:gd name="connsiteX1" fmla="*/ 3045093 w 5525965"/>
              <a:gd name="connsiteY1" fmla="*/ 0 h 4961744"/>
              <a:gd name="connsiteX2" fmla="*/ 5525965 w 5525965"/>
              <a:gd name="connsiteY2" fmla="*/ 2480872 h 4961744"/>
              <a:gd name="connsiteX3" fmla="*/ 3045093 w 5525965"/>
              <a:gd name="connsiteY3" fmla="*/ 4961744 h 4961744"/>
              <a:gd name="connsiteX4" fmla="*/ 564221 w 5525965"/>
              <a:gd name="connsiteY4" fmla="*/ 2480872 h 4961744"/>
              <a:gd name="connsiteX0" fmla="*/ 6329 w 4968073"/>
              <a:gd name="connsiteY0" fmla="*/ 2480872 h 4991724"/>
              <a:gd name="connsiteX1" fmla="*/ 2487201 w 4968073"/>
              <a:gd name="connsiteY1" fmla="*/ 0 h 4991724"/>
              <a:gd name="connsiteX2" fmla="*/ 4968073 w 4968073"/>
              <a:gd name="connsiteY2" fmla="*/ 2480872 h 4991724"/>
              <a:gd name="connsiteX3" fmla="*/ 3116790 w 4968073"/>
              <a:gd name="connsiteY3" fmla="*/ 4991724 h 4991724"/>
              <a:gd name="connsiteX4" fmla="*/ 6329 w 4968073"/>
              <a:gd name="connsiteY4" fmla="*/ 2480872 h 499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073" h="4991724">
                <a:moveTo>
                  <a:pt x="6329" y="2480872"/>
                </a:moveTo>
                <a:cubicBezTo>
                  <a:pt x="-98602" y="1648918"/>
                  <a:pt x="1117053" y="0"/>
                  <a:pt x="2487201" y="0"/>
                </a:cubicBezTo>
                <a:cubicBezTo>
                  <a:pt x="3857349" y="0"/>
                  <a:pt x="4968073" y="1110724"/>
                  <a:pt x="4968073" y="2480872"/>
                </a:cubicBezTo>
                <a:cubicBezTo>
                  <a:pt x="4968073" y="3851020"/>
                  <a:pt x="4486938" y="4991724"/>
                  <a:pt x="3116790" y="4991724"/>
                </a:cubicBezTo>
                <a:cubicBezTo>
                  <a:pt x="1746642" y="4991724"/>
                  <a:pt x="111260" y="3312826"/>
                  <a:pt x="6329" y="2480872"/>
                </a:cubicBezTo>
                <a:close/>
              </a:path>
            </a:pathLst>
          </a:custGeom>
          <a:pattFill prst="pct90">
            <a:fgClr>
              <a:srgbClr val="85BD33"/>
            </a:fgClr>
            <a:bgClr>
              <a:schemeClr val="bg1"/>
            </a:bgClr>
          </a:patt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44605"/>
            <a:ext cx="8220075" cy="994306"/>
          </a:xfrm>
          <a:prstGeom prst="round2SameRect">
            <a:avLst/>
          </a:prstGeom>
          <a:solidFill>
            <a:srgbClr val="009640"/>
          </a:solidFill>
        </p:spPr>
        <p:txBody>
          <a:bodyPr/>
          <a:lstStyle/>
          <a:p>
            <a:r>
              <a:rPr lang="en-GB" sz="3600" dirty="0">
                <a:solidFill>
                  <a:schemeClr val="bg1"/>
                </a:solidFill>
                <a:latin typeface="+mn-lt"/>
              </a:rPr>
              <a:t>What Is a Decimal?</a:t>
            </a:r>
          </a:p>
        </p:txBody>
      </p:sp>
      <p:sp>
        <p:nvSpPr>
          <p:cNvPr id="5" name="Rectangle 4"/>
          <p:cNvSpPr/>
          <p:nvPr/>
        </p:nvSpPr>
        <p:spPr>
          <a:xfrm>
            <a:off x="755650" y="1882956"/>
            <a:ext cx="4520888" cy="1815882"/>
          </a:xfrm>
          <a:prstGeom prst="rect">
            <a:avLst/>
          </a:prstGeom>
        </p:spPr>
        <p:txBody>
          <a:bodyPr wrap="square" lIns="0" tIns="0" rIns="0" bIns="0">
            <a:spAutoFit/>
          </a:bodyPr>
          <a:lstStyle/>
          <a:p>
            <a:pPr>
              <a:spcAft>
                <a:spcPts val="1200"/>
              </a:spcAft>
            </a:pPr>
            <a:r>
              <a:rPr lang="en-GB" dirty="0"/>
              <a:t>A decimal is the number that comes after the decimal point in a number. It represents part of a whole number.</a:t>
            </a:r>
          </a:p>
          <a:p>
            <a:pPr>
              <a:spcAft>
                <a:spcPts val="1200"/>
              </a:spcAft>
            </a:pPr>
            <a:r>
              <a:rPr lang="en-GB" dirty="0"/>
              <a:t>Decimals have a close relationship with fractions and percentages and can be converted between them quite easily. </a:t>
            </a:r>
          </a:p>
        </p:txBody>
      </p:sp>
      <p:pic>
        <p:nvPicPr>
          <p:cNvPr id="4" name="Picture 3">
            <a:extLst>
              <a:ext uri="{FF2B5EF4-FFF2-40B4-BE49-F238E27FC236}">
                <a16:creationId xmlns:a16="http://schemas.microsoft.com/office/drawing/2014/main" id="{B5920889-EB7D-4933-AE8A-3CC7D0817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6538" y="1696184"/>
            <a:ext cx="2608288" cy="5161817"/>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4658368"/>
            <a:ext cx="7632700" cy="1538883"/>
          </a:xfrm>
          <a:prstGeom prst="rect">
            <a:avLst/>
          </a:prstGeom>
        </p:spPr>
        <p:txBody>
          <a:bodyPr wrap="square" lIns="0" tIns="0" rIns="0" bIns="0">
            <a:spAutoFit/>
          </a:bodyPr>
          <a:lstStyle/>
          <a:p>
            <a:pPr>
              <a:spcAft>
                <a:spcPts val="1200"/>
              </a:spcAft>
            </a:pPr>
            <a:r>
              <a:rPr lang="en-GB" dirty="0"/>
              <a:t>You might be familiar with the place value house. Decimals are a part of this too. You can find them on the right of the decimal point.</a:t>
            </a:r>
          </a:p>
          <a:p>
            <a:pPr>
              <a:spcAft>
                <a:spcPts val="1200"/>
              </a:spcAft>
            </a:pPr>
            <a:r>
              <a:rPr lang="en-GB" dirty="0"/>
              <a:t>The decimal point is always a part of a number but often when a whole number is expressed, </a:t>
            </a:r>
            <a:r>
              <a:rPr lang="en-GB" dirty="0" err="1"/>
              <a:t>eg.</a:t>
            </a:r>
            <a:r>
              <a:rPr lang="en-GB" dirty="0"/>
              <a:t> 100, we don’t use a decimal point as we assume it would be 100.00 </a:t>
            </a:r>
          </a:p>
        </p:txBody>
      </p:sp>
      <p:graphicFrame>
        <p:nvGraphicFramePr>
          <p:cNvPr id="2" name="Table 3">
            <a:extLst>
              <a:ext uri="{FF2B5EF4-FFF2-40B4-BE49-F238E27FC236}">
                <a16:creationId xmlns:a16="http://schemas.microsoft.com/office/drawing/2014/main" id="{EFEBC12A-53BD-480B-8184-EB1696ECD08E}"/>
              </a:ext>
            </a:extLst>
          </p:cNvPr>
          <p:cNvGraphicFramePr>
            <a:graphicFrameLocks noGrp="1"/>
          </p:cNvGraphicFramePr>
          <p:nvPr>
            <p:extLst>
              <p:ext uri="{D42A27DB-BD31-4B8C-83A1-F6EECF244321}">
                <p14:modId xmlns:p14="http://schemas.microsoft.com/office/powerpoint/2010/main" val="2466285928"/>
              </p:ext>
            </p:extLst>
          </p:nvPr>
        </p:nvGraphicFramePr>
        <p:xfrm>
          <a:off x="755650" y="660749"/>
          <a:ext cx="7632703" cy="3789297"/>
        </p:xfrm>
        <a:graphic>
          <a:graphicData uri="http://schemas.openxmlformats.org/drawingml/2006/table">
            <a:tbl>
              <a:tblPr firstRow="1" bandRow="1">
                <a:tableStyleId>{5940675A-B579-460E-94D1-54222C63F5DA}</a:tableStyleId>
              </a:tblPr>
              <a:tblGrid>
                <a:gridCol w="587131">
                  <a:extLst>
                    <a:ext uri="{9D8B030D-6E8A-4147-A177-3AD203B41FA5}">
                      <a16:colId xmlns:a16="http://schemas.microsoft.com/office/drawing/2014/main" val="1762216701"/>
                    </a:ext>
                  </a:extLst>
                </a:gridCol>
                <a:gridCol w="587131">
                  <a:extLst>
                    <a:ext uri="{9D8B030D-6E8A-4147-A177-3AD203B41FA5}">
                      <a16:colId xmlns:a16="http://schemas.microsoft.com/office/drawing/2014/main" val="2930244225"/>
                    </a:ext>
                  </a:extLst>
                </a:gridCol>
                <a:gridCol w="587131">
                  <a:extLst>
                    <a:ext uri="{9D8B030D-6E8A-4147-A177-3AD203B41FA5}">
                      <a16:colId xmlns:a16="http://schemas.microsoft.com/office/drawing/2014/main" val="4047195805"/>
                    </a:ext>
                  </a:extLst>
                </a:gridCol>
                <a:gridCol w="587131">
                  <a:extLst>
                    <a:ext uri="{9D8B030D-6E8A-4147-A177-3AD203B41FA5}">
                      <a16:colId xmlns:a16="http://schemas.microsoft.com/office/drawing/2014/main" val="2000632291"/>
                    </a:ext>
                  </a:extLst>
                </a:gridCol>
                <a:gridCol w="587131">
                  <a:extLst>
                    <a:ext uri="{9D8B030D-6E8A-4147-A177-3AD203B41FA5}">
                      <a16:colId xmlns:a16="http://schemas.microsoft.com/office/drawing/2014/main" val="2325559882"/>
                    </a:ext>
                  </a:extLst>
                </a:gridCol>
                <a:gridCol w="587131">
                  <a:extLst>
                    <a:ext uri="{9D8B030D-6E8A-4147-A177-3AD203B41FA5}">
                      <a16:colId xmlns:a16="http://schemas.microsoft.com/office/drawing/2014/main" val="2063655600"/>
                    </a:ext>
                  </a:extLst>
                </a:gridCol>
                <a:gridCol w="587131">
                  <a:extLst>
                    <a:ext uri="{9D8B030D-6E8A-4147-A177-3AD203B41FA5}">
                      <a16:colId xmlns:a16="http://schemas.microsoft.com/office/drawing/2014/main" val="4222482944"/>
                    </a:ext>
                  </a:extLst>
                </a:gridCol>
                <a:gridCol w="587131">
                  <a:extLst>
                    <a:ext uri="{9D8B030D-6E8A-4147-A177-3AD203B41FA5}">
                      <a16:colId xmlns:a16="http://schemas.microsoft.com/office/drawing/2014/main" val="4280634524"/>
                    </a:ext>
                  </a:extLst>
                </a:gridCol>
                <a:gridCol w="587131">
                  <a:extLst>
                    <a:ext uri="{9D8B030D-6E8A-4147-A177-3AD203B41FA5}">
                      <a16:colId xmlns:a16="http://schemas.microsoft.com/office/drawing/2014/main" val="880496730"/>
                    </a:ext>
                  </a:extLst>
                </a:gridCol>
                <a:gridCol w="587131">
                  <a:extLst>
                    <a:ext uri="{9D8B030D-6E8A-4147-A177-3AD203B41FA5}">
                      <a16:colId xmlns:a16="http://schemas.microsoft.com/office/drawing/2014/main" val="3540680348"/>
                    </a:ext>
                  </a:extLst>
                </a:gridCol>
                <a:gridCol w="587131">
                  <a:extLst>
                    <a:ext uri="{9D8B030D-6E8A-4147-A177-3AD203B41FA5}">
                      <a16:colId xmlns:a16="http://schemas.microsoft.com/office/drawing/2014/main" val="349185605"/>
                    </a:ext>
                  </a:extLst>
                </a:gridCol>
                <a:gridCol w="587131">
                  <a:extLst>
                    <a:ext uri="{9D8B030D-6E8A-4147-A177-3AD203B41FA5}">
                      <a16:colId xmlns:a16="http://schemas.microsoft.com/office/drawing/2014/main" val="1135572322"/>
                    </a:ext>
                  </a:extLst>
                </a:gridCol>
                <a:gridCol w="587131">
                  <a:extLst>
                    <a:ext uri="{9D8B030D-6E8A-4147-A177-3AD203B41FA5}">
                      <a16:colId xmlns:a16="http://schemas.microsoft.com/office/drawing/2014/main" val="3780531806"/>
                    </a:ext>
                  </a:extLst>
                </a:gridCol>
              </a:tblGrid>
              <a:tr h="722574">
                <a:tc gridSpan="13">
                  <a:txBody>
                    <a:bodyPr/>
                    <a:lstStyle/>
                    <a:p>
                      <a:pPr algn="ctr"/>
                      <a:r>
                        <a:rPr lang="en-GB" sz="3600" b="1" dirty="0">
                          <a:solidFill>
                            <a:schemeClr val="bg1"/>
                          </a:solidFill>
                          <a:latin typeface="+mn-lt"/>
                        </a:rPr>
                        <a:t>Decimal Value Place Chart</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solidFill>
                      <a:srgbClr val="009640"/>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4156717663"/>
                  </a:ext>
                </a:extLst>
              </a:tr>
              <a:tr h="2618309">
                <a:tc>
                  <a:txBody>
                    <a:bodyPr/>
                    <a:lstStyle/>
                    <a:p>
                      <a:pPr algn="ctr"/>
                      <a:r>
                        <a:rPr lang="en-GB" dirty="0"/>
                        <a:t>Millions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Hundred Thousands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Ten Thousands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Thousands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Hundreds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Tens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Ones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tenths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hundredths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thousandths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ten thousandths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hundred thousandths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dirty="0"/>
                        <a:t>millionths</a:t>
                      </a:r>
                    </a:p>
                  </a:txBody>
                  <a:tcPr vert="vert270"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extLst>
                  <a:ext uri="{0D108BD9-81ED-4DB2-BD59-A6C34878D82A}">
                    <a16:rowId xmlns:a16="http://schemas.microsoft.com/office/drawing/2014/main" val="2541410828"/>
                  </a:ext>
                </a:extLst>
              </a:tr>
              <a:tr h="448414">
                <a:tc>
                  <a:txBody>
                    <a:bodyPr/>
                    <a:lstStyle/>
                    <a:p>
                      <a:pPr algn="ctr"/>
                      <a:r>
                        <a:rPr lang="en-GB" sz="1600" dirty="0"/>
                        <a:t>M</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err="1"/>
                        <a:t>HTh</a:t>
                      </a:r>
                      <a:endParaRPr lang="en-GB" sz="1600" dirty="0"/>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err="1"/>
                        <a:t>TTh</a:t>
                      </a:r>
                      <a:endParaRPr lang="en-GB" sz="1600" dirty="0"/>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Th</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H</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T</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O</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t</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h</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err="1"/>
                        <a:t>th</a:t>
                      </a:r>
                      <a:endParaRPr lang="en-GB" sz="1600" dirty="0"/>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err="1"/>
                        <a:t>tth</a:t>
                      </a:r>
                      <a:endParaRPr lang="en-GB" sz="1600" dirty="0"/>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t>hth</a:t>
                      </a:r>
                      <a:endParaRPr lang="en-GB" sz="1600" dirty="0"/>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tc>
                  <a:txBody>
                    <a:bodyPr/>
                    <a:lstStyle/>
                    <a:p>
                      <a:pPr algn="ctr"/>
                      <a:r>
                        <a:rPr lang="en-GB" sz="1600" dirty="0"/>
                        <a:t>m</a:t>
                      </a:r>
                    </a:p>
                  </a:txBody>
                  <a:tcPr anchor="ctr">
                    <a:lnL w="12700" cap="flat" cmpd="sng" algn="ctr">
                      <a:solidFill>
                        <a:srgbClr val="009640"/>
                      </a:solidFill>
                      <a:prstDash val="solid"/>
                      <a:round/>
                      <a:headEnd type="none" w="med" len="med"/>
                      <a:tailEnd type="none" w="med" len="med"/>
                    </a:lnL>
                    <a:lnR w="12700" cap="flat" cmpd="sng" algn="ctr">
                      <a:solidFill>
                        <a:srgbClr val="009640"/>
                      </a:solidFill>
                      <a:prstDash val="solid"/>
                      <a:round/>
                      <a:headEnd type="none" w="med" len="med"/>
                      <a:tailEnd type="none" w="med" len="med"/>
                    </a:lnR>
                    <a:lnT w="12700" cap="flat" cmpd="sng" algn="ctr">
                      <a:solidFill>
                        <a:srgbClr val="009640"/>
                      </a:solidFill>
                      <a:prstDash val="solid"/>
                      <a:round/>
                      <a:headEnd type="none" w="med" len="med"/>
                      <a:tailEnd type="none" w="med" len="med"/>
                    </a:lnT>
                    <a:lnB w="12700" cap="flat" cmpd="sng" algn="ctr">
                      <a:solidFill>
                        <a:srgbClr val="009640"/>
                      </a:solidFill>
                      <a:prstDash val="solid"/>
                      <a:round/>
                      <a:headEnd type="none" w="med" len="med"/>
                      <a:tailEnd type="none" w="med" len="med"/>
                    </a:lnB>
                  </a:tcPr>
                </a:tc>
                <a:extLst>
                  <a:ext uri="{0D108BD9-81ED-4DB2-BD59-A6C34878D82A}">
                    <a16:rowId xmlns:a16="http://schemas.microsoft.com/office/drawing/2014/main" val="4147440964"/>
                  </a:ext>
                </a:extLst>
              </a:tr>
            </a:tbl>
          </a:graphicData>
        </a:graphic>
      </p:graphicFrame>
      <p:sp>
        <p:nvSpPr>
          <p:cNvPr id="7" name="Oval 6">
            <a:extLst>
              <a:ext uri="{FF2B5EF4-FFF2-40B4-BE49-F238E27FC236}">
                <a16:creationId xmlns:a16="http://schemas.microsoft.com/office/drawing/2014/main" id="{393A9FFA-4FC4-4533-B81E-93C1E989E462}"/>
              </a:ext>
            </a:extLst>
          </p:cNvPr>
          <p:cNvSpPr/>
          <p:nvPr/>
        </p:nvSpPr>
        <p:spPr>
          <a:xfrm>
            <a:off x="4783146" y="2547687"/>
            <a:ext cx="141940" cy="141940"/>
          </a:xfrm>
          <a:prstGeom prst="ellipse">
            <a:avLst/>
          </a:prstGeom>
          <a:solidFill>
            <a:srgbClr val="23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CB41735-C140-4662-B890-9A90F85BF892}"/>
              </a:ext>
            </a:extLst>
          </p:cNvPr>
          <p:cNvSpPr/>
          <p:nvPr/>
        </p:nvSpPr>
        <p:spPr>
          <a:xfrm>
            <a:off x="4783146" y="4169181"/>
            <a:ext cx="141940" cy="141940"/>
          </a:xfrm>
          <a:prstGeom prst="ellipse">
            <a:avLst/>
          </a:prstGeom>
          <a:solidFill>
            <a:srgbClr val="23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071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0B355CE-A217-4E66-B494-0D5554FF113E}"/>
              </a:ext>
            </a:extLst>
          </p:cNvPr>
          <p:cNvGrpSpPr/>
          <p:nvPr/>
        </p:nvGrpSpPr>
        <p:grpSpPr>
          <a:xfrm>
            <a:off x="755648" y="3093929"/>
            <a:ext cx="7632703" cy="2893512"/>
            <a:chOff x="755648" y="3093929"/>
            <a:chExt cx="7632703" cy="2893512"/>
          </a:xfrm>
        </p:grpSpPr>
        <p:sp>
          <p:nvSpPr>
            <p:cNvPr id="3" name="Rectangle 2"/>
            <p:cNvSpPr/>
            <p:nvPr/>
          </p:nvSpPr>
          <p:spPr>
            <a:xfrm>
              <a:off x="755651" y="3093929"/>
              <a:ext cx="7632700" cy="2893512"/>
            </a:xfrm>
            <a:prstGeom prst="rect">
              <a:avLst/>
            </a:prstGeom>
            <a:solidFill>
              <a:schemeClr val="bg1"/>
            </a:solidFill>
            <a:ln>
              <a:solidFill>
                <a:srgbClr val="85BD33"/>
              </a:solidFill>
            </a:ln>
            <a:effectLst>
              <a:outerShdw dist="50800" dir="2700000" algn="tl" rotWithShape="0">
                <a:srgbClr val="CFE09B"/>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noAutofit/>
            </a:bodyPr>
            <a:lstStyle/>
            <a:p>
              <a:endParaRPr lang="en-GB" dirty="0">
                <a:solidFill>
                  <a:schemeClr val="tx1"/>
                </a:solidFill>
              </a:endParaRPr>
            </a:p>
            <a:p>
              <a:endParaRPr lang="en-GB" dirty="0">
                <a:solidFill>
                  <a:schemeClr val="tx1"/>
                </a:solidFill>
              </a:endParaRPr>
            </a:p>
            <a:p>
              <a:pPr algn="ctr"/>
              <a:r>
                <a:rPr lang="en-GB" dirty="0">
                  <a:solidFill>
                    <a:schemeClr val="tx1"/>
                  </a:solidFill>
                </a:rPr>
                <a:t>12.5 is made up of 12 wholes and .5</a:t>
              </a:r>
            </a:p>
          </p:txBody>
        </p:sp>
        <p:sp>
          <p:nvSpPr>
            <p:cNvPr id="29" name="TextBox 28">
              <a:extLst>
                <a:ext uri="{FF2B5EF4-FFF2-40B4-BE49-F238E27FC236}">
                  <a16:creationId xmlns:a16="http://schemas.microsoft.com/office/drawing/2014/main" id="{7623EF5C-1155-46E4-9833-7CF16ABE324B}"/>
                </a:ext>
              </a:extLst>
            </p:cNvPr>
            <p:cNvSpPr txBox="1"/>
            <p:nvPr/>
          </p:nvSpPr>
          <p:spPr>
            <a:xfrm>
              <a:off x="755648" y="3093930"/>
              <a:ext cx="7632699" cy="526092"/>
            </a:xfrm>
            <a:prstGeom prst="rect">
              <a:avLst/>
            </a:prstGeom>
            <a:solidFill>
              <a:srgbClr val="85BD33"/>
            </a:solidFill>
            <a:ln>
              <a:noFill/>
            </a:ln>
          </p:spPr>
          <p:txBody>
            <a:bodyPr wrap="square" anchor="ctr" anchorCtr="0">
              <a:noAutofit/>
            </a:bodyPr>
            <a:lstStyle/>
            <a:p>
              <a:pPr algn="ctr"/>
              <a:r>
                <a:rPr lang="en-GB" sz="2000" b="1" dirty="0">
                  <a:solidFill>
                    <a:schemeClr val="bg1"/>
                  </a:solidFill>
                </a:rPr>
                <a:t>For example:</a:t>
              </a:r>
            </a:p>
          </p:txBody>
        </p:sp>
      </p:grpSp>
      <p:sp>
        <p:nvSpPr>
          <p:cNvPr id="21" name="Title 20"/>
          <p:cNvSpPr>
            <a:spLocks noGrp="1"/>
          </p:cNvSpPr>
          <p:nvPr>
            <p:ph type="title"/>
          </p:nvPr>
        </p:nvSpPr>
        <p:spPr>
          <a:xfrm>
            <a:off x="457198" y="444605"/>
            <a:ext cx="8220075" cy="994306"/>
          </a:xfrm>
          <a:prstGeom prst="round2SameRect">
            <a:avLst/>
          </a:prstGeom>
          <a:solidFill>
            <a:srgbClr val="009640"/>
          </a:solidFill>
        </p:spPr>
        <p:txBody>
          <a:bodyPr/>
          <a:lstStyle/>
          <a:p>
            <a:r>
              <a:rPr lang="en-GB" sz="3400" dirty="0">
                <a:solidFill>
                  <a:schemeClr val="bg1"/>
                </a:solidFill>
                <a:latin typeface="+mn-lt"/>
              </a:rPr>
              <a:t>Whole Numbers and Decimal Numbers</a:t>
            </a:r>
          </a:p>
        </p:txBody>
      </p:sp>
      <p:sp>
        <p:nvSpPr>
          <p:cNvPr id="5" name="Rectangle 4"/>
          <p:cNvSpPr/>
          <p:nvPr/>
        </p:nvSpPr>
        <p:spPr>
          <a:xfrm>
            <a:off x="755650" y="1639676"/>
            <a:ext cx="7632700" cy="1138773"/>
          </a:xfrm>
          <a:prstGeom prst="rect">
            <a:avLst/>
          </a:prstGeom>
        </p:spPr>
        <p:txBody>
          <a:bodyPr wrap="square" lIns="0" tIns="0" rIns="0" bIns="0">
            <a:spAutoFit/>
          </a:bodyPr>
          <a:lstStyle/>
          <a:p>
            <a:pPr>
              <a:spcAft>
                <a:spcPts val="1200"/>
              </a:spcAft>
            </a:pPr>
            <a:r>
              <a:rPr lang="en-GB" dirty="0"/>
              <a:t>When we look at a decimal number it will have two parts to it:</a:t>
            </a:r>
          </a:p>
          <a:p>
            <a:pPr marL="285750" indent="-285750">
              <a:spcAft>
                <a:spcPts val="1200"/>
              </a:spcAft>
              <a:buFont typeface="Arial" panose="020B0604020202020204" pitchFamily="34" charset="0"/>
              <a:buChar char="•"/>
            </a:pPr>
            <a:r>
              <a:rPr lang="en-GB" dirty="0"/>
              <a:t>The whole number </a:t>
            </a:r>
          </a:p>
          <a:p>
            <a:pPr marL="285750" indent="-285750">
              <a:spcAft>
                <a:spcPts val="1200"/>
              </a:spcAft>
              <a:buFont typeface="Arial" panose="020B0604020202020204" pitchFamily="34" charset="0"/>
              <a:buChar char="•"/>
            </a:pPr>
            <a:r>
              <a:rPr lang="en-GB" dirty="0"/>
              <a:t>The decimal (part of a whole)</a:t>
            </a:r>
          </a:p>
        </p:txBody>
      </p:sp>
      <p:pic>
        <p:nvPicPr>
          <p:cNvPr id="8" name="Picture 7">
            <a:extLst>
              <a:ext uri="{FF2B5EF4-FFF2-40B4-BE49-F238E27FC236}">
                <a16:creationId xmlns:a16="http://schemas.microsoft.com/office/drawing/2014/main" id="{0751FA89-7FC3-4834-AC0E-F500F1D1C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443" y="4245144"/>
            <a:ext cx="942265" cy="650460"/>
          </a:xfrm>
          <a:prstGeom prst="rect">
            <a:avLst/>
          </a:prstGeom>
        </p:spPr>
      </p:pic>
      <p:pic>
        <p:nvPicPr>
          <p:cNvPr id="10" name="Picture 9">
            <a:extLst>
              <a:ext uri="{FF2B5EF4-FFF2-40B4-BE49-F238E27FC236}">
                <a16:creationId xmlns:a16="http://schemas.microsoft.com/office/drawing/2014/main" id="{B2CD38A6-66ED-4192-B570-ECAA03C62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2658" y="4245144"/>
            <a:ext cx="942265" cy="650460"/>
          </a:xfrm>
          <a:prstGeom prst="rect">
            <a:avLst/>
          </a:prstGeom>
        </p:spPr>
      </p:pic>
      <p:pic>
        <p:nvPicPr>
          <p:cNvPr id="12" name="Picture 11">
            <a:extLst>
              <a:ext uri="{FF2B5EF4-FFF2-40B4-BE49-F238E27FC236}">
                <a16:creationId xmlns:a16="http://schemas.microsoft.com/office/drawing/2014/main" id="{4CF02115-A709-4DFC-8A38-0164E3C0D2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873" y="4245144"/>
            <a:ext cx="942265" cy="650460"/>
          </a:xfrm>
          <a:prstGeom prst="rect">
            <a:avLst/>
          </a:prstGeom>
        </p:spPr>
      </p:pic>
      <p:pic>
        <p:nvPicPr>
          <p:cNvPr id="14" name="Picture 13">
            <a:extLst>
              <a:ext uri="{FF2B5EF4-FFF2-40B4-BE49-F238E27FC236}">
                <a16:creationId xmlns:a16="http://schemas.microsoft.com/office/drawing/2014/main" id="{2CC7E20A-842A-45B0-9B39-CC88B83718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7088" y="4245144"/>
            <a:ext cx="942265" cy="650460"/>
          </a:xfrm>
          <a:prstGeom prst="rect">
            <a:avLst/>
          </a:prstGeom>
        </p:spPr>
      </p:pic>
      <p:pic>
        <p:nvPicPr>
          <p:cNvPr id="16" name="Picture 15">
            <a:extLst>
              <a:ext uri="{FF2B5EF4-FFF2-40B4-BE49-F238E27FC236}">
                <a16:creationId xmlns:a16="http://schemas.microsoft.com/office/drawing/2014/main" id="{90E8182F-8045-498A-AE19-EFAA580A78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303" y="4245144"/>
            <a:ext cx="942265" cy="650460"/>
          </a:xfrm>
          <a:prstGeom prst="rect">
            <a:avLst/>
          </a:prstGeom>
        </p:spPr>
      </p:pic>
      <p:pic>
        <p:nvPicPr>
          <p:cNvPr id="18" name="Picture 17">
            <a:extLst>
              <a:ext uri="{FF2B5EF4-FFF2-40B4-BE49-F238E27FC236}">
                <a16:creationId xmlns:a16="http://schemas.microsoft.com/office/drawing/2014/main" id="{3E310CB3-D886-4088-8ADC-AE9BA03C4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1518" y="4245144"/>
            <a:ext cx="942265" cy="650460"/>
          </a:xfrm>
          <a:prstGeom prst="rect">
            <a:avLst/>
          </a:prstGeom>
        </p:spPr>
      </p:pic>
      <p:pic>
        <p:nvPicPr>
          <p:cNvPr id="19" name="Picture 18">
            <a:extLst>
              <a:ext uri="{FF2B5EF4-FFF2-40B4-BE49-F238E27FC236}">
                <a16:creationId xmlns:a16="http://schemas.microsoft.com/office/drawing/2014/main" id="{4B55803A-E593-4B24-880A-F78540B4E0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9027"/>
          <a:stretch/>
        </p:blipFill>
        <p:spPr>
          <a:xfrm>
            <a:off x="7498732" y="4624580"/>
            <a:ext cx="480295" cy="650460"/>
          </a:xfrm>
          <a:prstGeom prst="rect">
            <a:avLst/>
          </a:prstGeom>
        </p:spPr>
      </p:pic>
      <p:pic>
        <p:nvPicPr>
          <p:cNvPr id="22" name="Picture 21">
            <a:extLst>
              <a:ext uri="{FF2B5EF4-FFF2-40B4-BE49-F238E27FC236}">
                <a16:creationId xmlns:a16="http://schemas.microsoft.com/office/drawing/2014/main" id="{E3D3A8A7-8761-4DA8-8E33-D51890819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5443" y="5160101"/>
            <a:ext cx="942265" cy="650460"/>
          </a:xfrm>
          <a:prstGeom prst="rect">
            <a:avLst/>
          </a:prstGeom>
        </p:spPr>
      </p:pic>
      <p:pic>
        <p:nvPicPr>
          <p:cNvPr id="23" name="Picture 22">
            <a:extLst>
              <a:ext uri="{FF2B5EF4-FFF2-40B4-BE49-F238E27FC236}">
                <a16:creationId xmlns:a16="http://schemas.microsoft.com/office/drawing/2014/main" id="{8E16118B-96E3-4216-8DC8-46D427ABF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2658" y="5160101"/>
            <a:ext cx="942265" cy="650460"/>
          </a:xfrm>
          <a:prstGeom prst="rect">
            <a:avLst/>
          </a:prstGeom>
        </p:spPr>
      </p:pic>
      <p:pic>
        <p:nvPicPr>
          <p:cNvPr id="24" name="Picture 23">
            <a:extLst>
              <a:ext uri="{FF2B5EF4-FFF2-40B4-BE49-F238E27FC236}">
                <a16:creationId xmlns:a16="http://schemas.microsoft.com/office/drawing/2014/main" id="{1C84C5B7-1B72-4B20-ABC4-779A8CC4D2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873" y="5160101"/>
            <a:ext cx="942265" cy="650460"/>
          </a:xfrm>
          <a:prstGeom prst="rect">
            <a:avLst/>
          </a:prstGeom>
        </p:spPr>
      </p:pic>
      <p:pic>
        <p:nvPicPr>
          <p:cNvPr id="25" name="Picture 24">
            <a:extLst>
              <a:ext uri="{FF2B5EF4-FFF2-40B4-BE49-F238E27FC236}">
                <a16:creationId xmlns:a16="http://schemas.microsoft.com/office/drawing/2014/main" id="{14BBAAB9-B5C4-4FCA-95F2-B76B567F4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7088" y="5160101"/>
            <a:ext cx="942265" cy="650460"/>
          </a:xfrm>
          <a:prstGeom prst="rect">
            <a:avLst/>
          </a:prstGeom>
        </p:spPr>
      </p:pic>
      <p:pic>
        <p:nvPicPr>
          <p:cNvPr id="26" name="Picture 25">
            <a:extLst>
              <a:ext uri="{FF2B5EF4-FFF2-40B4-BE49-F238E27FC236}">
                <a16:creationId xmlns:a16="http://schemas.microsoft.com/office/drawing/2014/main" id="{846D8422-BF19-44DA-8710-A4851D8AC8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4303" y="5160101"/>
            <a:ext cx="942265" cy="650460"/>
          </a:xfrm>
          <a:prstGeom prst="rect">
            <a:avLst/>
          </a:prstGeom>
        </p:spPr>
      </p:pic>
      <p:pic>
        <p:nvPicPr>
          <p:cNvPr id="27" name="Picture 26">
            <a:extLst>
              <a:ext uri="{FF2B5EF4-FFF2-40B4-BE49-F238E27FC236}">
                <a16:creationId xmlns:a16="http://schemas.microsoft.com/office/drawing/2014/main" id="{38703DA4-644A-4EB6-B1A3-5E6D711FF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1518" y="5160101"/>
            <a:ext cx="942265" cy="650460"/>
          </a:xfrm>
          <a:prstGeom prst="rect">
            <a:avLst/>
          </a:prstGeom>
        </p:spPr>
      </p:pic>
    </p:spTree>
    <p:extLst>
      <p:ext uri="{BB962C8B-B14F-4D97-AF65-F5344CB8AC3E}">
        <p14:creationId xmlns:p14="http://schemas.microsoft.com/office/powerpoint/2010/main" val="373960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4000"/>
                            </p:stCondLst>
                            <p:childTnLst>
                              <p:par>
                                <p:cTn id="59" presetID="10"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4500"/>
                            </p:stCondLst>
                            <p:childTnLst>
                              <p:par>
                                <p:cTn id="63" presetID="10"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000"/>
                            </p:stCondLst>
                            <p:childTnLst>
                              <p:par>
                                <p:cTn id="67" presetID="10" presetClass="entr" presetSubtype="0"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childTnLst>
                          </p:cTn>
                        </p:par>
                        <p:par>
                          <p:cTn id="70" fill="hold">
                            <p:stCondLst>
                              <p:cond delay="5500"/>
                            </p:stCondLst>
                            <p:childTnLst>
                              <p:par>
                                <p:cTn id="71" presetID="10"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000"/>
                            </p:stCondLst>
                            <p:childTnLst>
                              <p:par>
                                <p:cTn id="75" presetID="10" presetClass="entr" presetSubtype="0"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dirty="0">
                <a:solidFill>
                  <a:schemeClr val="bg1"/>
                </a:solidFill>
              </a:rPr>
              <a:t>What Is a Decimal Made up Of?</a:t>
            </a:r>
          </a:p>
        </p:txBody>
      </p:sp>
      <p:sp>
        <p:nvSpPr>
          <p:cNvPr id="28" name="Rectangle 27">
            <a:extLst>
              <a:ext uri="{FF2B5EF4-FFF2-40B4-BE49-F238E27FC236}">
                <a16:creationId xmlns:a16="http://schemas.microsoft.com/office/drawing/2014/main" id="{7AF8B340-57E0-4F50-A8CE-C6DFEE0B929D}"/>
              </a:ext>
            </a:extLst>
          </p:cNvPr>
          <p:cNvSpPr/>
          <p:nvPr/>
        </p:nvSpPr>
        <p:spPr>
          <a:xfrm>
            <a:off x="1164441" y="4663042"/>
            <a:ext cx="6925457" cy="1049106"/>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5"/>
            <a:r>
              <a:rPr lang="en-GB" dirty="0"/>
              <a:t>What do you notice about the name of these compared to those on the other side of the place value house?</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614154"/>
            <a:ext cx="7632700" cy="276999"/>
          </a:xfrm>
          <a:prstGeom prst="rect">
            <a:avLst/>
          </a:prstGeom>
        </p:spPr>
        <p:txBody>
          <a:bodyPr wrap="square" lIns="0" tIns="0" rIns="0" bIns="0">
            <a:spAutoFit/>
          </a:bodyPr>
          <a:lstStyle/>
          <a:p>
            <a:pPr>
              <a:spcAft>
                <a:spcPts val="1200"/>
              </a:spcAft>
            </a:pPr>
            <a:r>
              <a:rPr lang="en-GB" dirty="0"/>
              <a:t>A decimal can be made up of: </a:t>
            </a:r>
          </a:p>
        </p:txBody>
      </p:sp>
      <p:sp>
        <p:nvSpPr>
          <p:cNvPr id="33" name="TextBox 32">
            <a:extLst>
              <a:ext uri="{FF2B5EF4-FFF2-40B4-BE49-F238E27FC236}">
                <a16:creationId xmlns:a16="http://schemas.microsoft.com/office/drawing/2014/main" id="{9D5B10CF-7CDE-4B59-A3D7-BC25600CA8D5}"/>
              </a:ext>
            </a:extLst>
          </p:cNvPr>
          <p:cNvSpPr txBox="1"/>
          <p:nvPr/>
        </p:nvSpPr>
        <p:spPr>
          <a:xfrm>
            <a:off x="755650" y="2058439"/>
            <a:ext cx="7632700" cy="1824016"/>
          </a:xfrm>
          <a:prstGeom prst="rect">
            <a:avLst/>
          </a:prstGeom>
          <a:noFill/>
        </p:spPr>
        <p:txBody>
          <a:bodyPr wrap="square" numCol="2" spcCol="360000" anchor="ctr" anchorCtr="1">
            <a:noAutofit/>
          </a:bodyPr>
          <a:lstStyle/>
          <a:p>
            <a:pPr>
              <a:spcAft>
                <a:spcPts val="1200"/>
              </a:spcAft>
            </a:pPr>
            <a:r>
              <a:rPr lang="en-GB" sz="2800" b="1" dirty="0">
                <a:solidFill>
                  <a:srgbClr val="009640"/>
                </a:solidFill>
              </a:rPr>
              <a:t>Tenths</a:t>
            </a:r>
          </a:p>
          <a:p>
            <a:pPr>
              <a:spcAft>
                <a:spcPts val="1200"/>
              </a:spcAft>
            </a:pPr>
            <a:r>
              <a:rPr lang="en-GB" sz="2800" b="1" dirty="0">
                <a:solidFill>
                  <a:srgbClr val="85BD33"/>
                </a:solidFill>
              </a:rPr>
              <a:t>Hundredths</a:t>
            </a:r>
            <a:r>
              <a:rPr lang="en-GB" sz="2800" b="1" dirty="0">
                <a:solidFill>
                  <a:srgbClr val="009640"/>
                </a:solidFill>
              </a:rPr>
              <a:t> </a:t>
            </a:r>
          </a:p>
          <a:p>
            <a:pPr>
              <a:spcAft>
                <a:spcPts val="1200"/>
              </a:spcAft>
            </a:pPr>
            <a:r>
              <a:rPr lang="en-GB" sz="2800" b="1" dirty="0">
                <a:solidFill>
                  <a:srgbClr val="009640"/>
                </a:solidFill>
              </a:rPr>
              <a:t>Thousandths</a:t>
            </a:r>
          </a:p>
          <a:p>
            <a:pPr>
              <a:spcAft>
                <a:spcPts val="1200"/>
              </a:spcAft>
            </a:pPr>
            <a:r>
              <a:rPr lang="en-GB" sz="2800" b="1" dirty="0">
                <a:solidFill>
                  <a:srgbClr val="85BD33"/>
                </a:solidFill>
              </a:rPr>
              <a:t>Ten thousandths</a:t>
            </a:r>
          </a:p>
          <a:p>
            <a:pPr>
              <a:spcAft>
                <a:spcPts val="1200"/>
              </a:spcAft>
            </a:pPr>
            <a:r>
              <a:rPr lang="en-GB" sz="2800" b="1" dirty="0">
                <a:solidFill>
                  <a:srgbClr val="009640"/>
                </a:solidFill>
              </a:rPr>
              <a:t>Hundred thousandths</a:t>
            </a:r>
          </a:p>
          <a:p>
            <a:pPr>
              <a:spcAft>
                <a:spcPts val="1200"/>
              </a:spcAft>
            </a:pPr>
            <a:r>
              <a:rPr lang="en-GB" sz="2800" b="1" dirty="0">
                <a:solidFill>
                  <a:srgbClr val="85BD33"/>
                </a:solidFill>
              </a:rPr>
              <a:t>Millionths</a:t>
            </a:r>
          </a:p>
        </p:txBody>
      </p:sp>
      <p:sp>
        <p:nvSpPr>
          <p:cNvPr id="34" name="Oval 7">
            <a:extLst>
              <a:ext uri="{FF2B5EF4-FFF2-40B4-BE49-F238E27FC236}">
                <a16:creationId xmlns:a16="http://schemas.microsoft.com/office/drawing/2014/main" id="{146B21E6-E46C-4C47-843D-5524AD9E5A8F}"/>
              </a:ext>
            </a:extLst>
          </p:cNvPr>
          <p:cNvSpPr/>
          <p:nvPr/>
        </p:nvSpPr>
        <p:spPr>
          <a:xfrm rot="3866978">
            <a:off x="1015166" y="3736251"/>
            <a:ext cx="1989838" cy="2491168"/>
          </a:xfrm>
          <a:custGeom>
            <a:avLst/>
            <a:gdLst>
              <a:gd name="connsiteX0" fmla="*/ 0 w 4961744"/>
              <a:gd name="connsiteY0" fmla="*/ 2480872 h 4961744"/>
              <a:gd name="connsiteX1" fmla="*/ 2480872 w 4961744"/>
              <a:gd name="connsiteY1" fmla="*/ 0 h 4961744"/>
              <a:gd name="connsiteX2" fmla="*/ 4961744 w 4961744"/>
              <a:gd name="connsiteY2" fmla="*/ 2480872 h 4961744"/>
              <a:gd name="connsiteX3" fmla="*/ 2480872 w 4961744"/>
              <a:gd name="connsiteY3" fmla="*/ 4961744 h 4961744"/>
              <a:gd name="connsiteX4" fmla="*/ 0 w 4961744"/>
              <a:gd name="connsiteY4" fmla="*/ 2480872 h 4961744"/>
              <a:gd name="connsiteX0" fmla="*/ 564221 w 5525965"/>
              <a:gd name="connsiteY0" fmla="*/ 2480872 h 4961744"/>
              <a:gd name="connsiteX1" fmla="*/ 3045093 w 5525965"/>
              <a:gd name="connsiteY1" fmla="*/ 0 h 4961744"/>
              <a:gd name="connsiteX2" fmla="*/ 5525965 w 5525965"/>
              <a:gd name="connsiteY2" fmla="*/ 2480872 h 4961744"/>
              <a:gd name="connsiteX3" fmla="*/ 3045093 w 5525965"/>
              <a:gd name="connsiteY3" fmla="*/ 4961744 h 4961744"/>
              <a:gd name="connsiteX4" fmla="*/ 564221 w 5525965"/>
              <a:gd name="connsiteY4" fmla="*/ 2480872 h 4961744"/>
              <a:gd name="connsiteX0" fmla="*/ 6329 w 4968073"/>
              <a:gd name="connsiteY0" fmla="*/ 2480872 h 4991724"/>
              <a:gd name="connsiteX1" fmla="*/ 2487201 w 4968073"/>
              <a:gd name="connsiteY1" fmla="*/ 0 h 4991724"/>
              <a:gd name="connsiteX2" fmla="*/ 4968073 w 4968073"/>
              <a:gd name="connsiteY2" fmla="*/ 2480872 h 4991724"/>
              <a:gd name="connsiteX3" fmla="*/ 3116790 w 4968073"/>
              <a:gd name="connsiteY3" fmla="*/ 4991724 h 4991724"/>
              <a:gd name="connsiteX4" fmla="*/ 6329 w 4968073"/>
              <a:gd name="connsiteY4" fmla="*/ 2480872 h 499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8073" h="4991724">
                <a:moveTo>
                  <a:pt x="6329" y="2480872"/>
                </a:moveTo>
                <a:cubicBezTo>
                  <a:pt x="-98602" y="1648918"/>
                  <a:pt x="1117053" y="0"/>
                  <a:pt x="2487201" y="0"/>
                </a:cubicBezTo>
                <a:cubicBezTo>
                  <a:pt x="3857349" y="0"/>
                  <a:pt x="4968073" y="1110724"/>
                  <a:pt x="4968073" y="2480872"/>
                </a:cubicBezTo>
                <a:cubicBezTo>
                  <a:pt x="4968073" y="3851020"/>
                  <a:pt x="4486938" y="4991724"/>
                  <a:pt x="3116790" y="4991724"/>
                </a:cubicBezTo>
                <a:cubicBezTo>
                  <a:pt x="1746642" y="4991724"/>
                  <a:pt x="111260" y="3312826"/>
                  <a:pt x="6329" y="2480872"/>
                </a:cubicBezTo>
                <a:close/>
              </a:path>
            </a:pathLst>
          </a:custGeom>
          <a:pattFill prst="pct90">
            <a:fgClr>
              <a:srgbClr val="CFE09B"/>
            </a:fgClr>
            <a:bgClr>
              <a:schemeClr val="bg1"/>
            </a:bgClr>
          </a:patt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C5CF5045-FDC9-48B3-8122-EEAAF07D7D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102" y="3858210"/>
            <a:ext cx="2155925" cy="2195568"/>
          </a:xfrm>
          <a:prstGeom prst="rect">
            <a:avLst/>
          </a:prstGeom>
        </p:spPr>
      </p:pic>
    </p:spTree>
    <p:extLst>
      <p:ext uri="{BB962C8B-B14F-4D97-AF65-F5344CB8AC3E}">
        <p14:creationId xmlns:p14="http://schemas.microsoft.com/office/powerpoint/2010/main" val="88417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1000"/>
                                        <p:tgtEl>
                                          <p:spTgt spid="33">
                                            <p:txEl>
                                              <p:pRg st="0" end="0"/>
                                            </p:txEl>
                                          </p:spTgt>
                                        </p:tgtEl>
                                      </p:cBhvr>
                                    </p:animEffect>
                                    <p:anim calcmode="lin" valueType="num">
                                      <p:cBhvr>
                                        <p:cTn id="12"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fade">
                                      <p:cBhvr>
                                        <p:cTn id="17" dur="1000"/>
                                        <p:tgtEl>
                                          <p:spTgt spid="33">
                                            <p:txEl>
                                              <p:pRg st="1" end="1"/>
                                            </p:txEl>
                                          </p:spTgt>
                                        </p:tgtEl>
                                      </p:cBhvr>
                                    </p:animEffect>
                                    <p:anim calcmode="lin" valueType="num">
                                      <p:cBhvr>
                                        <p:cTn id="18"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3">
                                            <p:txEl>
                                              <p:pRg st="2" end="2"/>
                                            </p:txEl>
                                          </p:spTgt>
                                        </p:tgtEl>
                                        <p:attrNameLst>
                                          <p:attrName>style.visibility</p:attrName>
                                        </p:attrNameLst>
                                      </p:cBhvr>
                                      <p:to>
                                        <p:strVal val="visible"/>
                                      </p:to>
                                    </p:set>
                                    <p:animEffect transition="in" filter="fade">
                                      <p:cBhvr>
                                        <p:cTn id="23" dur="1000"/>
                                        <p:tgtEl>
                                          <p:spTgt spid="33">
                                            <p:txEl>
                                              <p:pRg st="2" end="2"/>
                                            </p:txEl>
                                          </p:spTgt>
                                        </p:tgtEl>
                                      </p:cBhvr>
                                    </p:animEffect>
                                    <p:anim calcmode="lin" valueType="num">
                                      <p:cBhvr>
                                        <p:cTn id="24"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3">
                                            <p:txEl>
                                              <p:pRg st="3" end="3"/>
                                            </p:txEl>
                                          </p:spTgt>
                                        </p:tgtEl>
                                        <p:attrNameLst>
                                          <p:attrName>style.visibility</p:attrName>
                                        </p:attrNameLst>
                                      </p:cBhvr>
                                      <p:to>
                                        <p:strVal val="visible"/>
                                      </p:to>
                                    </p:set>
                                    <p:animEffect transition="in" filter="fade">
                                      <p:cBhvr>
                                        <p:cTn id="29" dur="1000"/>
                                        <p:tgtEl>
                                          <p:spTgt spid="33">
                                            <p:txEl>
                                              <p:pRg st="3" end="3"/>
                                            </p:txEl>
                                          </p:spTgt>
                                        </p:tgtEl>
                                      </p:cBhvr>
                                    </p:animEffect>
                                    <p:anim calcmode="lin" valueType="num">
                                      <p:cBhvr>
                                        <p:cTn id="30"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3">
                                            <p:txEl>
                                              <p:pRg st="4" end="4"/>
                                            </p:txEl>
                                          </p:spTgt>
                                        </p:tgtEl>
                                        <p:attrNameLst>
                                          <p:attrName>style.visibility</p:attrName>
                                        </p:attrNameLst>
                                      </p:cBhvr>
                                      <p:to>
                                        <p:strVal val="visible"/>
                                      </p:to>
                                    </p:set>
                                    <p:animEffect transition="in" filter="fade">
                                      <p:cBhvr>
                                        <p:cTn id="35" dur="1000"/>
                                        <p:tgtEl>
                                          <p:spTgt spid="33">
                                            <p:txEl>
                                              <p:pRg st="4" end="4"/>
                                            </p:txEl>
                                          </p:spTgt>
                                        </p:tgtEl>
                                      </p:cBhvr>
                                    </p:animEffect>
                                    <p:anim calcmode="lin" valueType="num">
                                      <p:cBhvr>
                                        <p:cTn id="36" dur="1000" fill="hold"/>
                                        <p:tgtEl>
                                          <p:spTgt spid="3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3">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33">
                                            <p:txEl>
                                              <p:pRg st="5" end="5"/>
                                            </p:txEl>
                                          </p:spTgt>
                                        </p:tgtEl>
                                        <p:attrNameLst>
                                          <p:attrName>style.visibility</p:attrName>
                                        </p:attrNameLst>
                                      </p:cBhvr>
                                      <p:to>
                                        <p:strVal val="visible"/>
                                      </p:to>
                                    </p:set>
                                    <p:animEffect transition="in" filter="fade">
                                      <p:cBhvr>
                                        <p:cTn id="41" dur="1000"/>
                                        <p:tgtEl>
                                          <p:spTgt spid="33">
                                            <p:txEl>
                                              <p:pRg st="5" end="5"/>
                                            </p:txEl>
                                          </p:spTgt>
                                        </p:tgtEl>
                                      </p:cBhvr>
                                    </p:animEffect>
                                    <p:anim calcmode="lin" valueType="num">
                                      <p:cBhvr>
                                        <p:cTn id="42" dur="1000" fill="hold"/>
                                        <p:tgtEl>
                                          <p:spTgt spid="3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ntr" presetSubtype="32"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circle(out)">
                                      <p:cBhvr>
                                        <p:cTn id="48" dur="2000"/>
                                        <p:tgtEl>
                                          <p:spTgt spid="34"/>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3" grpId="0" build="p"/>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dirty="0">
                <a:solidFill>
                  <a:schemeClr val="bg1"/>
                </a:solidFill>
              </a:rPr>
              <a:t>What Is a Tenth?</a:t>
            </a:r>
          </a:p>
        </p:txBody>
      </p:sp>
      <p:sp>
        <p:nvSpPr>
          <p:cNvPr id="28" name="Rectangle 27">
            <a:extLst>
              <a:ext uri="{FF2B5EF4-FFF2-40B4-BE49-F238E27FC236}">
                <a16:creationId xmlns:a16="http://schemas.microsoft.com/office/drawing/2014/main" id="{7AF8B340-57E0-4F50-A8CE-C6DFEE0B929D}"/>
              </a:ext>
            </a:extLst>
          </p:cNvPr>
          <p:cNvSpPr/>
          <p:nvPr/>
        </p:nvSpPr>
        <p:spPr>
          <a:xfrm>
            <a:off x="457198" y="3609966"/>
            <a:ext cx="8220075" cy="495108"/>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What things can you think of that would represent 0.1?</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614154"/>
            <a:ext cx="7632700" cy="1138773"/>
          </a:xfrm>
          <a:prstGeom prst="rect">
            <a:avLst/>
          </a:prstGeom>
        </p:spPr>
        <p:txBody>
          <a:bodyPr wrap="square" lIns="0" tIns="0" rIns="0" bIns="0">
            <a:spAutoFit/>
          </a:bodyPr>
          <a:lstStyle/>
          <a:p>
            <a:pPr>
              <a:spcAft>
                <a:spcPts val="1200"/>
              </a:spcAft>
            </a:pPr>
            <a:r>
              <a:rPr lang="en-GB" dirty="0"/>
              <a:t>A tenth is the largest part of a decimal.</a:t>
            </a:r>
          </a:p>
          <a:p>
            <a:pPr>
              <a:spcAft>
                <a:spcPts val="1200"/>
              </a:spcAft>
            </a:pPr>
            <a:r>
              <a:rPr lang="en-GB" dirty="0"/>
              <a:t>Ten tenths make up 1 whole or ten parts of something will make a whole.</a:t>
            </a:r>
          </a:p>
          <a:p>
            <a:pPr>
              <a:spcAft>
                <a:spcPts val="1200"/>
              </a:spcAft>
            </a:pPr>
            <a:r>
              <a:rPr lang="en-GB" dirty="0"/>
              <a:t>A tenth can look like:</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FDF4B8FA-9FD4-4D77-897F-90E52F731DB2}"/>
                  </a:ext>
                </a:extLst>
              </p:cNvPr>
              <p:cNvSpPr/>
              <p:nvPr/>
            </p:nvSpPr>
            <p:spPr>
              <a:xfrm>
                <a:off x="755650" y="2779032"/>
                <a:ext cx="7632700" cy="774956"/>
              </a:xfrm>
              <a:prstGeom prst="rect">
                <a:avLst/>
              </a:prstGeom>
            </p:spPr>
            <p:txBody>
              <a:bodyPr wrap="square" lIns="0" tIns="0" rIns="0" bIns="0" numCol="3" spcCol="216000" anchor="ctr" anchorCtr="0">
                <a:spAutoFit/>
              </a:bodyPr>
              <a:lstStyle/>
              <a:p>
                <a:pPr algn="ctr">
                  <a:spcAft>
                    <a:spcPts val="1200"/>
                  </a:spcAft>
                </a:pPr>
                <a:r>
                  <a:rPr lang="en-GB" sz="3200" b="1" dirty="0">
                    <a:solidFill>
                      <a:srgbClr val="85BD33"/>
                    </a:solidFill>
                  </a:rPr>
                  <a:t>0.1  </a:t>
                </a:r>
                <a14:m>
                  <m:oMath xmlns:m="http://schemas.openxmlformats.org/officeDocument/2006/math">
                    <m:r>
                      <a:rPr lang="en-US" sz="3200" b="1" i="1" smtClean="0">
                        <a:solidFill>
                          <a:srgbClr val="85BD33"/>
                        </a:solidFill>
                        <a:latin typeface="Cambria Math" panose="02040503050406030204" pitchFamily="18" charset="0"/>
                      </a:rPr>
                      <m:t>=</m:t>
                    </m:r>
                    <m:f>
                      <m:fPr>
                        <m:ctrlPr>
                          <a:rPr lang="en-US" sz="3200" b="1" i="1" smtClean="0">
                            <a:solidFill>
                              <a:srgbClr val="85BD33"/>
                            </a:solidFill>
                            <a:latin typeface="Cambria Math" panose="02040503050406030204" pitchFamily="18" charset="0"/>
                          </a:rPr>
                        </m:ctrlPr>
                      </m:fPr>
                      <m:num>
                        <m:r>
                          <a:rPr lang="en-US" sz="3200" b="1" i="1" smtClean="0">
                            <a:solidFill>
                              <a:srgbClr val="85BD33"/>
                            </a:solidFill>
                            <a:latin typeface="Cambria Math" panose="02040503050406030204" pitchFamily="18" charset="0"/>
                          </a:rPr>
                          <m:t>𝟏</m:t>
                        </m:r>
                      </m:num>
                      <m:den>
                        <m:r>
                          <a:rPr lang="en-US" sz="3200" b="1" i="1" smtClean="0">
                            <a:solidFill>
                              <a:srgbClr val="85BD33"/>
                            </a:solidFill>
                            <a:latin typeface="Cambria Math" panose="02040503050406030204" pitchFamily="18" charset="0"/>
                          </a:rPr>
                          <m:t>𝟏𝟎</m:t>
                        </m:r>
                      </m:den>
                    </m:f>
                  </m:oMath>
                </a14:m>
                <a:r>
                  <a:rPr lang="en-GB" sz="3200" b="1" dirty="0">
                    <a:solidFill>
                      <a:srgbClr val="85BD33"/>
                    </a:solidFill>
                  </a:rPr>
                  <a:t> </a:t>
                </a:r>
              </a:p>
              <a:p>
                <a:pPr algn="ctr">
                  <a:spcAft>
                    <a:spcPts val="1200"/>
                  </a:spcAft>
                </a:pPr>
                <a:endParaRPr lang="en-GB" sz="3200" b="1" dirty="0">
                  <a:solidFill>
                    <a:srgbClr val="85BD33"/>
                  </a:solidFill>
                </a:endParaRPr>
              </a:p>
            </p:txBody>
          </p:sp>
        </mc:Choice>
        <mc:Fallback>
          <p:sp>
            <p:nvSpPr>
              <p:cNvPr id="5" name="Rectangle 4">
                <a:extLst>
                  <a:ext uri="{FF2B5EF4-FFF2-40B4-BE49-F238E27FC236}">
                    <a16:creationId xmlns:a16="http://schemas.microsoft.com/office/drawing/2014/main" id="{FDF4B8FA-9FD4-4D77-897F-90E52F731DB2}"/>
                  </a:ext>
                </a:extLst>
              </p:cNvPr>
              <p:cNvSpPr>
                <a:spLocks noRot="1" noChangeAspect="1" noMove="1" noResize="1" noEditPoints="1" noAdjustHandles="1" noChangeArrowheads="1" noChangeShapeType="1" noTextEdit="1"/>
              </p:cNvSpPr>
              <p:nvPr/>
            </p:nvSpPr>
            <p:spPr>
              <a:xfrm>
                <a:off x="755650" y="2779032"/>
                <a:ext cx="7632700" cy="774956"/>
              </a:xfrm>
              <a:prstGeom prst="rect">
                <a:avLst/>
              </a:prstGeom>
              <a:blipFill>
                <a:blip r:embed="rId2"/>
                <a:stretch>
                  <a:fillRect t="-2362" b="-8661"/>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D726453E-DDCB-4C5D-A60A-3B639CE4D80D}"/>
              </a:ext>
            </a:extLst>
          </p:cNvPr>
          <p:cNvGrpSpPr/>
          <p:nvPr/>
        </p:nvGrpSpPr>
        <p:grpSpPr>
          <a:xfrm>
            <a:off x="3516533" y="4355831"/>
            <a:ext cx="4574478" cy="1812750"/>
            <a:chOff x="2284761" y="4355831"/>
            <a:chExt cx="4574478" cy="1812750"/>
          </a:xfrm>
        </p:grpSpPr>
        <p:pic>
          <p:nvPicPr>
            <p:cNvPr id="3" name="Picture 2">
              <a:extLst>
                <a:ext uri="{FF2B5EF4-FFF2-40B4-BE49-F238E27FC236}">
                  <a16:creationId xmlns:a16="http://schemas.microsoft.com/office/drawing/2014/main" id="{BC1054E2-BA03-4EE8-908F-1CD32D406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761" y="5262206"/>
              <a:ext cx="921902" cy="906375"/>
            </a:xfrm>
            <a:prstGeom prst="rect">
              <a:avLst/>
            </a:prstGeom>
          </p:spPr>
        </p:pic>
        <p:pic>
          <p:nvPicPr>
            <p:cNvPr id="8" name="Picture 7">
              <a:extLst>
                <a:ext uri="{FF2B5EF4-FFF2-40B4-BE49-F238E27FC236}">
                  <a16:creationId xmlns:a16="http://schemas.microsoft.com/office/drawing/2014/main" id="{A14890B5-6DDE-48EA-9E59-BE4D55E0C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761" y="4355831"/>
              <a:ext cx="921902" cy="906375"/>
            </a:xfrm>
            <a:prstGeom prst="rect">
              <a:avLst/>
            </a:prstGeom>
          </p:spPr>
        </p:pic>
        <p:pic>
          <p:nvPicPr>
            <p:cNvPr id="9" name="Picture 8">
              <a:extLst>
                <a:ext uri="{FF2B5EF4-FFF2-40B4-BE49-F238E27FC236}">
                  <a16:creationId xmlns:a16="http://schemas.microsoft.com/office/drawing/2014/main" id="{0BB8DE94-8EDB-4DF6-BABF-E29693417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663" y="5262206"/>
              <a:ext cx="921902" cy="906375"/>
            </a:xfrm>
            <a:prstGeom prst="rect">
              <a:avLst/>
            </a:prstGeom>
          </p:spPr>
        </p:pic>
        <p:pic>
          <p:nvPicPr>
            <p:cNvPr id="10" name="Picture 9">
              <a:extLst>
                <a:ext uri="{FF2B5EF4-FFF2-40B4-BE49-F238E27FC236}">
                  <a16:creationId xmlns:a16="http://schemas.microsoft.com/office/drawing/2014/main" id="{FCAD612F-822D-428A-A692-17E285E29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663" y="4355831"/>
              <a:ext cx="921902" cy="906375"/>
            </a:xfrm>
            <a:prstGeom prst="rect">
              <a:avLst/>
            </a:prstGeom>
          </p:spPr>
        </p:pic>
        <p:pic>
          <p:nvPicPr>
            <p:cNvPr id="11" name="Picture 10">
              <a:extLst>
                <a:ext uri="{FF2B5EF4-FFF2-40B4-BE49-F238E27FC236}">
                  <a16:creationId xmlns:a16="http://schemas.microsoft.com/office/drawing/2014/main" id="{C3E2662B-8D0E-430A-BDAC-CAFA2DB68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565" y="5262206"/>
              <a:ext cx="921902" cy="906375"/>
            </a:xfrm>
            <a:prstGeom prst="rect">
              <a:avLst/>
            </a:prstGeom>
          </p:spPr>
        </p:pic>
        <p:pic>
          <p:nvPicPr>
            <p:cNvPr id="12" name="Picture 11">
              <a:extLst>
                <a:ext uri="{FF2B5EF4-FFF2-40B4-BE49-F238E27FC236}">
                  <a16:creationId xmlns:a16="http://schemas.microsoft.com/office/drawing/2014/main" id="{5DB607A4-BF99-4D80-9229-C27555A05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565" y="4355831"/>
              <a:ext cx="921902" cy="906375"/>
            </a:xfrm>
            <a:prstGeom prst="rect">
              <a:avLst/>
            </a:prstGeom>
          </p:spPr>
        </p:pic>
        <p:pic>
          <p:nvPicPr>
            <p:cNvPr id="13" name="Picture 12">
              <a:extLst>
                <a:ext uri="{FF2B5EF4-FFF2-40B4-BE49-F238E27FC236}">
                  <a16:creationId xmlns:a16="http://schemas.microsoft.com/office/drawing/2014/main" id="{33D7AFAD-5BEF-4954-AECB-20A41B9CB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467" y="5262206"/>
              <a:ext cx="921902" cy="906375"/>
            </a:xfrm>
            <a:prstGeom prst="rect">
              <a:avLst/>
            </a:prstGeom>
          </p:spPr>
        </p:pic>
        <p:pic>
          <p:nvPicPr>
            <p:cNvPr id="14" name="Picture 13">
              <a:extLst>
                <a:ext uri="{FF2B5EF4-FFF2-40B4-BE49-F238E27FC236}">
                  <a16:creationId xmlns:a16="http://schemas.microsoft.com/office/drawing/2014/main" id="{C39831BB-65A5-49D9-B5AE-B5DDCCC4C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467" y="4355831"/>
              <a:ext cx="921902" cy="906375"/>
            </a:xfrm>
            <a:prstGeom prst="rect">
              <a:avLst/>
            </a:prstGeom>
          </p:spPr>
        </p:pic>
        <p:pic>
          <p:nvPicPr>
            <p:cNvPr id="15" name="Picture 14">
              <a:extLst>
                <a:ext uri="{FF2B5EF4-FFF2-40B4-BE49-F238E27FC236}">
                  <a16:creationId xmlns:a16="http://schemas.microsoft.com/office/drawing/2014/main" id="{0BB48F7E-A142-4341-B97E-3B8C2367B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337" y="5262206"/>
              <a:ext cx="921902" cy="906375"/>
            </a:xfrm>
            <a:prstGeom prst="rect">
              <a:avLst/>
            </a:prstGeom>
          </p:spPr>
        </p:pic>
      </p:grpSp>
      <p:pic>
        <p:nvPicPr>
          <p:cNvPr id="20" name="Picture 19">
            <a:extLst>
              <a:ext uri="{FF2B5EF4-FFF2-40B4-BE49-F238E27FC236}">
                <a16:creationId xmlns:a16="http://schemas.microsoft.com/office/drawing/2014/main" id="{40F923CE-1467-4493-8DC6-EB9C9DC67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109" y="4355831"/>
            <a:ext cx="921902" cy="906375"/>
          </a:xfrm>
          <a:prstGeom prst="rect">
            <a:avLst/>
          </a:prstGeom>
        </p:spPr>
      </p:pic>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41211EF7-8B08-4300-9E55-44D1092521EA}"/>
                  </a:ext>
                </a:extLst>
              </p:cNvPr>
              <p:cNvSpPr/>
              <p:nvPr/>
            </p:nvSpPr>
            <p:spPr>
              <a:xfrm>
                <a:off x="755650" y="4355831"/>
                <a:ext cx="2448277" cy="954107"/>
              </a:xfrm>
              <a:prstGeom prst="rect">
                <a:avLst/>
              </a:prstGeom>
            </p:spPr>
            <p:txBody>
              <a:bodyPr wrap="square" lIns="0" tIns="0" rIns="0" bIns="0">
                <a:spAutoFit/>
              </a:bodyPr>
              <a:lstStyle/>
              <a:p>
                <a:pPr>
                  <a:spcAft>
                    <a:spcPts val="1200"/>
                  </a:spcAft>
                </a:pPr>
                <a:r>
                  <a:rPr lang="en-GB" dirty="0"/>
                  <a:t>1 piece of chocolate out of 10 pieces in total </a:t>
                </a:r>
                <a:br>
                  <a:rPr lang="en-GB" dirty="0"/>
                </a:br>
                <a:r>
                  <a:rPr lang="en-GB" dirty="0">
                    <a:latin typeface="Twinkl Cursive Unlooped" panose="02000000000000000000" pitchFamily="2" charset="0"/>
                  </a:rPr>
                  <a:t>=</a:t>
                </a:r>
                <a:r>
                  <a:rPr lang="en-GB" dirty="0"/>
                  <a:t> 0.10 or </a:t>
                </a:r>
                <a14:m>
                  <m:oMath xmlns:m="http://schemas.openxmlformats.org/officeDocument/2006/math">
                    <m:f>
                      <m:fPr>
                        <m:ctrlPr>
                          <a:rPr lang="en-US" b="1" i="1">
                            <a:solidFill>
                              <a:srgbClr val="85BD33"/>
                            </a:solidFill>
                            <a:latin typeface="Cambria Math" panose="02040503050406030204" pitchFamily="18" charset="0"/>
                          </a:rPr>
                        </m:ctrlPr>
                      </m:fPr>
                      <m:num>
                        <m:r>
                          <a:rPr lang="en-US" b="1" i="1">
                            <a:solidFill>
                              <a:srgbClr val="85BD33"/>
                            </a:solidFill>
                            <a:latin typeface="Cambria Math" panose="02040503050406030204" pitchFamily="18" charset="0"/>
                          </a:rPr>
                          <m:t>𝟏</m:t>
                        </m:r>
                      </m:num>
                      <m:den>
                        <m:r>
                          <a:rPr lang="en-US" b="1" i="1">
                            <a:solidFill>
                              <a:srgbClr val="85BD33"/>
                            </a:solidFill>
                            <a:latin typeface="Cambria Math" panose="02040503050406030204" pitchFamily="18" charset="0"/>
                          </a:rPr>
                          <m:t>𝟏𝟎</m:t>
                        </m:r>
                      </m:den>
                    </m:f>
                  </m:oMath>
                </a14:m>
                <a:r>
                  <a:rPr lang="en-GB" b="1" dirty="0">
                    <a:solidFill>
                      <a:srgbClr val="85BD33"/>
                    </a:solidFill>
                  </a:rPr>
                  <a:t> </a:t>
                </a:r>
                <a:endParaRPr lang="en-GB" dirty="0"/>
              </a:p>
            </p:txBody>
          </p:sp>
        </mc:Choice>
        <mc:Fallback>
          <p:sp>
            <p:nvSpPr>
              <p:cNvPr id="23" name="Rectangle 22">
                <a:extLst>
                  <a:ext uri="{FF2B5EF4-FFF2-40B4-BE49-F238E27FC236}">
                    <a16:creationId xmlns:a16="http://schemas.microsoft.com/office/drawing/2014/main" id="{41211EF7-8B08-4300-9E55-44D1092521EA}"/>
                  </a:ext>
                </a:extLst>
              </p:cNvPr>
              <p:cNvSpPr>
                <a:spLocks noRot="1" noChangeAspect="1" noMove="1" noResize="1" noEditPoints="1" noAdjustHandles="1" noChangeArrowheads="1" noChangeShapeType="1" noTextEdit="1"/>
              </p:cNvSpPr>
              <p:nvPr/>
            </p:nvSpPr>
            <p:spPr>
              <a:xfrm>
                <a:off x="755650" y="4355831"/>
                <a:ext cx="2448277" cy="954107"/>
              </a:xfrm>
              <a:prstGeom prst="rect">
                <a:avLst/>
              </a:prstGeom>
              <a:blipFill>
                <a:blip r:embed="rId4"/>
                <a:stretch>
                  <a:fillRect l="-5970" t="-8333" r="-4229" b="-8974"/>
                </a:stretch>
              </a:blipFill>
            </p:spPr>
            <p:txBody>
              <a:bodyPr/>
              <a:lstStyle/>
              <a:p>
                <a:r>
                  <a:rPr lang="en-US">
                    <a:noFill/>
                  </a:rPr>
                  <a:t> </a:t>
                </a:r>
              </a:p>
            </p:txBody>
          </p:sp>
        </mc:Fallback>
      </mc:AlternateContent>
    </p:spTree>
    <p:extLst>
      <p:ext uri="{BB962C8B-B14F-4D97-AF65-F5344CB8AC3E}">
        <p14:creationId xmlns:p14="http://schemas.microsoft.com/office/powerpoint/2010/main" val="27640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path" presetSubtype="0" repeatCount="indefinite" accel="50000" decel="50000" autoRev="1" fill="hold" nodeType="clickEffect">
                                  <p:stCondLst>
                                    <p:cond delay="0"/>
                                  </p:stCondLst>
                                  <p:endCondLst>
                                    <p:cond evt="onNext" delay="0">
                                      <p:tgtEl>
                                        <p:sldTgt/>
                                      </p:tgtEl>
                                    </p:cond>
                                  </p:endCondLst>
                                  <p:childTnLst>
                                    <p:animMotion origin="layout" path="M 5E-6 2.59259E-6 L 0.08299 -0.07847 " pathEditMode="relative" rAng="0" ptsTypes="AA">
                                      <p:cBhvr>
                                        <p:cTn id="49" dur="2000" fill="hold"/>
                                        <p:tgtEl>
                                          <p:spTgt spid="20"/>
                                        </p:tgtEl>
                                        <p:attrNameLst>
                                          <p:attrName>ppt_x</p:attrName>
                                          <p:attrName>ppt_y</p:attrName>
                                        </p:attrNameLst>
                                      </p:cBhvr>
                                      <p:rCtr x="4149" y="-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build="p"/>
      <p:bldP spid="5" grpId="0" uiExpand="1" build="p"/>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7E80B47-9EE1-488D-9431-8785D7572B8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88997" y="3078565"/>
            <a:ext cx="295986" cy="2172965"/>
          </a:xfrm>
          <a:prstGeom prst="rect">
            <a:avLst/>
          </a:prstGeom>
        </p:spPr>
      </p:pic>
      <p:pic>
        <p:nvPicPr>
          <p:cNvPr id="39" name="Picture 38">
            <a:extLst>
              <a:ext uri="{FF2B5EF4-FFF2-40B4-BE49-F238E27FC236}">
                <a16:creationId xmlns:a16="http://schemas.microsoft.com/office/drawing/2014/main" id="{0ACEBA35-DD03-4FAD-BED5-D28710ED329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87037" y="3078564"/>
            <a:ext cx="295986" cy="2172965"/>
          </a:xfrm>
          <a:prstGeom prst="rect">
            <a:avLst/>
          </a:prstGeom>
        </p:spPr>
      </p:pic>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dirty="0">
                <a:solidFill>
                  <a:schemeClr val="bg1"/>
                </a:solidFill>
              </a:rPr>
              <a:t>What Is a Tenth?</a:t>
            </a:r>
          </a:p>
        </p:txBody>
      </p:sp>
      <mc:AlternateContent xmlns:mc="http://schemas.openxmlformats.org/markup-compatibility/2006">
        <mc:Choice xmlns:a14="http://schemas.microsoft.com/office/drawing/2010/main" Requires="a14">
          <p:sp>
            <p:nvSpPr>
              <p:cNvPr id="30" name="Rectangle 29">
                <a:extLst>
                  <a:ext uri="{FF2B5EF4-FFF2-40B4-BE49-F238E27FC236}">
                    <a16:creationId xmlns:a16="http://schemas.microsoft.com/office/drawing/2014/main" id="{63DBC32F-644E-428C-8426-C5E2ADB8ADB0}"/>
                  </a:ext>
                </a:extLst>
              </p:cNvPr>
              <p:cNvSpPr/>
              <p:nvPr/>
            </p:nvSpPr>
            <p:spPr>
              <a:xfrm>
                <a:off x="755650" y="1614154"/>
                <a:ext cx="3600593" cy="830997"/>
              </a:xfrm>
              <a:prstGeom prst="rect">
                <a:avLst/>
              </a:prstGeom>
            </p:spPr>
            <p:txBody>
              <a:bodyPr wrap="square" lIns="0" tIns="0" rIns="0" bIns="0">
                <a:spAutoFit/>
              </a:bodyPr>
              <a:lstStyle/>
              <a:p>
                <a:pPr>
                  <a:spcAft>
                    <a:spcPts val="1200"/>
                  </a:spcAft>
                </a:pPr>
                <a:r>
                  <a:rPr lang="en-GB" dirty="0"/>
                  <a:t>10c coin: 10 x 10c coins </a:t>
                </a:r>
                <a:r>
                  <a:rPr lang="en-GB" dirty="0">
                    <a:latin typeface="Twinkl Cursive Unlooped" panose="02000000000000000000" pitchFamily="2" charset="0"/>
                  </a:rPr>
                  <a:t>=</a:t>
                </a:r>
                <a:r>
                  <a:rPr lang="en-GB" dirty="0"/>
                  <a:t> $1</a:t>
                </a:r>
              </a:p>
              <a:p>
                <a:pPr>
                  <a:spcAft>
                    <a:spcPts val="1200"/>
                  </a:spcAft>
                </a:pPr>
                <a:r>
                  <a:rPr lang="en-GB" dirty="0"/>
                  <a:t>10c is 1/10 of a dollar or 0.1 or </a:t>
                </a:r>
                <a14:m>
                  <m:oMath xmlns:m="http://schemas.openxmlformats.org/officeDocument/2006/math">
                    <m:f>
                      <m:fPr>
                        <m:ctrlPr>
                          <a:rPr lang="en-US" b="1" i="1">
                            <a:solidFill>
                              <a:srgbClr val="85BD33"/>
                            </a:solidFill>
                            <a:latin typeface="Cambria Math" panose="02040503050406030204" pitchFamily="18" charset="0"/>
                          </a:rPr>
                        </m:ctrlPr>
                      </m:fPr>
                      <m:num>
                        <m:r>
                          <a:rPr lang="en-US" b="1" i="1">
                            <a:solidFill>
                              <a:srgbClr val="85BD33"/>
                            </a:solidFill>
                            <a:latin typeface="Cambria Math" panose="02040503050406030204" pitchFamily="18" charset="0"/>
                          </a:rPr>
                          <m:t>𝟏</m:t>
                        </m:r>
                      </m:num>
                      <m:den>
                        <m:r>
                          <a:rPr lang="en-US" b="1" i="1">
                            <a:solidFill>
                              <a:srgbClr val="85BD33"/>
                            </a:solidFill>
                            <a:latin typeface="Cambria Math" panose="02040503050406030204" pitchFamily="18" charset="0"/>
                          </a:rPr>
                          <m:t>𝟏𝟎</m:t>
                        </m:r>
                      </m:den>
                    </m:f>
                  </m:oMath>
                </a14:m>
                <a:r>
                  <a:rPr lang="en-GB" b="1" dirty="0">
                    <a:solidFill>
                      <a:srgbClr val="85BD33"/>
                    </a:solidFill>
                  </a:rPr>
                  <a:t> </a:t>
                </a:r>
                <a:endParaRPr lang="en-GB" dirty="0"/>
              </a:p>
            </p:txBody>
          </p:sp>
        </mc:Choice>
        <mc:Fallback>
          <p:sp>
            <p:nvSpPr>
              <p:cNvPr id="30" name="Rectangle 29">
                <a:extLst>
                  <a:ext uri="{FF2B5EF4-FFF2-40B4-BE49-F238E27FC236}">
                    <a16:creationId xmlns:a16="http://schemas.microsoft.com/office/drawing/2014/main" id="{63DBC32F-644E-428C-8426-C5E2ADB8ADB0}"/>
                  </a:ext>
                </a:extLst>
              </p:cNvPr>
              <p:cNvSpPr>
                <a:spLocks noRot="1" noChangeAspect="1" noMove="1" noResize="1" noEditPoints="1" noAdjustHandles="1" noChangeArrowheads="1" noChangeShapeType="1" noTextEdit="1"/>
              </p:cNvSpPr>
              <p:nvPr/>
            </p:nvSpPr>
            <p:spPr>
              <a:xfrm>
                <a:off x="755650" y="1614154"/>
                <a:ext cx="3600593" cy="830997"/>
              </a:xfrm>
              <a:prstGeom prst="rect">
                <a:avLst/>
              </a:prstGeom>
              <a:blipFill>
                <a:blip r:embed="rId4"/>
                <a:stretch>
                  <a:fillRect l="-4061" t="-10294" b="-88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D9EA064-05E4-4071-8527-CF864C14A979}"/>
                  </a:ext>
                </a:extLst>
              </p:cNvPr>
              <p:cNvSpPr/>
              <p:nvPr/>
            </p:nvSpPr>
            <p:spPr>
              <a:xfrm>
                <a:off x="4824682" y="1614154"/>
                <a:ext cx="3487577" cy="677108"/>
              </a:xfrm>
              <a:prstGeom prst="rect">
                <a:avLst/>
              </a:prstGeom>
            </p:spPr>
            <p:txBody>
              <a:bodyPr wrap="square" lIns="0" tIns="0" rIns="0" bIns="0">
                <a:spAutoFit/>
              </a:bodyPr>
              <a:lstStyle/>
              <a:p>
                <a:pPr>
                  <a:spcAft>
                    <a:spcPts val="1200"/>
                  </a:spcAft>
                </a:pPr>
                <a:r>
                  <a:rPr lang="en-GB" dirty="0"/>
                  <a:t>10 squares on a hundreds board </a:t>
                </a:r>
                <a:br>
                  <a:rPr lang="en-GB" dirty="0"/>
                </a:br>
                <a:r>
                  <a:rPr lang="en-GB" dirty="0">
                    <a:latin typeface="Twinkl Cursive Unlooped" panose="02000000000000000000" pitchFamily="2" charset="0"/>
                  </a:rPr>
                  <a:t>=</a:t>
                </a:r>
                <a:r>
                  <a:rPr lang="en-GB" dirty="0"/>
                  <a:t> 0.1 or 10/100 or </a:t>
                </a:r>
                <a14:m>
                  <m:oMath xmlns:m="http://schemas.openxmlformats.org/officeDocument/2006/math">
                    <m:f>
                      <m:fPr>
                        <m:ctrlPr>
                          <a:rPr lang="en-US" b="1" i="1">
                            <a:solidFill>
                              <a:srgbClr val="85BD33"/>
                            </a:solidFill>
                            <a:latin typeface="Cambria Math" panose="02040503050406030204" pitchFamily="18" charset="0"/>
                          </a:rPr>
                        </m:ctrlPr>
                      </m:fPr>
                      <m:num>
                        <m:r>
                          <a:rPr lang="en-US" b="1" i="1">
                            <a:solidFill>
                              <a:srgbClr val="85BD33"/>
                            </a:solidFill>
                            <a:latin typeface="Cambria Math" panose="02040503050406030204" pitchFamily="18" charset="0"/>
                          </a:rPr>
                          <m:t>𝟏</m:t>
                        </m:r>
                      </m:num>
                      <m:den>
                        <m:r>
                          <a:rPr lang="en-US" b="1" i="1">
                            <a:solidFill>
                              <a:srgbClr val="85BD33"/>
                            </a:solidFill>
                            <a:latin typeface="Cambria Math" panose="02040503050406030204" pitchFamily="18" charset="0"/>
                          </a:rPr>
                          <m:t>𝟏𝟎</m:t>
                        </m:r>
                      </m:den>
                    </m:f>
                  </m:oMath>
                </a14:m>
                <a:r>
                  <a:rPr lang="en-GB" dirty="0"/>
                  <a:t> </a:t>
                </a:r>
              </a:p>
            </p:txBody>
          </p:sp>
        </mc:Choice>
        <mc:Fallback>
          <p:sp>
            <p:nvSpPr>
              <p:cNvPr id="9" name="Rectangle 8">
                <a:extLst>
                  <a:ext uri="{FF2B5EF4-FFF2-40B4-BE49-F238E27FC236}">
                    <a16:creationId xmlns:a16="http://schemas.microsoft.com/office/drawing/2014/main" id="{1D9EA064-05E4-4071-8527-CF864C14A979}"/>
                  </a:ext>
                </a:extLst>
              </p:cNvPr>
              <p:cNvSpPr>
                <a:spLocks noRot="1" noChangeAspect="1" noMove="1" noResize="1" noEditPoints="1" noAdjustHandles="1" noChangeArrowheads="1" noChangeShapeType="1" noTextEdit="1"/>
              </p:cNvSpPr>
              <p:nvPr/>
            </p:nvSpPr>
            <p:spPr>
              <a:xfrm>
                <a:off x="4824682" y="1614154"/>
                <a:ext cx="3487577" cy="677108"/>
              </a:xfrm>
              <a:prstGeom prst="rect">
                <a:avLst/>
              </a:prstGeom>
              <a:blipFill>
                <a:blip r:embed="rId5"/>
                <a:stretch>
                  <a:fillRect l="-4014" t="-11712" b="-12613"/>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FA29710-0792-47F6-8769-38A51D0B2441}"/>
              </a:ext>
            </a:extLst>
          </p:cNvPr>
          <p:cNvCxnSpPr>
            <a:cxnSpLocks/>
            <a:stCxn id="4" idx="1"/>
          </p:cNvCxnSpPr>
          <p:nvPr/>
        </p:nvCxnSpPr>
        <p:spPr>
          <a:xfrm>
            <a:off x="4567236" y="1435623"/>
            <a:ext cx="0" cy="4934180"/>
          </a:xfrm>
          <a:prstGeom prst="line">
            <a:avLst/>
          </a:prstGeom>
          <a:ln>
            <a:solidFill>
              <a:srgbClr val="85BD3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0025E12-CE08-4F4D-A903-C4B24FE561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244" y="2683006"/>
            <a:ext cx="828706" cy="827221"/>
          </a:xfrm>
          <a:prstGeom prst="rect">
            <a:avLst/>
          </a:prstGeom>
        </p:spPr>
      </p:pic>
      <p:pic>
        <p:nvPicPr>
          <p:cNvPr id="14" name="Picture 13">
            <a:extLst>
              <a:ext uri="{FF2B5EF4-FFF2-40B4-BE49-F238E27FC236}">
                <a16:creationId xmlns:a16="http://schemas.microsoft.com/office/drawing/2014/main" id="{D7993877-A77E-46BA-8187-37A6642FD2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046" y="2452935"/>
            <a:ext cx="828706" cy="827221"/>
          </a:xfrm>
          <a:prstGeom prst="rect">
            <a:avLst/>
          </a:prstGeom>
        </p:spPr>
      </p:pic>
      <p:pic>
        <p:nvPicPr>
          <p:cNvPr id="15" name="Picture 14">
            <a:extLst>
              <a:ext uri="{FF2B5EF4-FFF2-40B4-BE49-F238E27FC236}">
                <a16:creationId xmlns:a16="http://schemas.microsoft.com/office/drawing/2014/main" id="{3EDC1A36-D6AF-41E0-8F85-729E606299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046" y="5348856"/>
            <a:ext cx="828706" cy="827221"/>
          </a:xfrm>
          <a:prstGeom prst="rect">
            <a:avLst/>
          </a:prstGeom>
        </p:spPr>
      </p:pic>
      <p:pic>
        <p:nvPicPr>
          <p:cNvPr id="16" name="Picture 15">
            <a:extLst>
              <a:ext uri="{FF2B5EF4-FFF2-40B4-BE49-F238E27FC236}">
                <a16:creationId xmlns:a16="http://schemas.microsoft.com/office/drawing/2014/main" id="{DAA339FA-C47A-4B1B-911C-375B5B64EE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887" y="4922945"/>
            <a:ext cx="828706" cy="827221"/>
          </a:xfrm>
          <a:prstGeom prst="rect">
            <a:avLst/>
          </a:prstGeom>
        </p:spPr>
      </p:pic>
      <p:pic>
        <p:nvPicPr>
          <p:cNvPr id="17" name="Picture 16">
            <a:extLst>
              <a:ext uri="{FF2B5EF4-FFF2-40B4-BE49-F238E27FC236}">
                <a16:creationId xmlns:a16="http://schemas.microsoft.com/office/drawing/2014/main" id="{BAEDE261-F4F1-43F0-9968-CD760FAC7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887" y="2683006"/>
            <a:ext cx="828706" cy="827221"/>
          </a:xfrm>
          <a:prstGeom prst="rect">
            <a:avLst/>
          </a:prstGeom>
        </p:spPr>
      </p:pic>
      <p:pic>
        <p:nvPicPr>
          <p:cNvPr id="18" name="Picture 17">
            <a:extLst>
              <a:ext uri="{FF2B5EF4-FFF2-40B4-BE49-F238E27FC236}">
                <a16:creationId xmlns:a16="http://schemas.microsoft.com/office/drawing/2014/main" id="{A957907E-3006-4093-B56E-1B06ECC526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244" y="3831852"/>
            <a:ext cx="828706" cy="827221"/>
          </a:xfrm>
          <a:prstGeom prst="rect">
            <a:avLst/>
          </a:prstGeom>
        </p:spPr>
      </p:pic>
      <p:pic>
        <p:nvPicPr>
          <p:cNvPr id="19" name="Picture 18">
            <a:extLst>
              <a:ext uri="{FF2B5EF4-FFF2-40B4-BE49-F238E27FC236}">
                <a16:creationId xmlns:a16="http://schemas.microsoft.com/office/drawing/2014/main" id="{8552334D-00AC-442C-AA9C-9267BD5E88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046" y="3418242"/>
            <a:ext cx="828706" cy="827221"/>
          </a:xfrm>
          <a:prstGeom prst="rect">
            <a:avLst/>
          </a:prstGeom>
        </p:spPr>
      </p:pic>
      <p:pic>
        <p:nvPicPr>
          <p:cNvPr id="20" name="Picture 19">
            <a:extLst>
              <a:ext uri="{FF2B5EF4-FFF2-40B4-BE49-F238E27FC236}">
                <a16:creationId xmlns:a16="http://schemas.microsoft.com/office/drawing/2014/main" id="{98BC853E-B0B2-498F-B7C1-278CA4A4D7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7887" y="3831852"/>
            <a:ext cx="828706" cy="827221"/>
          </a:xfrm>
          <a:prstGeom prst="rect">
            <a:avLst/>
          </a:prstGeom>
        </p:spPr>
      </p:pic>
      <p:pic>
        <p:nvPicPr>
          <p:cNvPr id="21" name="Picture 20">
            <a:extLst>
              <a:ext uri="{FF2B5EF4-FFF2-40B4-BE49-F238E27FC236}">
                <a16:creationId xmlns:a16="http://schemas.microsoft.com/office/drawing/2014/main" id="{5D1F9C66-EE59-4E3E-8226-EA91056A3D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4244" y="4922945"/>
            <a:ext cx="828706" cy="827221"/>
          </a:xfrm>
          <a:prstGeom prst="rect">
            <a:avLst/>
          </a:prstGeom>
        </p:spPr>
      </p:pic>
      <p:pic>
        <p:nvPicPr>
          <p:cNvPr id="22" name="Picture 21">
            <a:extLst>
              <a:ext uri="{FF2B5EF4-FFF2-40B4-BE49-F238E27FC236}">
                <a16:creationId xmlns:a16="http://schemas.microsoft.com/office/drawing/2014/main" id="{480F66E3-E5FC-42C0-A883-0B4B7F1C53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67046" y="4383549"/>
            <a:ext cx="828706" cy="827221"/>
          </a:xfrm>
          <a:prstGeom prst="rect">
            <a:avLst/>
          </a:prstGeom>
        </p:spPr>
      </p:pic>
      <p:pic>
        <p:nvPicPr>
          <p:cNvPr id="33" name="Picture 32">
            <a:extLst>
              <a:ext uri="{FF2B5EF4-FFF2-40B4-BE49-F238E27FC236}">
                <a16:creationId xmlns:a16="http://schemas.microsoft.com/office/drawing/2014/main" id="{D6049DAF-2C83-4A7E-9D71-A1073D0F0F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489" y="3078565"/>
            <a:ext cx="295987" cy="2172965"/>
          </a:xfrm>
          <a:prstGeom prst="rect">
            <a:avLst/>
          </a:prstGeom>
        </p:spPr>
      </p:pic>
      <p:pic>
        <p:nvPicPr>
          <p:cNvPr id="34" name="Picture 33">
            <a:extLst>
              <a:ext uri="{FF2B5EF4-FFF2-40B4-BE49-F238E27FC236}">
                <a16:creationId xmlns:a16="http://schemas.microsoft.com/office/drawing/2014/main" id="{BD9EBD19-A002-484E-AD3F-CCE6D4B3A1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152" y="3078565"/>
            <a:ext cx="295987" cy="2172965"/>
          </a:xfrm>
          <a:prstGeom prst="rect">
            <a:avLst/>
          </a:prstGeom>
        </p:spPr>
      </p:pic>
      <p:pic>
        <p:nvPicPr>
          <p:cNvPr id="35" name="Picture 34">
            <a:extLst>
              <a:ext uri="{FF2B5EF4-FFF2-40B4-BE49-F238E27FC236}">
                <a16:creationId xmlns:a16="http://schemas.microsoft.com/office/drawing/2014/main" id="{AA107C02-4BFC-4AA3-8750-51222B8E0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815" y="3078565"/>
            <a:ext cx="295987" cy="2172965"/>
          </a:xfrm>
          <a:prstGeom prst="rect">
            <a:avLst/>
          </a:prstGeom>
        </p:spPr>
      </p:pic>
      <p:pic>
        <p:nvPicPr>
          <p:cNvPr id="36" name="Picture 35">
            <a:extLst>
              <a:ext uri="{FF2B5EF4-FFF2-40B4-BE49-F238E27FC236}">
                <a16:creationId xmlns:a16="http://schemas.microsoft.com/office/drawing/2014/main" id="{789A886A-8869-4142-A32D-A74D542016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0478" y="3078565"/>
            <a:ext cx="295987" cy="2172965"/>
          </a:xfrm>
          <a:prstGeom prst="rect">
            <a:avLst/>
          </a:prstGeom>
        </p:spPr>
      </p:pic>
      <p:pic>
        <p:nvPicPr>
          <p:cNvPr id="31" name="Picture 30">
            <a:extLst>
              <a:ext uri="{FF2B5EF4-FFF2-40B4-BE49-F238E27FC236}">
                <a16:creationId xmlns:a16="http://schemas.microsoft.com/office/drawing/2014/main" id="{64677AAB-41C8-4DE7-9CF1-4F030D71A5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8141" y="3078565"/>
            <a:ext cx="295987" cy="2172965"/>
          </a:xfrm>
          <a:prstGeom prst="rect">
            <a:avLst/>
          </a:prstGeom>
        </p:spPr>
      </p:pic>
      <p:pic>
        <p:nvPicPr>
          <p:cNvPr id="29" name="Picture 28">
            <a:extLst>
              <a:ext uri="{FF2B5EF4-FFF2-40B4-BE49-F238E27FC236}">
                <a16:creationId xmlns:a16="http://schemas.microsoft.com/office/drawing/2014/main" id="{531F07D5-86B9-45B6-B7F8-B881728621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6633" y="3078565"/>
            <a:ext cx="295987" cy="2172965"/>
          </a:xfrm>
          <a:prstGeom prst="rect">
            <a:avLst/>
          </a:prstGeom>
        </p:spPr>
      </p:pic>
      <p:pic>
        <p:nvPicPr>
          <p:cNvPr id="27" name="Picture 26">
            <a:extLst>
              <a:ext uri="{FF2B5EF4-FFF2-40B4-BE49-F238E27FC236}">
                <a16:creationId xmlns:a16="http://schemas.microsoft.com/office/drawing/2014/main" id="{8286011F-99E5-4FE6-89B3-303D0B6606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296" y="3078565"/>
            <a:ext cx="295987" cy="2172965"/>
          </a:xfrm>
          <a:prstGeom prst="rect">
            <a:avLst/>
          </a:prstGeom>
        </p:spPr>
      </p:pic>
      <p:pic>
        <p:nvPicPr>
          <p:cNvPr id="26" name="Picture 25">
            <a:extLst>
              <a:ext uri="{FF2B5EF4-FFF2-40B4-BE49-F238E27FC236}">
                <a16:creationId xmlns:a16="http://schemas.microsoft.com/office/drawing/2014/main" id="{2A34DFDE-303C-4441-922E-4472053D37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1959" y="3078565"/>
            <a:ext cx="295987" cy="2172965"/>
          </a:xfrm>
          <a:prstGeom prst="rect">
            <a:avLst/>
          </a:prstGeom>
        </p:spPr>
      </p:pic>
      <p:pic>
        <p:nvPicPr>
          <p:cNvPr id="13" name="Picture 12">
            <a:extLst>
              <a:ext uri="{FF2B5EF4-FFF2-40B4-BE49-F238E27FC236}">
                <a16:creationId xmlns:a16="http://schemas.microsoft.com/office/drawing/2014/main" id="{64AF09B7-DFFE-4D9F-A2F0-42348F395F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9622" y="3078565"/>
            <a:ext cx="295987" cy="2172965"/>
          </a:xfrm>
          <a:prstGeom prst="rect">
            <a:avLst/>
          </a:prstGeom>
        </p:spPr>
      </p:pic>
    </p:spTree>
    <p:extLst>
      <p:ext uri="{BB962C8B-B14F-4D97-AF65-F5344CB8AC3E}">
        <p14:creationId xmlns:p14="http://schemas.microsoft.com/office/powerpoint/2010/main" val="17187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1000"/>
                                        <p:tgtEl>
                                          <p:spTgt spid="27"/>
                                        </p:tgtEl>
                                      </p:cBhvr>
                                    </p:animEffect>
                                    <p:anim calcmode="lin" valueType="num">
                                      <p:cBhvr>
                                        <p:cTn id="72" dur="1000" fill="hold"/>
                                        <p:tgtEl>
                                          <p:spTgt spid="27"/>
                                        </p:tgtEl>
                                        <p:attrNameLst>
                                          <p:attrName>ppt_x</p:attrName>
                                        </p:attrNameLst>
                                      </p:cBhvr>
                                      <p:tavLst>
                                        <p:tav tm="0">
                                          <p:val>
                                            <p:strVal val="#ppt_x"/>
                                          </p:val>
                                        </p:tav>
                                        <p:tav tm="100000">
                                          <p:val>
                                            <p:strVal val="#ppt_x"/>
                                          </p:val>
                                        </p:tav>
                                      </p:tavLst>
                                    </p:anim>
                                    <p:anim calcmode="lin" valueType="num">
                                      <p:cBhvr>
                                        <p:cTn id="73" dur="1000" fill="hold"/>
                                        <p:tgtEl>
                                          <p:spTgt spid="2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anim calcmode="lin" valueType="num">
                                      <p:cBhvr>
                                        <p:cTn id="92" dur="1000" fill="hold"/>
                                        <p:tgtEl>
                                          <p:spTgt spid="35"/>
                                        </p:tgtEl>
                                        <p:attrNameLst>
                                          <p:attrName>ppt_x</p:attrName>
                                        </p:attrNameLst>
                                      </p:cBhvr>
                                      <p:tavLst>
                                        <p:tav tm="0">
                                          <p:val>
                                            <p:strVal val="#ppt_x"/>
                                          </p:val>
                                        </p:tav>
                                        <p:tav tm="100000">
                                          <p:val>
                                            <p:strVal val="#ppt_x"/>
                                          </p:val>
                                        </p:tav>
                                      </p:tavLst>
                                    </p:anim>
                                    <p:anim calcmode="lin" valueType="num">
                                      <p:cBhvr>
                                        <p:cTn id="93" dur="1000" fill="hold"/>
                                        <p:tgtEl>
                                          <p:spTgt spid="3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fade">
                                      <p:cBhvr>
                                        <p:cTn id="106" dur="1000"/>
                                        <p:tgtEl>
                                          <p:spTgt spid="32"/>
                                        </p:tgtEl>
                                      </p:cBhvr>
                                    </p:animEffect>
                                    <p:anim calcmode="lin" valueType="num">
                                      <p:cBhvr>
                                        <p:cTn id="107" dur="1000" fill="hold"/>
                                        <p:tgtEl>
                                          <p:spTgt spid="32"/>
                                        </p:tgtEl>
                                        <p:attrNameLst>
                                          <p:attrName>ppt_x</p:attrName>
                                        </p:attrNameLst>
                                      </p:cBhvr>
                                      <p:tavLst>
                                        <p:tav tm="0">
                                          <p:val>
                                            <p:strVal val="#ppt_x"/>
                                          </p:val>
                                        </p:tav>
                                        <p:tav tm="100000">
                                          <p:val>
                                            <p:strVal val="#ppt_x"/>
                                          </p:val>
                                        </p:tav>
                                      </p:tavLst>
                                    </p:anim>
                                    <p:anim calcmode="lin" valueType="num">
                                      <p:cBhvr>
                                        <p:cTn id="10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147027-A8DE-46AC-AA44-D3DF154273CC}"/>
              </a:ext>
            </a:extLst>
          </p:cNvPr>
          <p:cNvSpPr>
            <a:spLocks noGrp="1"/>
          </p:cNvSpPr>
          <p:nvPr>
            <p:ph type="title"/>
          </p:nvPr>
        </p:nvSpPr>
        <p:spPr>
          <a:xfrm>
            <a:off x="457198" y="441317"/>
            <a:ext cx="8220075" cy="994306"/>
          </a:xfrm>
          <a:prstGeom prst="round2SameRect">
            <a:avLst/>
          </a:prstGeom>
          <a:solidFill>
            <a:srgbClr val="009640"/>
          </a:solidFill>
        </p:spPr>
        <p:txBody>
          <a:bodyPr/>
          <a:lstStyle/>
          <a:p>
            <a:r>
              <a:rPr lang="en-GB" dirty="0">
                <a:solidFill>
                  <a:schemeClr val="bg1"/>
                </a:solidFill>
              </a:rPr>
              <a:t>What Is a Hundredth?</a:t>
            </a:r>
          </a:p>
        </p:txBody>
      </p:sp>
      <p:sp>
        <p:nvSpPr>
          <p:cNvPr id="30" name="Rectangle 29">
            <a:extLst>
              <a:ext uri="{FF2B5EF4-FFF2-40B4-BE49-F238E27FC236}">
                <a16:creationId xmlns:a16="http://schemas.microsoft.com/office/drawing/2014/main" id="{63DBC32F-644E-428C-8426-C5E2ADB8ADB0}"/>
              </a:ext>
            </a:extLst>
          </p:cNvPr>
          <p:cNvSpPr/>
          <p:nvPr/>
        </p:nvSpPr>
        <p:spPr>
          <a:xfrm>
            <a:off x="755650" y="1614154"/>
            <a:ext cx="7632700" cy="1415772"/>
          </a:xfrm>
          <a:prstGeom prst="rect">
            <a:avLst/>
          </a:prstGeom>
        </p:spPr>
        <p:txBody>
          <a:bodyPr wrap="square" lIns="0" tIns="0" rIns="0" bIns="0">
            <a:spAutoFit/>
          </a:bodyPr>
          <a:lstStyle/>
          <a:p>
            <a:pPr>
              <a:spcAft>
                <a:spcPts val="1200"/>
              </a:spcAft>
            </a:pPr>
            <a:r>
              <a:rPr lang="en-GB" dirty="0"/>
              <a:t>A hundredth is the next largest part of a decimal after a tenth.</a:t>
            </a:r>
          </a:p>
          <a:p>
            <a:pPr>
              <a:spcAft>
                <a:spcPts val="1200"/>
              </a:spcAft>
            </a:pPr>
            <a:r>
              <a:rPr lang="en-GB" dirty="0"/>
              <a:t>A hundred hundredths make up 1 whole or one hundred parts of something will make a whole.</a:t>
            </a:r>
          </a:p>
          <a:p>
            <a:pPr>
              <a:spcAft>
                <a:spcPts val="1200"/>
              </a:spcAft>
            </a:pPr>
            <a:r>
              <a:rPr lang="en-GB" dirty="0"/>
              <a:t>A hundredth can look like:</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66CBCF24-B782-4A6C-BAD3-0803F32056D6}"/>
                  </a:ext>
                </a:extLst>
              </p:cNvPr>
              <p:cNvSpPr/>
              <p:nvPr/>
            </p:nvSpPr>
            <p:spPr>
              <a:xfrm>
                <a:off x="755650" y="3041051"/>
                <a:ext cx="7632700" cy="711349"/>
              </a:xfrm>
              <a:prstGeom prst="rect">
                <a:avLst/>
              </a:prstGeom>
            </p:spPr>
            <p:txBody>
              <a:bodyPr wrap="square" lIns="0" tIns="0" rIns="0" bIns="0" numCol="3" spcCol="216000" anchor="ctr" anchorCtr="0">
                <a:spAutoFit/>
              </a:bodyPr>
              <a:lstStyle/>
              <a:p>
                <a:pPr algn="ctr">
                  <a:spcAft>
                    <a:spcPts val="1200"/>
                  </a:spcAft>
                </a:pPr>
                <a:r>
                  <a:rPr lang="en-GB" sz="3200" b="1" dirty="0">
                    <a:solidFill>
                      <a:srgbClr val="85BD33"/>
                    </a:solidFill>
                  </a:rPr>
                  <a:t>0.01 </a:t>
                </a:r>
              </a:p>
              <a:p>
                <a:pPr algn="ctr">
                  <a:spcAft>
                    <a:spcPts val="1200"/>
                  </a:spcAft>
                </a:pPr>
                <a14:m>
                  <m:oMath xmlns:m="http://schemas.openxmlformats.org/officeDocument/2006/math">
                    <m:f>
                      <m:fPr>
                        <m:ctrlPr>
                          <a:rPr lang="en-US" sz="3200" b="1" i="1">
                            <a:solidFill>
                              <a:srgbClr val="85BD33"/>
                            </a:solidFill>
                            <a:latin typeface="Cambria Math" panose="02040503050406030204" pitchFamily="18" charset="0"/>
                          </a:rPr>
                        </m:ctrlPr>
                      </m:fPr>
                      <m:num>
                        <m:r>
                          <a:rPr lang="en-US" sz="3200" b="1" i="1">
                            <a:solidFill>
                              <a:srgbClr val="85BD33"/>
                            </a:solidFill>
                            <a:latin typeface="Cambria Math" panose="02040503050406030204" pitchFamily="18" charset="0"/>
                          </a:rPr>
                          <m:t>𝟏</m:t>
                        </m:r>
                      </m:num>
                      <m:den>
                        <m:r>
                          <a:rPr lang="en-US" sz="3200" b="1" i="1">
                            <a:solidFill>
                              <a:srgbClr val="85BD33"/>
                            </a:solidFill>
                            <a:latin typeface="Cambria Math" panose="02040503050406030204" pitchFamily="18" charset="0"/>
                          </a:rPr>
                          <m:t>𝟏𝟎</m:t>
                        </m:r>
                        <m:r>
                          <a:rPr lang="en-US" sz="3200" b="1" i="1" smtClean="0">
                            <a:solidFill>
                              <a:srgbClr val="85BD33"/>
                            </a:solidFill>
                            <a:latin typeface="Cambria Math" panose="02040503050406030204" pitchFamily="18" charset="0"/>
                          </a:rPr>
                          <m:t>𝟎</m:t>
                        </m:r>
                      </m:den>
                    </m:f>
                  </m:oMath>
                </a14:m>
                <a:r>
                  <a:rPr lang="en-GB" sz="3200" b="1" dirty="0">
                    <a:solidFill>
                      <a:srgbClr val="85BD33"/>
                    </a:solidFill>
                  </a:rPr>
                  <a:t> </a:t>
                </a:r>
              </a:p>
              <a:p>
                <a:pPr algn="ctr">
                  <a:spcAft>
                    <a:spcPts val="1200"/>
                  </a:spcAft>
                </a:pPr>
                <a:endParaRPr lang="en-GB" sz="3200" b="1" dirty="0">
                  <a:solidFill>
                    <a:srgbClr val="85BD33"/>
                  </a:solidFill>
                </a:endParaRPr>
              </a:p>
            </p:txBody>
          </p:sp>
        </mc:Choice>
        <mc:Fallback>
          <p:sp>
            <p:nvSpPr>
              <p:cNvPr id="5" name="Rectangle 4">
                <a:extLst>
                  <a:ext uri="{FF2B5EF4-FFF2-40B4-BE49-F238E27FC236}">
                    <a16:creationId xmlns:a16="http://schemas.microsoft.com/office/drawing/2014/main" id="{66CBCF24-B782-4A6C-BAD3-0803F32056D6}"/>
                  </a:ext>
                </a:extLst>
              </p:cNvPr>
              <p:cNvSpPr>
                <a:spLocks noRot="1" noChangeAspect="1" noMove="1" noResize="1" noEditPoints="1" noAdjustHandles="1" noChangeArrowheads="1" noChangeShapeType="1" noTextEdit="1"/>
              </p:cNvSpPr>
              <p:nvPr/>
            </p:nvSpPr>
            <p:spPr>
              <a:xfrm>
                <a:off x="755650" y="3041051"/>
                <a:ext cx="7632700" cy="711349"/>
              </a:xfrm>
              <a:prstGeom prst="rect">
                <a:avLst/>
              </a:prstGeom>
              <a:blipFill>
                <a:blip r:embed="rId2"/>
                <a:stretch>
                  <a:fillRect t="-18803" b="-170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B81826F4-995D-48B0-90F6-22933FCBD58A}"/>
              </a:ext>
            </a:extLst>
          </p:cNvPr>
          <p:cNvSpPr/>
          <p:nvPr/>
        </p:nvSpPr>
        <p:spPr>
          <a:xfrm>
            <a:off x="457198" y="3717546"/>
            <a:ext cx="8220075" cy="495108"/>
          </a:xfrm>
          <a:prstGeom prst="rect">
            <a:avLst/>
          </a:prstGeom>
          <a:solidFill>
            <a:srgbClr val="0096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What things can you think of that would represent 0.01?</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2928171A-8C14-458A-9AE8-982B6957A77A}"/>
                  </a:ext>
                </a:extLst>
              </p:cNvPr>
              <p:cNvSpPr/>
              <p:nvPr/>
            </p:nvSpPr>
            <p:spPr>
              <a:xfrm>
                <a:off x="2659060" y="4431137"/>
                <a:ext cx="3816350" cy="400110"/>
              </a:xfrm>
              <a:prstGeom prst="rect">
                <a:avLst/>
              </a:prstGeom>
            </p:spPr>
            <p:txBody>
              <a:bodyPr wrap="square" lIns="0" tIns="0" rIns="0" bIns="0">
                <a:spAutoFit/>
              </a:bodyPr>
              <a:lstStyle/>
              <a:p>
                <a:pPr>
                  <a:spcAft>
                    <a:spcPts val="1200"/>
                  </a:spcAft>
                </a:pPr>
                <a:r>
                  <a:rPr lang="en-GB" dirty="0"/>
                  <a:t>$1 out of $100 </a:t>
                </a:r>
                <a:r>
                  <a:rPr lang="en-GB" dirty="0">
                    <a:latin typeface="Twinkl Cursive Unlooped" panose="02000000000000000000" pitchFamily="2" charset="0"/>
                  </a:rPr>
                  <a:t>=</a:t>
                </a:r>
                <a:r>
                  <a:rPr lang="en-GB" dirty="0"/>
                  <a:t> 0.01 or </a:t>
                </a:r>
                <a14:m>
                  <m:oMath xmlns:m="http://schemas.openxmlformats.org/officeDocument/2006/math">
                    <m:f>
                      <m:fPr>
                        <m:ctrlPr>
                          <a:rPr lang="en-US" b="1" i="1">
                            <a:solidFill>
                              <a:srgbClr val="85BD33"/>
                            </a:solidFill>
                            <a:latin typeface="Cambria Math" panose="02040503050406030204" pitchFamily="18" charset="0"/>
                          </a:rPr>
                        </m:ctrlPr>
                      </m:fPr>
                      <m:num>
                        <m:r>
                          <a:rPr lang="en-US" b="1" i="1">
                            <a:solidFill>
                              <a:srgbClr val="85BD33"/>
                            </a:solidFill>
                            <a:latin typeface="Cambria Math" panose="02040503050406030204" pitchFamily="18" charset="0"/>
                          </a:rPr>
                          <m:t>𝟏</m:t>
                        </m:r>
                      </m:num>
                      <m:den>
                        <m:r>
                          <a:rPr lang="en-US" b="1" i="1">
                            <a:solidFill>
                              <a:srgbClr val="85BD33"/>
                            </a:solidFill>
                            <a:latin typeface="Cambria Math" panose="02040503050406030204" pitchFamily="18" charset="0"/>
                          </a:rPr>
                          <m:t>𝟏𝟎</m:t>
                        </m:r>
                      </m:den>
                    </m:f>
                  </m:oMath>
                </a14:m>
                <a:r>
                  <a:rPr lang="en-GB" b="1" dirty="0">
                    <a:solidFill>
                      <a:srgbClr val="85BD33"/>
                    </a:solidFill>
                  </a:rPr>
                  <a:t> </a:t>
                </a:r>
                <a:endParaRPr lang="en-GB" dirty="0"/>
              </a:p>
            </p:txBody>
          </p:sp>
        </mc:Choice>
        <mc:Fallback>
          <p:sp>
            <p:nvSpPr>
              <p:cNvPr id="7" name="Rectangle 6">
                <a:extLst>
                  <a:ext uri="{FF2B5EF4-FFF2-40B4-BE49-F238E27FC236}">
                    <a16:creationId xmlns:a16="http://schemas.microsoft.com/office/drawing/2014/main" id="{2928171A-8C14-458A-9AE8-982B6957A77A}"/>
                  </a:ext>
                </a:extLst>
              </p:cNvPr>
              <p:cNvSpPr>
                <a:spLocks noRot="1" noChangeAspect="1" noMove="1" noResize="1" noEditPoints="1" noAdjustHandles="1" noChangeArrowheads="1" noChangeShapeType="1" noTextEdit="1"/>
              </p:cNvSpPr>
              <p:nvPr/>
            </p:nvSpPr>
            <p:spPr>
              <a:xfrm>
                <a:off x="2659060" y="4431137"/>
                <a:ext cx="3816350" cy="400110"/>
              </a:xfrm>
              <a:prstGeom prst="rect">
                <a:avLst/>
              </a:prstGeom>
              <a:blipFill>
                <a:blip r:embed="rId3"/>
                <a:stretch>
                  <a:fillRect l="-3674" t="-4545" b="-21212"/>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CAB8DC89-87B2-4B7F-AB2E-32091D6F7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6158" y="4991167"/>
            <a:ext cx="2259106" cy="1084684"/>
          </a:xfrm>
          <a:prstGeom prst="rect">
            <a:avLst/>
          </a:prstGeom>
        </p:spPr>
      </p:pic>
      <p:pic>
        <p:nvPicPr>
          <p:cNvPr id="9" name="Picture 8">
            <a:extLst>
              <a:ext uri="{FF2B5EF4-FFF2-40B4-BE49-F238E27FC236}">
                <a16:creationId xmlns:a16="http://schemas.microsoft.com/office/drawing/2014/main" id="{9529BA4C-02CC-44B4-AEAC-05912DB1E2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2864" y="4900274"/>
            <a:ext cx="1239818" cy="1239818"/>
          </a:xfrm>
          <a:prstGeom prst="rect">
            <a:avLst/>
          </a:prstGeom>
        </p:spPr>
      </p:pic>
      <p:cxnSp>
        <p:nvCxnSpPr>
          <p:cNvPr id="11" name="Straight Arrow Connector 10">
            <a:extLst>
              <a:ext uri="{FF2B5EF4-FFF2-40B4-BE49-F238E27FC236}">
                <a16:creationId xmlns:a16="http://schemas.microsoft.com/office/drawing/2014/main" id="{2DB7D29F-13D1-4632-B6FB-BFCD5E25B609}"/>
              </a:ext>
            </a:extLst>
          </p:cNvPr>
          <p:cNvCxnSpPr/>
          <p:nvPr/>
        </p:nvCxnSpPr>
        <p:spPr>
          <a:xfrm>
            <a:off x="4070422" y="5533509"/>
            <a:ext cx="1807285" cy="0"/>
          </a:xfrm>
          <a:prstGeom prst="straightConnector1">
            <a:avLst/>
          </a:prstGeom>
          <a:ln w="57150">
            <a:solidFill>
              <a:srgbClr val="85BD3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15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fade">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fade">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900" decel="100000" fill="hold"/>
                                        <p:tgtEl>
                                          <p:spTgt spid="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1500"/>
                            </p:stCondLst>
                            <p:childTnLst>
                              <p:par>
                                <p:cTn id="55" presetID="53" presetClass="entr" presetSubtype="16"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5" grpId="0" build="p"/>
      <p:bldP spid="6" grpId="0" animBg="1"/>
      <p:bldP spid="7"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400</TotalTime>
  <Words>782</Words>
  <Application>Microsoft Office PowerPoint</Application>
  <PresentationFormat>On-screen Show (4:3)</PresentationFormat>
  <Paragraphs>106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Twinkl Cursive Unlooped</vt:lpstr>
      <vt:lpstr>Arial</vt:lpstr>
      <vt:lpstr>Calibri</vt:lpstr>
      <vt:lpstr>Twinkl</vt:lpstr>
      <vt:lpstr>Roboto</vt:lpstr>
      <vt:lpstr>Cambria Math</vt:lpstr>
      <vt:lpstr>Office Theme</vt:lpstr>
      <vt:lpstr>Disclaimer/s</vt:lpstr>
      <vt:lpstr>PowerPoint Presentation</vt:lpstr>
      <vt:lpstr>What Is a Decimal?</vt:lpstr>
      <vt:lpstr>PowerPoint Presentation</vt:lpstr>
      <vt:lpstr>Whole Numbers and Decimal Numbers</vt:lpstr>
      <vt:lpstr>What Is a Decimal Made up Of?</vt:lpstr>
      <vt:lpstr>What Is a Tenth?</vt:lpstr>
      <vt:lpstr>What Is a Tenth?</vt:lpstr>
      <vt:lpstr>What Is a Hundredth?</vt:lpstr>
      <vt:lpstr>What Is a Thousandth?</vt:lpstr>
      <vt:lpstr>So What Does It Mean to Read Numbers to 3 Decimal Places?</vt:lpstr>
      <vt:lpstr>Reading decimal numbers </vt:lpstr>
      <vt:lpstr>Or…..</vt:lpstr>
      <vt:lpstr>How Do You Say Decimal Numbers?</vt:lpstr>
      <vt:lpstr>Try These Examples Yourself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Jessica Salt</dc:creator>
  <cp:lastModifiedBy>Rasha Sarhan</cp:lastModifiedBy>
  <cp:revision>38</cp:revision>
  <dcterms:created xsi:type="dcterms:W3CDTF">2021-07-12T09:07:47Z</dcterms:created>
  <dcterms:modified xsi:type="dcterms:W3CDTF">2025-08-20T08:36:45Z</dcterms:modified>
</cp:coreProperties>
</file>